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2" r:id="rId3"/>
    <p:sldId id="270" r:id="rId4"/>
    <p:sldId id="279" r:id="rId5"/>
    <p:sldId id="278" r:id="rId6"/>
    <p:sldId id="277" r:id="rId7"/>
    <p:sldId id="287" r:id="rId8"/>
    <p:sldId id="286" r:id="rId9"/>
    <p:sldId id="283" r:id="rId10"/>
    <p:sldId id="285" r:id="rId11"/>
    <p:sldId id="264" r:id="rId12"/>
    <p:sldId id="265" r:id="rId13"/>
    <p:sldId id="272" r:id="rId14"/>
    <p:sldId id="273" r:id="rId15"/>
    <p:sldId id="271" r:id="rId16"/>
    <p:sldId id="26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060" autoAdjust="0"/>
    <p:restoredTop sz="83451" autoAdjust="0"/>
  </p:normalViewPr>
  <p:slideViewPr>
    <p:cSldViewPr>
      <p:cViewPr>
        <p:scale>
          <a:sx n="66" d="100"/>
          <a:sy n="66" d="100"/>
        </p:scale>
        <p:origin x="-1002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F55FA-A4BB-45DD-B52D-1BE88F673BB9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17DEA-D38A-4FCE-8D2A-7A5E4E8D9D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6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613E05-834C-4203-9C15-C917A1A81422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92FFDE-4DBB-4DD8-AE59-F519519C5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C61D-64DB-4565-8F8F-EECE4B82BDA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1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5DA58-A183-4401-B159-2639AA869CAC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gi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r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138890"/>
          </a:xfrm>
          <a:prstGeom prst="rect">
            <a:avLst/>
          </a:prstGeom>
        </p:spPr>
      </p:pic>
      <p:pic>
        <p:nvPicPr>
          <p:cNvPr id="6" name="Picture 5" descr="Great-Seal-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5943600"/>
            <a:ext cx="758952" cy="7589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4599" y="2133600"/>
            <a:ext cx="5902571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4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Oficina de Servicios a Ciudadanos Estadounidenses y Gestión de Crisis</a:t>
            </a:r>
            <a:r>
              <a:rPr lang="en-US" sz="4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 </a:t>
            </a:r>
          </a:p>
          <a:p>
            <a:pPr algn="r"/>
            <a:endParaRPr lang="en-US" sz="4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825" y="3810000"/>
            <a:ext cx="8207761" cy="1241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Departamento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 de Estado de EE.UU.</a:t>
            </a:r>
            <a:endParaRPr lang="en-US" sz="40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  <a:p>
            <a:pPr algn="r"/>
            <a:endParaRPr lang="en-US" sz="24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  <a:p>
            <a:pPr algn="r"/>
            <a:endParaRPr 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87959" y="3657600"/>
            <a:ext cx="50292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029200" y="6248400"/>
            <a:ext cx="29718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ill Sans MT Condensed" pitchFamily="34" charset="0"/>
              </a:rPr>
              <a:t>Bureau of Consular </a:t>
            </a:r>
            <a:r>
              <a:rPr lang="en-US" sz="1400" dirty="0" smtClean="0">
                <a:latin typeface="Gill Sans MT Condensed" pitchFamily="34" charset="0"/>
              </a:rPr>
              <a:t>Affairs </a:t>
            </a:r>
            <a:r>
              <a:rPr lang="en-US" sz="1400" dirty="0" smtClean="0">
                <a:latin typeface="Wingdings 2" pitchFamily="18" charset="2"/>
                <a:sym typeface="Wingdings 2"/>
              </a:rPr>
              <a:t></a:t>
            </a:r>
            <a:r>
              <a:rPr lang="en-US" sz="1400" dirty="0" smtClean="0">
                <a:latin typeface="Gill Sans MT Condensed" pitchFamily="34" charset="0"/>
              </a:rPr>
              <a:t> US Department of State</a:t>
            </a:r>
            <a:endParaRPr lang="en-US" sz="14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Asistencia</a:t>
            </a:r>
            <a:r>
              <a:rPr lang="en-US" dirty="0" smtClean="0"/>
              <a:t> </a:t>
            </a:r>
            <a:r>
              <a:rPr lang="en-US" dirty="0" err="1" smtClean="0"/>
              <a:t>Adicional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err="1" smtClean="0"/>
              <a:t>Muertes</a:t>
            </a:r>
            <a:r>
              <a:rPr lang="en-US" dirty="0" smtClean="0"/>
              <a:t> y </a:t>
            </a:r>
            <a:r>
              <a:rPr lang="en-US" dirty="0" err="1"/>
              <a:t>e</a:t>
            </a:r>
            <a:r>
              <a:rPr lang="en-US" dirty="0" err="1" smtClean="0"/>
              <a:t>stados</a:t>
            </a:r>
            <a:endParaRPr lang="en-US" dirty="0" smtClean="0"/>
          </a:p>
          <a:p>
            <a:r>
              <a:rPr lang="en-US" dirty="0" err="1" smtClean="0"/>
              <a:t>Crimen</a:t>
            </a:r>
            <a:r>
              <a:rPr lang="en-US" dirty="0" smtClean="0"/>
              <a:t>/</a:t>
            </a:r>
            <a:r>
              <a:rPr lang="en-US" dirty="0" err="1" smtClean="0"/>
              <a:t>Asistencia</a:t>
            </a:r>
            <a:r>
              <a:rPr lang="en-US" dirty="0" smtClean="0"/>
              <a:t> a </a:t>
            </a:r>
            <a:r>
              <a:rPr lang="en-US" dirty="0" err="1" smtClean="0"/>
              <a:t>víctimas</a:t>
            </a:r>
            <a:r>
              <a:rPr lang="en-US" dirty="0" smtClean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terrorismo</a:t>
            </a:r>
            <a:endParaRPr lang="en-US" dirty="0" smtClean="0"/>
          </a:p>
          <a:p>
            <a:r>
              <a:rPr lang="en-US" dirty="0" err="1" smtClean="0"/>
              <a:t>Secuestros</a:t>
            </a:r>
            <a:endParaRPr lang="en-US" dirty="0" smtClean="0"/>
          </a:p>
          <a:p>
            <a:r>
              <a:rPr lang="en-US" dirty="0" err="1" smtClean="0"/>
              <a:t>Asistencia</a:t>
            </a:r>
            <a:r>
              <a:rPr lang="en-US" dirty="0" smtClean="0"/>
              <a:t> </a:t>
            </a:r>
            <a:r>
              <a:rPr lang="en-US" dirty="0" err="1" smtClean="0"/>
              <a:t>Financiera</a:t>
            </a:r>
            <a:r>
              <a:rPr lang="en-US" dirty="0" smtClean="0"/>
              <a:t>/</a:t>
            </a:r>
            <a:r>
              <a:rPr lang="en-US" dirty="0" err="1" smtClean="0"/>
              <a:t>Repatriaciones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87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572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Servicios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de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Rutina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1219200"/>
            <a:ext cx="7696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pic>
        <p:nvPicPr>
          <p:cNvPr id="14" name="Picture 13" descr="4 passports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6DD"/>
              </a:clrFrom>
              <a:clrTo>
                <a:srgbClr val="EFE6DD">
                  <a:alpha val="0"/>
                </a:srgbClr>
              </a:clrTo>
            </a:clrChange>
          </a:blip>
          <a:srcRect l="8547" r="11110"/>
          <a:stretch>
            <a:fillRect/>
          </a:stretch>
        </p:blipFill>
        <p:spPr>
          <a:xfrm>
            <a:off x="5638800" y="304800"/>
            <a:ext cx="3200400" cy="2654587"/>
          </a:xfrm>
          <a:prstGeom prst="rect">
            <a:avLst/>
          </a:prstGeom>
        </p:spPr>
      </p:pic>
      <p:pic>
        <p:nvPicPr>
          <p:cNvPr id="18" name="Picture 17" descr="tax do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447800"/>
            <a:ext cx="2743460" cy="4019169"/>
          </a:xfrm>
          <a:prstGeom prst="rect">
            <a:avLst/>
          </a:prstGeom>
        </p:spPr>
      </p:pic>
      <p:pic>
        <p:nvPicPr>
          <p:cNvPr id="17" name="Picture 16" descr="luggage with hat and bea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56" r="8334" b="5816"/>
          <a:stretch>
            <a:fillRect/>
          </a:stretch>
        </p:blipFill>
        <p:spPr>
          <a:xfrm>
            <a:off x="4408715" y="3810000"/>
            <a:ext cx="4430485" cy="281940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/>
          <a:srcRect l="18486" r="35055"/>
          <a:stretch>
            <a:fillRect/>
          </a:stretch>
        </p:blipFill>
        <p:spPr bwMode="auto">
          <a:xfrm>
            <a:off x="2286000" y="2860431"/>
            <a:ext cx="2286000" cy="369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notary stam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0800" y="1903471"/>
            <a:ext cx="2279904" cy="2287529"/>
          </a:xfrm>
          <a:prstGeom prst="rect">
            <a:avLst/>
          </a:prstGeom>
        </p:spPr>
      </p:pic>
      <p:pic>
        <p:nvPicPr>
          <p:cNvPr id="16" name="Picture 15" descr="Vote button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9906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572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Servicios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de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Rutina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1219200"/>
            <a:ext cx="7696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pic>
        <p:nvPicPr>
          <p:cNvPr id="17" name="Picture 16" descr="luggage with hat and bea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56" r="8334" b="5816"/>
          <a:stretch>
            <a:fillRect/>
          </a:stretch>
        </p:blipFill>
        <p:spPr>
          <a:xfrm>
            <a:off x="4408715" y="3810000"/>
            <a:ext cx="4430485" cy="2819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600" y="1295400"/>
            <a:ext cx="7772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5"/>
                </a:solidFill>
              </a:rPr>
              <a:t>Inscripción</a:t>
            </a:r>
            <a:r>
              <a:rPr lang="en-US" sz="3600" b="1" dirty="0" smtClean="0">
                <a:solidFill>
                  <a:schemeClr val="accent5"/>
                </a:solidFill>
              </a:rPr>
              <a:t> al </a:t>
            </a:r>
            <a:r>
              <a:rPr lang="en-US" sz="3600" b="1" dirty="0" err="1" smtClean="0">
                <a:solidFill>
                  <a:schemeClr val="accent5"/>
                </a:solidFill>
              </a:rPr>
              <a:t>Programa</a:t>
            </a:r>
            <a:r>
              <a:rPr lang="en-US" sz="3600" b="1" dirty="0" smtClean="0">
                <a:solidFill>
                  <a:schemeClr val="accent5"/>
                </a:solidFill>
              </a:rPr>
              <a:t> del </a:t>
            </a:r>
            <a:r>
              <a:rPr lang="en-US" sz="3600" b="1" dirty="0" err="1" smtClean="0">
                <a:solidFill>
                  <a:schemeClr val="accent5"/>
                </a:solidFill>
              </a:rPr>
              <a:t>Viajero</a:t>
            </a:r>
            <a:r>
              <a:rPr lang="en-US" sz="3600" b="1" dirty="0" smtClean="0">
                <a:solidFill>
                  <a:schemeClr val="accent5"/>
                </a:solidFill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</a:rPr>
              <a:t>Inteligente</a:t>
            </a:r>
            <a:endParaRPr lang="en-US" sz="3600" b="1" dirty="0" smtClean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En </a:t>
            </a:r>
            <a:r>
              <a:rPr lang="en-US" sz="2800" b="1" dirty="0" err="1" smtClean="0">
                <a:solidFill>
                  <a:schemeClr val="accent5"/>
                </a:solidFill>
              </a:rPr>
              <a:t>caso</a:t>
            </a:r>
            <a:r>
              <a:rPr lang="en-US" sz="2800" b="1" dirty="0" smtClean="0">
                <a:solidFill>
                  <a:schemeClr val="accent5"/>
                </a:solidFill>
              </a:rPr>
              <a:t> de </a:t>
            </a:r>
            <a:r>
              <a:rPr lang="en-US" sz="2800" b="1" dirty="0" err="1" smtClean="0">
                <a:solidFill>
                  <a:schemeClr val="accent5"/>
                </a:solidFill>
              </a:rPr>
              <a:t>emergencia</a:t>
            </a:r>
            <a:r>
              <a:rPr lang="en-US" sz="2800" b="1" dirty="0" smtClean="0">
                <a:solidFill>
                  <a:schemeClr val="accent5"/>
                </a:solidFill>
              </a:rPr>
              <a:t>, </a:t>
            </a:r>
            <a:r>
              <a:rPr lang="en-US" sz="2800" b="1" dirty="0">
                <a:solidFill>
                  <a:schemeClr val="accent5"/>
                </a:solidFill>
              </a:rPr>
              <a:t>la </a:t>
            </a:r>
            <a:r>
              <a:rPr lang="en-US" sz="2800" b="1" dirty="0" err="1">
                <a:solidFill>
                  <a:schemeClr val="accent5"/>
                </a:solidFill>
              </a:rPr>
              <a:t>Embajadaja</a:t>
            </a:r>
            <a:r>
              <a:rPr lang="en-US" sz="2800" b="1" dirty="0">
                <a:solidFill>
                  <a:schemeClr val="accent5"/>
                </a:solidFill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</a:rPr>
              <a:t>puede</a:t>
            </a:r>
            <a:r>
              <a:rPr lang="en-US" sz="2800" b="1" dirty="0">
                <a:solidFill>
                  <a:schemeClr val="accent5"/>
                </a:solidFill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</a:rPr>
              <a:t>contactar</a:t>
            </a:r>
            <a:r>
              <a:rPr lang="en-US" sz="2800" b="1" dirty="0">
                <a:solidFill>
                  <a:schemeClr val="accent5"/>
                </a:solidFill>
              </a:rPr>
              <a:t> a </a:t>
            </a:r>
            <a:r>
              <a:rPr lang="en-US" sz="2800" b="1" dirty="0" smtClean="0">
                <a:solidFill>
                  <a:schemeClr val="accent5"/>
                </a:solidFill>
              </a:rPr>
              <a:t>el </a:t>
            </a:r>
            <a:r>
              <a:rPr lang="en-US" sz="2800" b="1" dirty="0" err="1" smtClean="0">
                <a:solidFill>
                  <a:schemeClr val="accent5"/>
                </a:solidFill>
              </a:rPr>
              <a:t>viajero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smtClean="0">
                <a:solidFill>
                  <a:schemeClr val="accent5"/>
                </a:solidFill>
              </a:rPr>
              <a:t>y </a:t>
            </a:r>
            <a:r>
              <a:rPr lang="en-US" sz="2800" b="1" dirty="0" err="1" smtClean="0">
                <a:solidFill>
                  <a:schemeClr val="accent5"/>
                </a:solidFill>
              </a:rPr>
              <a:t>ofrecerle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asistencia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accent5"/>
                </a:solidFill>
              </a:rPr>
              <a:t>Recibir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información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smtClean="0">
                <a:solidFill>
                  <a:schemeClr val="accent5"/>
                </a:solidFill>
              </a:rPr>
              <a:t>de la </a:t>
            </a:r>
            <a:r>
              <a:rPr lang="en-US" sz="2800" b="1" dirty="0" err="1" smtClean="0">
                <a:solidFill>
                  <a:schemeClr val="accent5"/>
                </a:solidFill>
              </a:rPr>
              <a:t>Embajada</a:t>
            </a:r>
            <a:r>
              <a:rPr lang="en-US" sz="2800" b="1" dirty="0" smtClean="0">
                <a:solidFill>
                  <a:schemeClr val="accent5"/>
                </a:solidFill>
              </a:rPr>
              <a:t> mas </a:t>
            </a:r>
            <a:r>
              <a:rPr lang="en-US" sz="2800" b="1" dirty="0" err="1" smtClean="0">
                <a:solidFill>
                  <a:schemeClr val="accent5"/>
                </a:solidFill>
              </a:rPr>
              <a:t>cercana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5"/>
                </a:solidFill>
              </a:rPr>
              <a:t>Toda la Información </a:t>
            </a:r>
            <a:r>
              <a:rPr lang="es-ES" sz="2800" b="1" dirty="0" smtClean="0">
                <a:solidFill>
                  <a:schemeClr val="accent5"/>
                </a:solidFill>
              </a:rPr>
              <a:t>es </a:t>
            </a:r>
            <a:r>
              <a:rPr lang="es-ES" sz="2800" b="1" dirty="0" smtClean="0">
                <a:solidFill>
                  <a:schemeClr val="accent5"/>
                </a:solidFill>
              </a:rPr>
              <a:t>confidencial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El </a:t>
            </a:r>
            <a:r>
              <a:rPr lang="en-US" sz="2800" b="1" dirty="0" err="1">
                <a:solidFill>
                  <a:schemeClr val="accent5"/>
                </a:solidFill>
              </a:rPr>
              <a:t>s</a:t>
            </a:r>
            <a:r>
              <a:rPr lang="en-US" sz="2800" b="1" dirty="0" err="1" smtClean="0">
                <a:solidFill>
                  <a:schemeClr val="accent5"/>
                </a:solidFill>
              </a:rPr>
              <a:t>ervicio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es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</a:rPr>
              <a:t>g</a:t>
            </a:r>
            <a:r>
              <a:rPr lang="en-US" sz="2800" b="1" dirty="0" err="1" smtClean="0">
                <a:solidFill>
                  <a:schemeClr val="accent5"/>
                </a:solidFill>
              </a:rPr>
              <a:t>ratuito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800" y="4572000"/>
            <a:ext cx="1525703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1219200"/>
            <a:ext cx="7696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1283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Programa de Información Consular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 smtClean="0"/>
              <a:t>Infórmese</a:t>
            </a:r>
            <a:r>
              <a:rPr lang="en-US" dirty="0" smtClean="0"/>
              <a:t> Antes </a:t>
            </a:r>
            <a:r>
              <a:rPr lang="en-US" dirty="0" smtClean="0"/>
              <a:t>de </a:t>
            </a:r>
            <a:r>
              <a:rPr lang="en-US" dirty="0" err="1" smtClean="0"/>
              <a:t>Partir</a:t>
            </a:r>
            <a:r>
              <a:rPr lang="en-US" dirty="0" smtClean="0"/>
              <a:t>”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s-ES" dirty="0" smtClean="0"/>
              <a:t>El Programa de Información Consular tiene como objetivo ayudar a los ciudadanos estadounidenses que residen y viajan al extranjero a informarse antes de tomar decisiones o hacer planes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10" descr="MPj032119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00200"/>
            <a:ext cx="20574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1219200"/>
            <a:ext cx="7696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1283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Programa de </a:t>
            </a:r>
            <a:r>
              <a:rPr lang="es-ES" dirty="0"/>
              <a:t>I</a:t>
            </a:r>
            <a:r>
              <a:rPr lang="es-ES" dirty="0" smtClean="0"/>
              <a:t>nformación </a:t>
            </a:r>
            <a:r>
              <a:rPr lang="es-ES" dirty="0" smtClean="0"/>
              <a:t>Consular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r>
              <a:rPr lang="en-US" b="1" dirty="0" smtClean="0"/>
              <a:t>“No Double Standard Policy”, Sin Políticas de </a:t>
            </a:r>
            <a:r>
              <a:rPr lang="en-US" b="1" dirty="0" err="1" smtClean="0"/>
              <a:t>doble</a:t>
            </a:r>
            <a:r>
              <a:rPr lang="en-US" b="1" dirty="0" smtClean="0"/>
              <a:t> </a:t>
            </a:r>
            <a:r>
              <a:rPr lang="en-US" b="1" dirty="0" err="1" smtClean="0"/>
              <a:t>estándar</a:t>
            </a:r>
            <a:r>
              <a:rPr lang="en-US" b="1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      -- </a:t>
            </a:r>
            <a:r>
              <a:rPr lang="en-US" dirty="0" err="1" smtClean="0"/>
              <a:t>Específica</a:t>
            </a:r>
            <a:r>
              <a:rPr lang="en-US" dirty="0" smtClean="0"/>
              <a:t>, </a:t>
            </a:r>
            <a:r>
              <a:rPr lang="en-US" dirty="0" err="1" smtClean="0"/>
              <a:t>confiable</a:t>
            </a:r>
            <a:r>
              <a:rPr lang="en-US" dirty="0" smtClean="0"/>
              <a:t>, </a:t>
            </a:r>
            <a:r>
              <a:rPr lang="en-US" dirty="0" smtClean="0"/>
              <a:t>sin </a:t>
            </a:r>
            <a:r>
              <a:rPr lang="en-US" dirty="0" err="1" smtClean="0"/>
              <a:t>amenazas</a:t>
            </a:r>
            <a:r>
              <a:rPr lang="en-US" dirty="0" smtClean="0"/>
              <a:t>                tangibles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-- </a:t>
            </a:r>
            <a:r>
              <a:rPr lang="en-US" dirty="0" err="1" smtClean="0"/>
              <a:t>Colaboración</a:t>
            </a:r>
            <a:r>
              <a:rPr lang="en-US" dirty="0" smtClean="0"/>
              <a:t> con </a:t>
            </a:r>
            <a:r>
              <a:rPr lang="en-US" dirty="0" err="1" smtClean="0"/>
              <a:t>Oficiales</a:t>
            </a:r>
            <a:r>
              <a:rPr lang="en-US" dirty="0" smtClean="0"/>
              <a:t> de </a:t>
            </a:r>
            <a:r>
              <a:rPr lang="en-US" dirty="0" err="1" smtClean="0"/>
              <a:t>Seguridad</a:t>
            </a:r>
            <a:r>
              <a:rPr lang="en-US" dirty="0" smtClean="0"/>
              <a:t> Regional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3" name="Picture 12" descr="MPj040926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495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1219200"/>
            <a:ext cx="7696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11890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 Consular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86395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Mensajes</a:t>
            </a:r>
            <a:r>
              <a:rPr lang="en-US" sz="2400" dirty="0" smtClean="0">
                <a:solidFill>
                  <a:srgbClr val="FF0000"/>
                </a:solidFill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</a:rPr>
              <a:t>Emergencia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Mensajes</a:t>
            </a:r>
            <a:r>
              <a:rPr lang="en-US" sz="2400" dirty="0" smtClean="0">
                <a:solidFill>
                  <a:srgbClr val="FF0000"/>
                </a:solidFill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</a:rPr>
              <a:t>Seguridad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Alerta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Viaje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Advertencias</a:t>
            </a:r>
            <a:r>
              <a:rPr lang="en-US" sz="3600" dirty="0" smtClean="0">
                <a:solidFill>
                  <a:srgbClr val="FF0000"/>
                </a:solidFill>
              </a:rPr>
              <a:t> de </a:t>
            </a:r>
            <a:r>
              <a:rPr lang="en-US" sz="3600" dirty="0" err="1" smtClean="0">
                <a:solidFill>
                  <a:srgbClr val="FF0000"/>
                </a:solidFill>
              </a:rPr>
              <a:t>Viaje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s-ES" sz="3600" dirty="0" smtClean="0"/>
              <a:t>Información Específica del País</a:t>
            </a:r>
            <a:endParaRPr lang="en-US" sz="3600" dirty="0" smtClean="0"/>
          </a:p>
          <a:p>
            <a:r>
              <a:rPr lang="en-US" sz="3600" dirty="0" err="1" smtClean="0"/>
              <a:t>Hojas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Informativas</a:t>
            </a:r>
            <a:r>
              <a:rPr lang="en-US" sz="3600" dirty="0" smtClean="0"/>
              <a:t>(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ejemplo</a:t>
            </a:r>
            <a:r>
              <a:rPr lang="en-US" sz="3600" dirty="0" smtClean="0"/>
              <a:t> la gripe </a:t>
            </a:r>
            <a:r>
              <a:rPr lang="en-US" sz="3600" dirty="0" err="1" smtClean="0"/>
              <a:t>aviar</a:t>
            </a:r>
            <a:r>
              <a:rPr lang="en-US" sz="3600" dirty="0" smtClean="0"/>
              <a:t>)</a:t>
            </a:r>
          </a:p>
          <a:p>
            <a:r>
              <a:rPr lang="es-ES" sz="3600" dirty="0" smtClean="0"/>
              <a:t>Medios </a:t>
            </a:r>
            <a:r>
              <a:rPr lang="es-ES" sz="3600" dirty="0" smtClean="0"/>
              <a:t>de </a:t>
            </a:r>
            <a:r>
              <a:rPr lang="es-ES" sz="3600" dirty="0" smtClean="0"/>
              <a:t>Comunicación y Sociales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r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65" y="32657"/>
            <a:ext cx="9144000" cy="2634343"/>
          </a:xfrm>
          <a:prstGeom prst="rect">
            <a:avLst/>
          </a:prstGeom>
        </p:spPr>
      </p:pic>
      <p:pic>
        <p:nvPicPr>
          <p:cNvPr id="6" name="Picture 5" descr="Great-Seal-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5943600"/>
            <a:ext cx="758952" cy="7589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1981200"/>
            <a:ext cx="7425245" cy="298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dirty="0" smtClean="0">
              <a:solidFill>
                <a:schemeClr val="tx2"/>
              </a:solidFill>
              <a:latin typeface="Rage Italic" pitchFamily="66" charset="0"/>
            </a:endParaRPr>
          </a:p>
          <a:p>
            <a:pPr algn="ctr"/>
            <a:r>
              <a:rPr lang="en-US" sz="8000" dirty="0" smtClean="0">
                <a:solidFill>
                  <a:schemeClr val="tx2"/>
                </a:solidFill>
                <a:latin typeface="Rage Italic" pitchFamily="66" charset="0"/>
              </a:rPr>
              <a:t>¡</a:t>
            </a:r>
            <a:r>
              <a:rPr lang="en-US" sz="8000" dirty="0" err="1" smtClean="0">
                <a:solidFill>
                  <a:schemeClr val="tx2"/>
                </a:solidFill>
                <a:latin typeface="Rage Italic" pitchFamily="66" charset="0"/>
              </a:rPr>
              <a:t>Muchas</a:t>
            </a:r>
            <a:r>
              <a:rPr lang="en-US" sz="8000" dirty="0" smtClean="0">
                <a:solidFill>
                  <a:schemeClr val="tx2"/>
                </a:solidFill>
                <a:latin typeface="Rage Italic" pitchFamily="66" charset="0"/>
              </a:rPr>
              <a:t> Gracias!</a:t>
            </a:r>
          </a:p>
          <a:p>
            <a:pPr algn="ctr"/>
            <a:endParaRPr lang="en-US" sz="900" dirty="0" smtClean="0">
              <a:solidFill>
                <a:schemeClr val="tx2"/>
              </a:solidFill>
            </a:endParaRPr>
          </a:p>
          <a:p>
            <a:pPr algn="r"/>
            <a:endParaRPr 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6248400"/>
            <a:ext cx="29718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ill Sans MT Condensed" pitchFamily="34" charset="0"/>
              </a:rPr>
              <a:t>Bureau of Consular </a:t>
            </a:r>
            <a:r>
              <a:rPr lang="en-US" sz="1400" dirty="0" smtClean="0">
                <a:latin typeface="Gill Sans MT Condensed" pitchFamily="34" charset="0"/>
              </a:rPr>
              <a:t>Affairs </a:t>
            </a:r>
            <a:r>
              <a:rPr lang="en-US" sz="1400" dirty="0" smtClean="0">
                <a:latin typeface="Wingdings 2" pitchFamily="18" charset="2"/>
                <a:sym typeface="Wingdings 2"/>
              </a:rPr>
              <a:t></a:t>
            </a:r>
            <a:r>
              <a:rPr lang="en-US" sz="1400" dirty="0" smtClean="0">
                <a:latin typeface="Gill Sans MT Condensed" pitchFamily="34" charset="0"/>
              </a:rPr>
              <a:t> US Department of State</a:t>
            </a:r>
            <a:endParaRPr lang="en-US" sz="14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Ciudadanos</a:t>
            </a:r>
            <a:r>
              <a:rPr lang="en-US" dirty="0" smtClean="0"/>
              <a:t> </a:t>
            </a:r>
            <a:r>
              <a:rPr lang="en-US" dirty="0" err="1" smtClean="0"/>
              <a:t>Estadounidenses</a:t>
            </a:r>
            <a:r>
              <a:rPr lang="en-US" dirty="0" smtClean="0"/>
              <a:t> en el Exterior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Estadounidenses</a:t>
            </a:r>
            <a:r>
              <a:rPr lang="en-US" dirty="0" smtClean="0"/>
              <a:t> </a:t>
            </a:r>
            <a:r>
              <a:rPr lang="en-US" dirty="0" err="1" smtClean="0"/>
              <a:t>realizaron</a:t>
            </a:r>
            <a:r>
              <a:rPr lang="en-US" dirty="0" smtClean="0"/>
              <a:t> </a:t>
            </a:r>
            <a:r>
              <a:rPr lang="en-US" dirty="0" err="1" smtClean="0"/>
              <a:t>alrededor</a:t>
            </a:r>
            <a:r>
              <a:rPr lang="en-US" dirty="0" smtClean="0"/>
              <a:t> de 65 </a:t>
            </a:r>
            <a:r>
              <a:rPr lang="en-US" dirty="0" err="1" smtClean="0"/>
              <a:t>millones</a:t>
            </a:r>
            <a:r>
              <a:rPr lang="en-US" dirty="0" smtClean="0"/>
              <a:t> de </a:t>
            </a:r>
            <a:r>
              <a:rPr lang="en-US" dirty="0" err="1" smtClean="0"/>
              <a:t>viajes</a:t>
            </a:r>
            <a:r>
              <a:rPr lang="en-US" dirty="0" smtClean="0"/>
              <a:t> en el </a:t>
            </a:r>
            <a:r>
              <a:rPr lang="en-US" dirty="0" err="1" smtClean="0"/>
              <a:t>año</a:t>
            </a:r>
            <a:r>
              <a:rPr lang="en-US" dirty="0" smtClean="0"/>
              <a:t> 2012</a:t>
            </a:r>
          </a:p>
          <a:p>
            <a:r>
              <a:rPr lang="en-US" dirty="0" smtClean="0"/>
              <a:t>6.8 </a:t>
            </a:r>
            <a:r>
              <a:rPr lang="en-US" dirty="0" err="1" smtClean="0"/>
              <a:t>milliones</a:t>
            </a:r>
            <a:r>
              <a:rPr lang="en-US" dirty="0" smtClean="0"/>
              <a:t> de </a:t>
            </a:r>
            <a:r>
              <a:rPr lang="en-US" dirty="0" err="1" smtClean="0"/>
              <a:t>Estadounidenses</a:t>
            </a:r>
            <a:r>
              <a:rPr lang="en-US" dirty="0" smtClean="0"/>
              <a:t> </a:t>
            </a:r>
            <a:r>
              <a:rPr lang="en-US" dirty="0" err="1" smtClean="0"/>
              <a:t>viven</a:t>
            </a:r>
            <a:r>
              <a:rPr lang="en-US" dirty="0" smtClean="0"/>
              <a:t> en el exterior</a:t>
            </a:r>
          </a:p>
          <a:p>
            <a:r>
              <a:rPr lang="en-US" dirty="0" err="1" smtClean="0"/>
              <a:t>Alrededor</a:t>
            </a:r>
            <a:r>
              <a:rPr lang="en-US" dirty="0" smtClean="0"/>
              <a:t> de 200,000 </a:t>
            </a:r>
            <a:r>
              <a:rPr lang="en-US" dirty="0" err="1" smtClean="0"/>
              <a:t>estudian</a:t>
            </a:r>
            <a:r>
              <a:rPr lang="en-US" dirty="0" smtClean="0"/>
              <a:t> en el exterior</a:t>
            </a:r>
          </a:p>
          <a:p>
            <a:r>
              <a:rPr lang="en-US" dirty="0" smtClean="0"/>
              <a:t>65,000 </a:t>
            </a:r>
            <a:r>
              <a:rPr lang="es-ES" dirty="0" smtClean="0"/>
              <a:t>nacidos en el exterior de padres estadounidenses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287257"/>
              </p:ext>
            </p:extLst>
          </p:nvPr>
        </p:nvGraphicFramePr>
        <p:xfrm>
          <a:off x="2438400" y="548640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Photo Editor Photo" r:id="rId5" imgW="876190" imgH="876190" progId="">
                  <p:embed/>
                </p:oleObj>
              </mc:Choice>
              <mc:Fallback>
                <p:oleObj name="Photo Editor Photo" r:id="rId5" imgW="876190" imgH="87619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486400"/>
                        <a:ext cx="1143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92384"/>
              </p:ext>
            </p:extLst>
          </p:nvPr>
        </p:nvGraphicFramePr>
        <p:xfrm>
          <a:off x="5943600" y="55626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Photo Editor Photo" r:id="rId7" imgW="952633" imgH="952633" progId="">
                  <p:embed/>
                </p:oleObj>
              </mc:Choice>
              <mc:Fallback>
                <p:oleObj name="Photo Editor Photo" r:id="rId7" imgW="952633" imgH="952633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56260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572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Servicios de Emergencia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1219200"/>
            <a:ext cx="7696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pic>
        <p:nvPicPr>
          <p:cNvPr id="25" name="Picture 24" descr="pri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4518" y="3733800"/>
            <a:ext cx="3832307" cy="2876550"/>
          </a:xfrm>
          <a:prstGeom prst="rect">
            <a:avLst/>
          </a:prstGeom>
        </p:spPr>
      </p:pic>
      <p:pic>
        <p:nvPicPr>
          <p:cNvPr id="23" name="Picture 22" descr="HospitalPati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641" y="3733800"/>
            <a:ext cx="4352507" cy="2895600"/>
          </a:xfrm>
          <a:prstGeom prst="rect">
            <a:avLst/>
          </a:prstGeom>
        </p:spPr>
      </p:pic>
      <p:pic>
        <p:nvPicPr>
          <p:cNvPr id="24" name="Picture 23" descr="david-goldman-3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1219200"/>
            <a:ext cx="3733800" cy="2805211"/>
          </a:xfrm>
          <a:prstGeom prst="rect">
            <a:avLst/>
          </a:prstGeom>
        </p:spPr>
      </p:pic>
      <p:pic>
        <p:nvPicPr>
          <p:cNvPr id="26" name="Picture 25" descr="woman_upset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0600" y="1219200"/>
            <a:ext cx="4114800" cy="2736342"/>
          </a:xfrm>
          <a:prstGeom prst="rect">
            <a:avLst/>
          </a:prstGeom>
        </p:spPr>
      </p:pic>
      <p:pic>
        <p:nvPicPr>
          <p:cNvPr id="22" name="Picture 21" descr="david-goldman-3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2800" y="2590800"/>
            <a:ext cx="3479800" cy="2609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Asistencia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Ciudadanos</a:t>
            </a:r>
            <a:r>
              <a:rPr lang="en-US" dirty="0" smtClean="0"/>
              <a:t> en el Exterior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err="1" smtClean="0"/>
              <a:t>Emisión</a:t>
            </a:r>
            <a:r>
              <a:rPr lang="en-US" dirty="0" smtClean="0"/>
              <a:t> de </a:t>
            </a:r>
            <a:r>
              <a:rPr lang="en-US" dirty="0" err="1" smtClean="0"/>
              <a:t>Pasaportes</a:t>
            </a:r>
            <a:r>
              <a:rPr lang="en-US" dirty="0" smtClean="0"/>
              <a:t> de </a:t>
            </a:r>
            <a:r>
              <a:rPr lang="en-US" dirty="0" err="1" smtClean="0"/>
              <a:t>Emergencia</a:t>
            </a:r>
            <a:endParaRPr lang="en-US" dirty="0" smtClean="0"/>
          </a:p>
          <a:p>
            <a:r>
              <a:rPr lang="en-US" dirty="0" err="1" smtClean="0"/>
              <a:t>Asistencia</a:t>
            </a:r>
            <a:r>
              <a:rPr lang="en-US" dirty="0" smtClean="0"/>
              <a:t> </a:t>
            </a:r>
            <a:r>
              <a:rPr lang="en-US" dirty="0" smtClean="0"/>
              <a:t>Social/</a:t>
            </a:r>
            <a:r>
              <a:rPr lang="en-US" dirty="0" err="1" smtClean="0"/>
              <a:t>Localizaciones</a:t>
            </a:r>
            <a:r>
              <a:rPr lang="en-US" dirty="0" smtClean="0"/>
              <a:t>		</a:t>
            </a:r>
          </a:p>
          <a:p>
            <a:r>
              <a:rPr lang="en-US" dirty="0" err="1" smtClean="0"/>
              <a:t>Arrestos</a:t>
            </a:r>
            <a:endParaRPr lang="en-US" dirty="0" smtClean="0"/>
          </a:p>
          <a:p>
            <a:r>
              <a:rPr lang="en-US" dirty="0" err="1" smtClean="0"/>
              <a:t>Emergencias</a:t>
            </a:r>
            <a:r>
              <a:rPr lang="en-US" dirty="0" smtClean="0"/>
              <a:t> </a:t>
            </a:r>
            <a:r>
              <a:rPr lang="en-US" dirty="0" err="1" smtClean="0"/>
              <a:t>Medicas</a:t>
            </a:r>
            <a:endParaRPr lang="en-US" dirty="0" smtClean="0"/>
          </a:p>
          <a:p>
            <a:r>
              <a:rPr lang="en-US" dirty="0" err="1" smtClean="0"/>
              <a:t>Respuesta</a:t>
            </a:r>
            <a:r>
              <a:rPr lang="en-US" dirty="0" smtClean="0"/>
              <a:t> en Crisis</a:t>
            </a:r>
          </a:p>
          <a:p>
            <a:r>
              <a:rPr lang="en-US" dirty="0" err="1" smtClean="0"/>
              <a:t>Muertes</a:t>
            </a:r>
            <a:r>
              <a:rPr lang="en-US" dirty="0" smtClean="0"/>
              <a:t>				</a:t>
            </a:r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975424"/>
              </p:ext>
            </p:extLst>
          </p:nvPr>
        </p:nvGraphicFramePr>
        <p:xfrm>
          <a:off x="7162800" y="2133600"/>
          <a:ext cx="12192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hoto Editor Photo" r:id="rId5" imgW="1066667" imgH="980952" progId="">
                  <p:embed/>
                </p:oleObj>
              </mc:Choice>
              <mc:Fallback>
                <p:oleObj name="Photo Editor Photo" r:id="rId5" imgW="1066667" imgH="980952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133600"/>
                        <a:ext cx="121920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4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Asistencia</a:t>
            </a:r>
            <a:r>
              <a:rPr lang="en-US" dirty="0" smtClean="0"/>
              <a:t> Social/Solicitudes </a:t>
            </a:r>
            <a:r>
              <a:rPr lang="en-US" dirty="0" smtClean="0"/>
              <a:t>de </a:t>
            </a:r>
            <a:r>
              <a:rPr lang="en-US" dirty="0" err="1" smtClean="0"/>
              <a:t>Localización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err="1" smtClean="0"/>
              <a:t>Alrededor</a:t>
            </a:r>
            <a:r>
              <a:rPr lang="en-US" dirty="0" smtClean="0"/>
              <a:t> de 24,000 solicitudes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endParaRPr lang="en-US" dirty="0" smtClean="0"/>
          </a:p>
          <a:p>
            <a:r>
              <a:rPr lang="en-US" dirty="0" err="1" smtClean="0"/>
              <a:t>Contacto</a:t>
            </a:r>
            <a:r>
              <a:rPr lang="en-US" dirty="0" smtClean="0"/>
              <a:t> en </a:t>
            </a:r>
            <a:r>
              <a:rPr lang="en-US" dirty="0" err="1" smtClean="0"/>
              <a:t>hospitales</a:t>
            </a:r>
            <a:r>
              <a:rPr lang="en-US" dirty="0" smtClean="0"/>
              <a:t>, </a:t>
            </a:r>
            <a:r>
              <a:rPr lang="en-US" dirty="0" err="1" smtClean="0"/>
              <a:t>hoteles</a:t>
            </a:r>
            <a:r>
              <a:rPr lang="en-US" dirty="0" smtClean="0"/>
              <a:t>, </a:t>
            </a:r>
            <a:r>
              <a:rPr lang="en-US" dirty="0" err="1" smtClean="0"/>
              <a:t>carceles</a:t>
            </a:r>
            <a:r>
              <a:rPr lang="en-US" dirty="0" smtClean="0"/>
              <a:t>,  morgues, </a:t>
            </a:r>
            <a:r>
              <a:rPr lang="en-US" dirty="0" err="1" smtClean="0"/>
              <a:t>autoridades</a:t>
            </a:r>
            <a:r>
              <a:rPr lang="en-US" dirty="0" smtClean="0"/>
              <a:t> locales, etc.</a:t>
            </a:r>
          </a:p>
          <a:p>
            <a:r>
              <a:rPr lang="en-US" dirty="0" err="1" smtClean="0"/>
              <a:t>Limitaciones</a:t>
            </a:r>
            <a:r>
              <a:rPr lang="en-US" dirty="0" smtClean="0"/>
              <a:t> de la Ley de </a:t>
            </a:r>
            <a:r>
              <a:rPr lang="en-US" dirty="0" err="1" smtClean="0"/>
              <a:t>Privacidad</a:t>
            </a:r>
            <a:endParaRPr lang="en-US" dirty="0" smtClean="0"/>
          </a:p>
          <a:p>
            <a:r>
              <a:rPr lang="en-US" dirty="0" smtClean="0"/>
              <a:t>No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obligar</a:t>
            </a:r>
            <a:r>
              <a:rPr lang="en-US" dirty="0" smtClean="0"/>
              <a:t> a responder o </a:t>
            </a:r>
            <a:r>
              <a:rPr lang="en-US" dirty="0" err="1" smtClean="0"/>
              <a:t>regresar</a:t>
            </a:r>
            <a:r>
              <a:rPr lang="en-US" dirty="0" smtClean="0"/>
              <a:t> a los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endParaRPr lang="en-US" dirty="0" smtClean="0"/>
          </a:p>
          <a:p>
            <a:r>
              <a:rPr lang="en-US" dirty="0" err="1" smtClean="0"/>
              <a:t>Llamar</a:t>
            </a:r>
            <a:r>
              <a:rPr lang="en-US" dirty="0" smtClean="0"/>
              <a:t> a Casa!!</a:t>
            </a:r>
            <a:endParaRPr lang="en-US" dirty="0"/>
          </a:p>
        </p:txBody>
      </p:sp>
      <p:pic>
        <p:nvPicPr>
          <p:cNvPr id="8" name="Picture 7" descr="MPj04387020000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5029200"/>
            <a:ext cx="3429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Emergencias</a:t>
            </a:r>
            <a:r>
              <a:rPr lang="en-US" dirty="0" smtClean="0"/>
              <a:t> </a:t>
            </a:r>
            <a:r>
              <a:rPr lang="en-US" dirty="0" err="1" smtClean="0"/>
              <a:t>Medicas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Ayuda</a:t>
            </a:r>
            <a:r>
              <a:rPr lang="en-US" dirty="0" smtClean="0"/>
              <a:t> para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médicos</a:t>
            </a:r>
            <a:endParaRPr lang="en-US" dirty="0" smtClean="0"/>
          </a:p>
          <a:p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visita</a:t>
            </a:r>
            <a:r>
              <a:rPr lang="en-US" dirty="0" smtClean="0"/>
              <a:t> consular</a:t>
            </a:r>
          </a:p>
          <a:p>
            <a:r>
              <a:rPr lang="es-ES" dirty="0" smtClean="0"/>
              <a:t>Proveer traducción básica</a:t>
            </a:r>
            <a:endParaRPr lang="en-US" dirty="0" smtClean="0"/>
          </a:p>
          <a:p>
            <a:r>
              <a:rPr lang="en-US" dirty="0" err="1" smtClean="0"/>
              <a:t>Ayuda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financieros</a:t>
            </a:r>
            <a:endParaRPr lang="en-US" dirty="0" smtClean="0"/>
          </a:p>
          <a:p>
            <a:r>
              <a:rPr lang="en-US" dirty="0" err="1" smtClean="0"/>
              <a:t>Notificar</a:t>
            </a:r>
            <a:r>
              <a:rPr lang="en-US" dirty="0" smtClean="0"/>
              <a:t> amigos/</a:t>
            </a:r>
            <a:r>
              <a:rPr lang="en-US" dirty="0" err="1" smtClean="0"/>
              <a:t>familia</a:t>
            </a:r>
            <a:endParaRPr lang="en-US" dirty="0" smtClean="0"/>
          </a:p>
          <a:p>
            <a:r>
              <a:rPr lang="en-US" dirty="0" err="1" smtClean="0"/>
              <a:t>Ayuda</a:t>
            </a:r>
            <a:r>
              <a:rPr lang="en-US" dirty="0" smtClean="0"/>
              <a:t> para </a:t>
            </a:r>
            <a:r>
              <a:rPr lang="en-US" dirty="0" err="1" smtClean="0"/>
              <a:t>coordinar</a:t>
            </a:r>
            <a:r>
              <a:rPr lang="en-US" dirty="0" smtClean="0"/>
              <a:t> </a:t>
            </a:r>
            <a:r>
              <a:rPr lang="en-US" dirty="0" err="1" smtClean="0"/>
              <a:t>evacuaciones</a:t>
            </a:r>
            <a:r>
              <a:rPr lang="en-US" dirty="0" smtClean="0"/>
              <a:t> </a:t>
            </a:r>
            <a:r>
              <a:rPr lang="en-US" dirty="0" err="1" smtClean="0"/>
              <a:t>médicas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Arrestos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Ciudadanos</a:t>
            </a:r>
            <a:r>
              <a:rPr lang="en-US" dirty="0" smtClean="0"/>
              <a:t> </a:t>
            </a:r>
            <a:r>
              <a:rPr lang="en-US" dirty="0" err="1" smtClean="0"/>
              <a:t>Estadounidenses</a:t>
            </a:r>
            <a:r>
              <a:rPr lang="en-US" dirty="0" smtClean="0"/>
              <a:t> </a:t>
            </a:r>
            <a:r>
              <a:rPr lang="en-US" dirty="0" err="1" smtClean="0"/>
              <a:t>sujetos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leyes</a:t>
            </a:r>
            <a:r>
              <a:rPr lang="en-US" dirty="0" smtClean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país</a:t>
            </a:r>
            <a:r>
              <a:rPr lang="en-US" dirty="0" smtClean="0"/>
              <a:t> </a:t>
            </a:r>
            <a:r>
              <a:rPr lang="en-US" dirty="0" err="1" smtClean="0"/>
              <a:t>anfitrión</a:t>
            </a:r>
            <a:endParaRPr lang="en-US" dirty="0" smtClean="0"/>
          </a:p>
          <a:p>
            <a:r>
              <a:rPr lang="en-US" dirty="0" err="1" smtClean="0"/>
              <a:t>N</a:t>
            </a:r>
            <a:r>
              <a:rPr lang="en-US" dirty="0" err="1" smtClean="0"/>
              <a:t>otificación</a:t>
            </a:r>
            <a:r>
              <a:rPr lang="en-US" dirty="0" smtClean="0"/>
              <a:t> y </a:t>
            </a:r>
            <a:r>
              <a:rPr lang="en-US" dirty="0" err="1" smtClean="0"/>
              <a:t>acceso</a:t>
            </a:r>
            <a:r>
              <a:rPr lang="en-US" dirty="0" smtClean="0"/>
              <a:t> Consular</a:t>
            </a:r>
            <a:endParaRPr lang="en-US" dirty="0" smtClean="0"/>
          </a:p>
          <a:p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dirty="0" err="1" smtClean="0"/>
              <a:t>Monitoreo</a:t>
            </a:r>
            <a:r>
              <a:rPr lang="en-US" dirty="0" smtClean="0"/>
              <a:t>: </a:t>
            </a:r>
            <a:r>
              <a:rPr lang="en-US" dirty="0" err="1" smtClean="0"/>
              <a:t>comunicación</a:t>
            </a:r>
            <a:r>
              <a:rPr lang="en-US" dirty="0" smtClean="0"/>
              <a:t> con la </a:t>
            </a:r>
            <a:r>
              <a:rPr lang="en-US" dirty="0" err="1" smtClean="0"/>
              <a:t>familia</a:t>
            </a:r>
            <a:r>
              <a:rPr lang="en-US" dirty="0" smtClean="0"/>
              <a:t> y con el </a:t>
            </a:r>
            <a:r>
              <a:rPr lang="en-US" dirty="0" err="1" smtClean="0"/>
              <a:t>Departamento</a:t>
            </a:r>
            <a:r>
              <a:rPr lang="en-US" dirty="0" smtClean="0"/>
              <a:t> de Estado de los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Picture 4" descr="MPj04074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143000"/>
            <a:ext cx="243840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73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Respuesta</a:t>
            </a:r>
            <a:r>
              <a:rPr lang="en-US" dirty="0" smtClean="0"/>
              <a:t> en Crisis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smtClean="0"/>
              <a:t>Central de </a:t>
            </a:r>
            <a:r>
              <a:rPr lang="en-US" dirty="0" err="1" smtClean="0"/>
              <a:t>llamadas</a:t>
            </a:r>
            <a:r>
              <a:rPr lang="en-US" dirty="0" smtClean="0"/>
              <a:t> – 20,000 </a:t>
            </a:r>
            <a:r>
              <a:rPr lang="en-US" dirty="0" err="1" smtClean="0"/>
              <a:t>llamadas</a:t>
            </a:r>
            <a:r>
              <a:rPr lang="en-US" dirty="0" smtClean="0"/>
              <a:t> en el 7/7/05</a:t>
            </a:r>
          </a:p>
          <a:p>
            <a:r>
              <a:rPr lang="es-ES" dirty="0" smtClean="0"/>
              <a:t>Necesidades Inmediatas</a:t>
            </a:r>
            <a:endParaRPr lang="en-US" dirty="0" smtClean="0"/>
          </a:p>
          <a:p>
            <a:r>
              <a:rPr lang="en-US" dirty="0" err="1" smtClean="0"/>
              <a:t>Partida</a:t>
            </a:r>
            <a:r>
              <a:rPr lang="en-US" dirty="0" smtClean="0"/>
              <a:t>/</a:t>
            </a:r>
            <a:r>
              <a:rPr lang="en-US" dirty="0" err="1" smtClean="0"/>
              <a:t>Evacuación</a:t>
            </a:r>
            <a:r>
              <a:rPr lang="en-US" dirty="0" smtClean="0"/>
              <a:t> </a:t>
            </a:r>
            <a:r>
              <a:rPr lang="en-US" dirty="0" err="1" smtClean="0"/>
              <a:t>asistida</a:t>
            </a:r>
            <a:endParaRPr lang="en-US" dirty="0" smtClean="0"/>
          </a:p>
        </p:txBody>
      </p:sp>
      <p:pic>
        <p:nvPicPr>
          <p:cNvPr id="8" name="Picture 7" descr="DSC_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945596"/>
            <a:ext cx="2789108" cy="2302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73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Secuestro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de </a:t>
            </a:r>
            <a:r>
              <a:rPr lang="en-US" dirty="0" err="1" smtClean="0"/>
              <a:t>Niños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s-ES" dirty="0" smtClean="0"/>
              <a:t>Proporcionar información sobre el Convenio de La Haya</a:t>
            </a:r>
          </a:p>
          <a:p>
            <a:r>
              <a:rPr lang="en-US" dirty="0" err="1" smtClean="0"/>
              <a:t>Tratado</a:t>
            </a:r>
            <a:r>
              <a:rPr lang="en-US" dirty="0" smtClean="0"/>
              <a:t> </a:t>
            </a:r>
            <a:r>
              <a:rPr lang="en-US" dirty="0" err="1" smtClean="0"/>
              <a:t>Jurisdiccional</a:t>
            </a:r>
            <a:endParaRPr lang="en-US" dirty="0" smtClean="0"/>
          </a:p>
          <a:p>
            <a:r>
              <a:rPr lang="en-US" dirty="0" smtClean="0"/>
              <a:t>Sin</a:t>
            </a:r>
            <a:r>
              <a:rPr lang="es-ES" dirty="0" smtClean="0"/>
              <a:t> defensa a los padres, </a:t>
            </a:r>
            <a:r>
              <a:rPr lang="es-ES" dirty="0" smtClean="0"/>
              <a:t>sino </a:t>
            </a:r>
            <a:r>
              <a:rPr lang="es-ES" dirty="0" smtClean="0"/>
              <a:t>para el Convenio de La Haya</a:t>
            </a:r>
            <a:endParaRPr lang="en-US" dirty="0" smtClean="0"/>
          </a:p>
          <a:p>
            <a:r>
              <a:rPr lang="en-US" dirty="0" smtClean="0"/>
              <a:t>Supervision para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Judiciales</a:t>
            </a:r>
            <a:endParaRPr lang="en-US" dirty="0" smtClean="0"/>
          </a:p>
          <a:p>
            <a:r>
              <a:rPr lang="es-ES" dirty="0" smtClean="0"/>
              <a:t>Visitas de bienestar para los niños</a:t>
            </a:r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554120"/>
              </p:ext>
            </p:extLst>
          </p:nvPr>
        </p:nvGraphicFramePr>
        <p:xfrm>
          <a:off x="7467600" y="5105400"/>
          <a:ext cx="12954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hoto Editor Photo" r:id="rId5" imgW="942857" imgH="876190" progId="">
                  <p:embed/>
                </p:oleObj>
              </mc:Choice>
              <mc:Fallback>
                <p:oleObj name="Photo Editor Photo" r:id="rId5" imgW="942857" imgH="87619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105400"/>
                        <a:ext cx="1295400" cy="1443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5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1489</TotalTime>
  <Words>433</Words>
  <Application>Microsoft Office PowerPoint</Application>
  <PresentationFormat>On-screen Show (4:3)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Photo Editor Photo</vt:lpstr>
      <vt:lpstr>PowerPoint Presentation</vt:lpstr>
      <vt:lpstr>Ciudadanos Estadounidenses en el Exterior</vt:lpstr>
      <vt:lpstr>PowerPoint Presentation</vt:lpstr>
      <vt:lpstr>Asistencia para Ciudadanos en el Exterior</vt:lpstr>
      <vt:lpstr>Asistencia Social/Solicitudes de Localización</vt:lpstr>
      <vt:lpstr>Emergencias Medicas</vt:lpstr>
      <vt:lpstr>Arrestos</vt:lpstr>
      <vt:lpstr>Respuesta en Crisis</vt:lpstr>
      <vt:lpstr>     Secuestro Internacional de Niños</vt:lpstr>
      <vt:lpstr>Asistencia Adicional</vt:lpstr>
      <vt:lpstr>PowerPoint Presentation</vt:lpstr>
      <vt:lpstr>PowerPoint Presentation</vt:lpstr>
      <vt:lpstr>Programa de Información Consular</vt:lpstr>
      <vt:lpstr>Programa de Información Consular</vt:lpstr>
      <vt:lpstr>Programa de Información Consular</vt:lpstr>
      <vt:lpstr>PowerPoint Presentation</vt:lpstr>
    </vt:vector>
  </TitlesOfParts>
  <Company>U.S. Department of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is the title!</dc:title>
  <dc:creator>luoma-overstreetkc</dc:creator>
  <cp:lastModifiedBy>BUSH Oliver</cp:lastModifiedBy>
  <cp:revision>166</cp:revision>
  <dcterms:created xsi:type="dcterms:W3CDTF">2012-01-30T18:14:33Z</dcterms:created>
  <dcterms:modified xsi:type="dcterms:W3CDTF">2013-06-19T18:53:03Z</dcterms:modified>
</cp:coreProperties>
</file>