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70" r:id="rId4"/>
    <p:sldId id="279" r:id="rId5"/>
    <p:sldId id="278" r:id="rId6"/>
    <p:sldId id="277" r:id="rId7"/>
    <p:sldId id="287" r:id="rId8"/>
    <p:sldId id="286" r:id="rId9"/>
    <p:sldId id="283" r:id="rId10"/>
    <p:sldId id="285" r:id="rId11"/>
    <p:sldId id="264" r:id="rId12"/>
    <p:sldId id="265" r:id="rId13"/>
    <p:sldId id="272" r:id="rId14"/>
    <p:sldId id="273" r:id="rId15"/>
    <p:sldId id="271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060" autoAdjust="0"/>
    <p:restoredTop sz="83451" autoAdjust="0"/>
  </p:normalViewPr>
  <p:slideViewPr>
    <p:cSldViewPr>
      <p:cViewPr>
        <p:scale>
          <a:sx n="66" d="100"/>
          <a:sy n="66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F55FA-A4BB-45DD-B52D-1BE88F673BB9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7DEA-D38A-4FCE-8D2A-7A5E4E8D9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613E05-834C-4203-9C15-C917A1A81422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92FFDE-4DBB-4DD8-AE59-F519519C5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C61D-64DB-4565-8F8F-EECE4B82BD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1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2FFDE-4DBB-4DD8-AE59-F519519C50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DA58-A183-4401-B159-2639AA869CAC}" type="datetimeFigureOut">
              <a:rPr lang="en-US" smtClean="0"/>
              <a:pPr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2914-E2FA-439B-9C41-3020F6538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re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138890"/>
          </a:xfrm>
          <a:prstGeom prst="rect">
            <a:avLst/>
          </a:prstGeom>
        </p:spPr>
      </p:pic>
      <p:pic>
        <p:nvPicPr>
          <p:cNvPr id="6" name="Picture 5" descr="Great-Seal-CMY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943600"/>
            <a:ext cx="758952" cy="758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6896" y="2057400"/>
            <a:ext cx="5920275" cy="1980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4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  <a:p>
            <a:pPr algn="r"/>
            <a:r>
              <a:rPr lang="en-U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Office of American Citizens </a:t>
            </a:r>
          </a:p>
          <a:p>
            <a:pPr algn="r"/>
            <a:r>
              <a:rPr lang="en-U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Services and Crisis Management</a:t>
            </a:r>
          </a:p>
          <a:p>
            <a:pPr algn="r"/>
            <a:endParaRPr lang="en-US" sz="4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5933" y="3810000"/>
            <a:ext cx="5801653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 U.S. Department of State</a:t>
            </a:r>
            <a:endParaRPr lang="en-US" sz="4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  <a:p>
            <a:pPr algn="r"/>
            <a:endParaRPr lang="en-US" sz="2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  <a:p>
            <a:pPr algn="r"/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87959" y="3657600"/>
            <a:ext cx="50292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29200" y="6248400"/>
            <a:ext cx="29718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 Condensed" pitchFamily="34" charset="0"/>
              </a:rPr>
              <a:t>Bureau of Consular </a:t>
            </a:r>
            <a:r>
              <a:rPr lang="en-US" sz="1400" dirty="0" smtClean="0">
                <a:latin typeface="Gill Sans MT Condensed" pitchFamily="34" charset="0"/>
              </a:rPr>
              <a:t>Affairs </a:t>
            </a:r>
            <a:r>
              <a:rPr lang="en-US" sz="1400" dirty="0" smtClean="0">
                <a:latin typeface="Wingdings 2" pitchFamily="18" charset="2"/>
                <a:sym typeface="Wingdings 2"/>
              </a:rPr>
              <a:t></a:t>
            </a:r>
            <a:r>
              <a:rPr lang="en-US" sz="1400" dirty="0" smtClean="0">
                <a:latin typeface="Gill Sans MT Condensed" pitchFamily="34" charset="0"/>
              </a:rPr>
              <a:t> US Department of State</a:t>
            </a:r>
            <a:endParaRPr lang="en-US" sz="14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Assistance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Deaths &amp; estates</a:t>
            </a:r>
          </a:p>
          <a:p>
            <a:r>
              <a:rPr lang="en-US" dirty="0" smtClean="0"/>
              <a:t>Crime/terrorism victims’ assistance</a:t>
            </a:r>
          </a:p>
          <a:p>
            <a:r>
              <a:rPr lang="en-US" dirty="0" smtClean="0"/>
              <a:t>Kidnappings</a:t>
            </a:r>
          </a:p>
          <a:p>
            <a:r>
              <a:rPr lang="en-US" dirty="0" smtClean="0"/>
              <a:t>Financial assistance/repatriations</a:t>
            </a:r>
          </a:p>
        </p:txBody>
      </p:sp>
    </p:spTree>
    <p:extLst>
      <p:ext uri="{BB962C8B-B14F-4D97-AF65-F5344CB8AC3E}">
        <p14:creationId xmlns:p14="http://schemas.microsoft.com/office/powerpoint/2010/main" val="20787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57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Routine Services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pic>
        <p:nvPicPr>
          <p:cNvPr id="14" name="Picture 13" descr="4 passports.bmp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FE6DD"/>
              </a:clrFrom>
              <a:clrTo>
                <a:srgbClr val="EFE6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304800"/>
            <a:ext cx="3200400" cy="2654587"/>
          </a:xfrm>
          <a:prstGeom prst="rect">
            <a:avLst/>
          </a:prstGeom>
        </p:spPr>
      </p:pic>
      <p:pic>
        <p:nvPicPr>
          <p:cNvPr id="18" name="Picture 17" descr="tax do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447800"/>
            <a:ext cx="2743460" cy="4019169"/>
          </a:xfrm>
          <a:prstGeom prst="rect">
            <a:avLst/>
          </a:prstGeom>
        </p:spPr>
      </p:pic>
      <p:pic>
        <p:nvPicPr>
          <p:cNvPr id="17" name="Picture 16" descr="luggage with hat and bear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8715" y="3810000"/>
            <a:ext cx="4430485" cy="281940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860431"/>
            <a:ext cx="2286000" cy="369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notary stamp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903471"/>
            <a:ext cx="2279904" cy="2287529"/>
          </a:xfrm>
          <a:prstGeom prst="rect">
            <a:avLst/>
          </a:prstGeom>
        </p:spPr>
      </p:pic>
      <p:pic>
        <p:nvPicPr>
          <p:cNvPr id="16" name="Picture 15" descr="Vote button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7620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57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Routine Services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pic>
        <p:nvPicPr>
          <p:cNvPr id="17" name="Picture 16" descr="luggage with hat and bear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8715" y="3810000"/>
            <a:ext cx="4430485" cy="2819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12954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Smart Traveler Enrollment Program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In case of emergency, Embassy can contact </a:t>
            </a:r>
          </a:p>
          <a:p>
            <a:r>
              <a:rPr lang="en-US" sz="2800" b="1" dirty="0" smtClean="0">
                <a:solidFill>
                  <a:schemeClr val="accent5"/>
                </a:solidFill>
              </a:rPr>
              <a:t>  traveler and offer assistance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Receive information from the nearest Embassy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All information is kept private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Free service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572000"/>
            <a:ext cx="1525703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Consular Information Program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“Know Before You Go”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Consular Information Program aims to help U.S. citizens living and traveling abroad make </a:t>
            </a:r>
            <a:r>
              <a:rPr lang="en-US" i="1" dirty="0" smtClean="0"/>
              <a:t>informed decisions and plans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0" descr="MPj032119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286" y="1905000"/>
            <a:ext cx="20574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Consular Information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en-US" b="1" dirty="0" smtClean="0"/>
              <a:t>No Double Standard Policy</a:t>
            </a:r>
          </a:p>
          <a:p>
            <a:pPr marL="0" indent="0">
              <a:buNone/>
            </a:pPr>
            <a:r>
              <a:rPr lang="en-US" dirty="0" smtClean="0"/>
              <a:t>      -- Specific, credible, non-</a:t>
            </a:r>
            <a:r>
              <a:rPr lang="en-US" dirty="0" err="1" smtClean="0"/>
              <a:t>counterable</a:t>
            </a:r>
            <a:r>
              <a:rPr lang="en-US" dirty="0" smtClean="0"/>
              <a:t>      	threat</a:t>
            </a:r>
          </a:p>
          <a:p>
            <a:pPr marL="0" indent="0">
              <a:buNone/>
            </a:pPr>
            <a:r>
              <a:rPr lang="en-US" dirty="0" smtClean="0"/>
              <a:t>      -- Collaboration with Regional Security           	Officers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MPj040926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Consular Information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8639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Emergency Messages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Security Messages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Travel Alerts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Travel Warnings</a:t>
            </a:r>
          </a:p>
          <a:p>
            <a:r>
              <a:rPr lang="en-US" sz="3600" dirty="0" smtClean="0"/>
              <a:t>Country Specific Information</a:t>
            </a:r>
          </a:p>
          <a:p>
            <a:r>
              <a:rPr lang="en-US" sz="3600" dirty="0" smtClean="0"/>
              <a:t>Fact Sheets (e.g. avian influenza)</a:t>
            </a:r>
          </a:p>
          <a:p>
            <a:r>
              <a:rPr lang="en-US" sz="3600" dirty="0" smtClean="0"/>
              <a:t>Media and 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red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5" y="32657"/>
            <a:ext cx="9144000" cy="2634343"/>
          </a:xfrm>
          <a:prstGeom prst="rect">
            <a:avLst/>
          </a:prstGeom>
        </p:spPr>
      </p:pic>
      <p:pic>
        <p:nvPicPr>
          <p:cNvPr id="6" name="Picture 5" descr="Great-Seal-CMY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943600"/>
            <a:ext cx="758952" cy="758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1981200"/>
            <a:ext cx="7425245" cy="29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dirty="0" smtClean="0">
              <a:solidFill>
                <a:schemeClr val="tx2"/>
              </a:solidFill>
              <a:latin typeface="Rage Italic" pitchFamily="66" charset="0"/>
            </a:endParaRPr>
          </a:p>
          <a:p>
            <a:pPr algn="ctr"/>
            <a:r>
              <a:rPr lang="en-US" sz="8000" dirty="0" smtClean="0">
                <a:solidFill>
                  <a:schemeClr val="tx2"/>
                </a:solidFill>
                <a:latin typeface="Rage Italic" pitchFamily="66" charset="0"/>
              </a:rPr>
              <a:t>Thank you!</a:t>
            </a:r>
          </a:p>
          <a:p>
            <a:pPr algn="ctr"/>
            <a:endParaRPr lang="en-US" sz="900" dirty="0" smtClean="0">
              <a:solidFill>
                <a:schemeClr val="tx2"/>
              </a:solidFill>
            </a:endParaRPr>
          </a:p>
          <a:p>
            <a:pPr algn="r"/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6248400"/>
            <a:ext cx="29718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 Condensed" pitchFamily="34" charset="0"/>
              </a:rPr>
              <a:t>Bureau of Consular </a:t>
            </a:r>
            <a:r>
              <a:rPr lang="en-US" sz="1400" dirty="0" smtClean="0">
                <a:latin typeface="Gill Sans MT Condensed" pitchFamily="34" charset="0"/>
              </a:rPr>
              <a:t>Affairs </a:t>
            </a:r>
            <a:r>
              <a:rPr lang="en-US" sz="1400" dirty="0" smtClean="0">
                <a:latin typeface="Wingdings 2" pitchFamily="18" charset="2"/>
                <a:sym typeface="Wingdings 2"/>
              </a:rPr>
              <a:t></a:t>
            </a:r>
            <a:r>
              <a:rPr lang="en-US" sz="1400" dirty="0" smtClean="0">
                <a:latin typeface="Gill Sans MT Condensed" pitchFamily="34" charset="0"/>
              </a:rPr>
              <a:t> US Department of State</a:t>
            </a:r>
            <a:endParaRPr lang="en-US" sz="14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Citizens Abroad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Americans made over 65 million trips in 2012</a:t>
            </a:r>
          </a:p>
          <a:p>
            <a:r>
              <a:rPr lang="en-US" dirty="0" smtClean="0"/>
              <a:t>6.8 million Americans reside overseas</a:t>
            </a:r>
          </a:p>
          <a:p>
            <a:r>
              <a:rPr lang="en-US" dirty="0" smtClean="0"/>
              <a:t>Over 200,000 students study abroad</a:t>
            </a:r>
          </a:p>
          <a:p>
            <a:r>
              <a:rPr lang="en-US" dirty="0" smtClean="0"/>
              <a:t>65,000 overseas births to U.S. parents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287257"/>
              </p:ext>
            </p:extLst>
          </p:nvPr>
        </p:nvGraphicFramePr>
        <p:xfrm>
          <a:off x="2743200" y="464820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hoto Editor Photo" r:id="rId5" imgW="876190" imgH="876190" progId="">
                  <p:embed/>
                </p:oleObj>
              </mc:Choice>
              <mc:Fallback>
                <p:oleObj name="Photo Editor Photo" r:id="rId5" imgW="876190" imgH="87619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48200"/>
                        <a:ext cx="1143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92384"/>
              </p:ext>
            </p:extLst>
          </p:nvPr>
        </p:nvGraphicFramePr>
        <p:xfrm>
          <a:off x="5867400" y="46482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Photo Editor Photo" r:id="rId7" imgW="952633" imgH="952633" progId="">
                  <p:embed/>
                </p:oleObj>
              </mc:Choice>
              <mc:Fallback>
                <p:oleObj name="Photo Editor Photo" r:id="rId7" imgW="952633" imgH="952633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482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57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Emergency Services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1219200"/>
            <a:ext cx="76962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pic>
        <p:nvPicPr>
          <p:cNvPr id="25" name="Picture 24" descr="pris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518" y="3733800"/>
            <a:ext cx="3832307" cy="2876550"/>
          </a:xfrm>
          <a:prstGeom prst="rect">
            <a:avLst/>
          </a:prstGeom>
        </p:spPr>
      </p:pic>
      <p:pic>
        <p:nvPicPr>
          <p:cNvPr id="23" name="Picture 22" descr="HospitalPati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641" y="3733800"/>
            <a:ext cx="4352507" cy="2895600"/>
          </a:xfrm>
          <a:prstGeom prst="rect">
            <a:avLst/>
          </a:prstGeom>
        </p:spPr>
      </p:pic>
      <p:pic>
        <p:nvPicPr>
          <p:cNvPr id="24" name="Picture 23" descr="david-goldman-32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19200"/>
            <a:ext cx="3733800" cy="2805211"/>
          </a:xfrm>
          <a:prstGeom prst="rect">
            <a:avLst/>
          </a:prstGeom>
        </p:spPr>
      </p:pic>
      <p:pic>
        <p:nvPicPr>
          <p:cNvPr id="26" name="Picture 25" descr="woman_upset_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19200"/>
            <a:ext cx="4114800" cy="2736342"/>
          </a:xfrm>
          <a:prstGeom prst="rect">
            <a:avLst/>
          </a:prstGeom>
        </p:spPr>
      </p:pic>
      <p:pic>
        <p:nvPicPr>
          <p:cNvPr id="22" name="Picture 21" descr="david-goldman-32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590800"/>
            <a:ext cx="3479800" cy="2609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 for Citizens Abroad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Issuance of Emergency Passports</a:t>
            </a:r>
          </a:p>
          <a:p>
            <a:r>
              <a:rPr lang="en-US" dirty="0" smtClean="0"/>
              <a:t>Welfare/whereabouts		</a:t>
            </a:r>
          </a:p>
          <a:p>
            <a:r>
              <a:rPr lang="en-US" dirty="0" smtClean="0"/>
              <a:t>Arrests</a:t>
            </a:r>
          </a:p>
          <a:p>
            <a:r>
              <a:rPr lang="en-US" dirty="0" smtClean="0"/>
              <a:t>Medical Emergencies</a:t>
            </a:r>
          </a:p>
          <a:p>
            <a:r>
              <a:rPr lang="en-US" dirty="0" smtClean="0"/>
              <a:t>Crisis Response</a:t>
            </a:r>
          </a:p>
          <a:p>
            <a:r>
              <a:rPr lang="en-US" dirty="0" smtClean="0"/>
              <a:t>Deaths				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975424"/>
              </p:ext>
            </p:extLst>
          </p:nvPr>
        </p:nvGraphicFramePr>
        <p:xfrm>
          <a:off x="7162800" y="2133600"/>
          <a:ext cx="12192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hoto Editor Photo" r:id="rId5" imgW="1066667" imgH="980952" progId="">
                  <p:embed/>
                </p:oleObj>
              </mc:Choice>
              <mc:Fallback>
                <p:oleObj name="Photo Editor Photo" r:id="rId5" imgW="1066667" imgH="98095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133600"/>
                        <a:ext cx="12192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4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Welfare/Whereabouts Requests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Over 24,000 requests per year</a:t>
            </a:r>
          </a:p>
          <a:p>
            <a:r>
              <a:rPr lang="en-US" dirty="0" smtClean="0"/>
              <a:t>Contact hospitals, hotels, jails,  morgues, local authorities, etc.</a:t>
            </a:r>
          </a:p>
          <a:p>
            <a:r>
              <a:rPr lang="en-US" dirty="0" smtClean="0"/>
              <a:t>Privacy Act Limitations</a:t>
            </a:r>
          </a:p>
          <a:p>
            <a:r>
              <a:rPr lang="en-US" dirty="0" smtClean="0"/>
              <a:t>Cannot compel response or return to the United States</a:t>
            </a:r>
          </a:p>
          <a:p>
            <a:r>
              <a:rPr lang="en-US" dirty="0" smtClean="0"/>
              <a:t>Phone home!!</a:t>
            </a:r>
            <a:endParaRPr lang="en-US" dirty="0"/>
          </a:p>
        </p:txBody>
      </p:sp>
      <p:pic>
        <p:nvPicPr>
          <p:cNvPr id="8" name="Picture 7" descr="MPj04387020000[1]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5029200"/>
            <a:ext cx="3429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Emergencies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Help identify medical resources</a:t>
            </a:r>
          </a:p>
          <a:p>
            <a:r>
              <a:rPr lang="en-US" dirty="0" smtClean="0"/>
              <a:t>Make a consular visit</a:t>
            </a:r>
          </a:p>
          <a:p>
            <a:r>
              <a:rPr lang="en-US" dirty="0" smtClean="0"/>
              <a:t>Provide basic translation</a:t>
            </a:r>
          </a:p>
          <a:p>
            <a:r>
              <a:rPr lang="en-US" dirty="0" smtClean="0"/>
              <a:t>Help identify financial resources</a:t>
            </a:r>
          </a:p>
          <a:p>
            <a:r>
              <a:rPr lang="en-US" dirty="0" smtClean="0"/>
              <a:t>Notify friends/family</a:t>
            </a:r>
          </a:p>
          <a:p>
            <a:r>
              <a:rPr lang="en-US" dirty="0" smtClean="0"/>
              <a:t>Help coordinate medical evacuations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Arrests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U.S. citizens subject to host country laws</a:t>
            </a:r>
          </a:p>
          <a:p>
            <a:r>
              <a:rPr lang="en-US" dirty="0" smtClean="0"/>
              <a:t>Consular notification and access</a:t>
            </a:r>
          </a:p>
          <a:p>
            <a:r>
              <a:rPr lang="en-US" dirty="0" smtClean="0"/>
              <a:t>Monitor case: communicate with family and the U.S. Department of State</a:t>
            </a:r>
          </a:p>
          <a:p>
            <a:endParaRPr lang="en-US" dirty="0" smtClean="0"/>
          </a:p>
        </p:txBody>
      </p:sp>
      <p:pic>
        <p:nvPicPr>
          <p:cNvPr id="10" name="Picture 4" descr="MPj0407482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24384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Response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Call center – 20,000 calls on 7/7/05</a:t>
            </a:r>
          </a:p>
          <a:p>
            <a:r>
              <a:rPr lang="en-US" dirty="0" smtClean="0"/>
              <a:t>Immediate needs</a:t>
            </a:r>
          </a:p>
          <a:p>
            <a:r>
              <a:rPr lang="en-US" dirty="0" smtClean="0"/>
              <a:t>Departure/assisted evacuation</a:t>
            </a:r>
          </a:p>
        </p:txBody>
      </p:sp>
      <p:pic>
        <p:nvPicPr>
          <p:cNvPr id="8" name="Picture 7" descr="DSC_0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3322508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7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400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 MT Condensed" pitchFamily="34" charset="0"/>
              </a:rPr>
              <a:t>	</a:t>
            </a:r>
            <a:endParaRPr lang="en-US" sz="1200" dirty="0">
              <a:latin typeface="Gill Sans MT Condens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600327" y="3409951"/>
            <a:ext cx="6867529" cy="28571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A_No-Shield_SM_blu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676843" cy="689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Child Abduction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Provide information on Hague Convention</a:t>
            </a:r>
          </a:p>
          <a:p>
            <a:r>
              <a:rPr lang="en-US" dirty="0" smtClean="0"/>
              <a:t>Jurisdictional Treaty</a:t>
            </a:r>
          </a:p>
          <a:p>
            <a:r>
              <a:rPr lang="en-US" dirty="0" smtClean="0"/>
              <a:t>Advocate not for parents, but for Hague Convention </a:t>
            </a:r>
          </a:p>
          <a:p>
            <a:r>
              <a:rPr lang="en-US" dirty="0" smtClean="0"/>
              <a:t>Monitor Court Case</a:t>
            </a:r>
          </a:p>
          <a:p>
            <a:r>
              <a:rPr lang="en-US" dirty="0" smtClean="0"/>
              <a:t>Welfare visits on children  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54120"/>
              </p:ext>
            </p:extLst>
          </p:nvPr>
        </p:nvGraphicFramePr>
        <p:xfrm>
          <a:off x="6629400" y="4572000"/>
          <a:ext cx="12954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5" imgW="942857" imgH="876190" progId="">
                  <p:embed/>
                </p:oleObj>
              </mc:Choice>
              <mc:Fallback>
                <p:oleObj name="Photo Editor Photo" r:id="rId5" imgW="942857" imgH="8761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572000"/>
                        <a:ext cx="1295400" cy="144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5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1369</TotalTime>
  <Words>329</Words>
  <Application>Microsoft Office PowerPoint</Application>
  <PresentationFormat>On-screen Show (4:3)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Photo Editor Photo</vt:lpstr>
      <vt:lpstr>PowerPoint Presentation</vt:lpstr>
      <vt:lpstr>American Citizens Abroad</vt:lpstr>
      <vt:lpstr>PowerPoint Presentation</vt:lpstr>
      <vt:lpstr>Assistance for Citizens Abroad</vt:lpstr>
      <vt:lpstr>Welfare/Whereabouts Requests</vt:lpstr>
      <vt:lpstr>Medical Emergencies</vt:lpstr>
      <vt:lpstr>Arrests</vt:lpstr>
      <vt:lpstr>Crisis Response</vt:lpstr>
      <vt:lpstr>International Child Abduction</vt:lpstr>
      <vt:lpstr>Additional Assistance</vt:lpstr>
      <vt:lpstr>PowerPoint Presentation</vt:lpstr>
      <vt:lpstr>PowerPoint Presentation</vt:lpstr>
      <vt:lpstr>Consular Information Program</vt:lpstr>
      <vt:lpstr>Consular Information Program</vt:lpstr>
      <vt:lpstr>Consular Information Program</vt:lpstr>
      <vt:lpstr>PowerPoint Presentation</vt:lpstr>
    </vt:vector>
  </TitlesOfParts>
  <Company>U.S.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is the title!</dc:title>
  <dc:creator>luoma-overstreetkc</dc:creator>
  <cp:lastModifiedBy>RODAS Renán</cp:lastModifiedBy>
  <cp:revision>137</cp:revision>
  <dcterms:created xsi:type="dcterms:W3CDTF">2012-01-30T18:14:33Z</dcterms:created>
  <dcterms:modified xsi:type="dcterms:W3CDTF">2013-06-28T18:15:15Z</dcterms:modified>
</cp:coreProperties>
</file>