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0" r:id="rId3"/>
    <p:sldId id="261" r:id="rId4"/>
    <p:sldId id="259" r:id="rId5"/>
    <p:sldId id="265" r:id="rId6"/>
    <p:sldId id="279" r:id="rId7"/>
    <p:sldId id="273" r:id="rId8"/>
    <p:sldId id="268" r:id="rId9"/>
    <p:sldId id="264" r:id="rId10"/>
    <p:sldId id="276" r:id="rId11"/>
    <p:sldId id="270" r:id="rId12"/>
    <p:sldId id="281" r:id="rId13"/>
    <p:sldId id="262" r:id="rId14"/>
    <p:sldId id="277" r:id="rId15"/>
    <p:sldId id="267" r:id="rId16"/>
    <p:sldId id="269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HS PLCY" initials="DHS PLCY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8" autoAdjust="0"/>
    <p:restoredTop sz="89171" autoAdjust="0"/>
  </p:normalViewPr>
  <p:slideViewPr>
    <p:cSldViewPr>
      <p:cViewPr>
        <p:scale>
          <a:sx n="139" d="100"/>
          <a:sy n="139" d="100"/>
        </p:scale>
        <p:origin x="-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2298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7DCD78D-152B-4DF3-8266-368A00868FBB}" type="datetimeFigureOut">
              <a:rPr lang="en-US" smtClean="0"/>
              <a:t>6/23/14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7F5ED5C-EA5B-48B7-8464-D536AE07224A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992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5ED5C-EA5B-48B7-8464-D536AE07224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439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5ED5C-EA5B-48B7-8464-D536AE07224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212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5ED5C-EA5B-48B7-8464-D536AE07224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6090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5ED5C-EA5B-48B7-8464-D536AE07224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930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5ED5C-EA5B-48B7-8464-D536AE07224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842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5ED5C-EA5B-48B7-8464-D536AE07224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417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7938" y="696913"/>
            <a:ext cx="4454525" cy="3341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191000"/>
            <a:ext cx="5608320" cy="50292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5ED5C-EA5B-48B7-8464-D536AE07224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0545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5ED5C-EA5B-48B7-8464-D536AE07224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469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5ED5C-EA5B-48B7-8464-D536AE07224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963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D8DEE-0F75-40B1-83C1-579FA2A0E0F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D8DEE-0F75-40B1-83C1-579FA2A0E0F5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5ED5C-EA5B-48B7-8464-D536AE07224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115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5ED5C-EA5B-48B7-8464-D536AE07224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681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5ED5C-EA5B-48B7-8464-D536AE07224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60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5ED5C-EA5B-48B7-8464-D536AE07224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115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5ED5C-EA5B-48B7-8464-D536AE07224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402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608C-420C-4226-99C4-6C69F505D9F7}" type="datetimeFigureOut">
              <a:rPr lang="en-US" smtClean="0"/>
              <a:t>6/23/14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FC8A8-8A17-4FA2-81B8-7B3C1E922479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064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608C-420C-4226-99C4-6C69F505D9F7}" type="datetimeFigureOut">
              <a:rPr lang="en-US" smtClean="0"/>
              <a:t>6/23/14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FC8A8-8A17-4FA2-81B8-7B3C1E922479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165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608C-420C-4226-99C4-6C69F505D9F7}" type="datetimeFigureOut">
              <a:rPr lang="en-US" smtClean="0"/>
              <a:t>6/23/14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FC8A8-8A17-4FA2-81B8-7B3C1E922479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708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608C-420C-4226-99C4-6C69F505D9F7}" type="datetimeFigureOut">
              <a:rPr lang="en-US" smtClean="0"/>
              <a:t>6/23/14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FC8A8-8A17-4FA2-81B8-7B3C1E922479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576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608C-420C-4226-99C4-6C69F505D9F7}" type="datetimeFigureOut">
              <a:rPr lang="en-US" smtClean="0"/>
              <a:t>6/23/14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FC8A8-8A17-4FA2-81B8-7B3C1E922479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89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608C-420C-4226-99C4-6C69F505D9F7}" type="datetimeFigureOut">
              <a:rPr lang="en-US" smtClean="0"/>
              <a:t>6/23/14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FC8A8-8A17-4FA2-81B8-7B3C1E922479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689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608C-420C-4226-99C4-6C69F505D9F7}" type="datetimeFigureOut">
              <a:rPr lang="en-US" smtClean="0"/>
              <a:t>6/23/14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FC8A8-8A17-4FA2-81B8-7B3C1E922479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596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608C-420C-4226-99C4-6C69F505D9F7}" type="datetimeFigureOut">
              <a:rPr lang="en-US" smtClean="0"/>
              <a:t>6/23/14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FC8A8-8A17-4FA2-81B8-7B3C1E922479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163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608C-420C-4226-99C4-6C69F505D9F7}" type="datetimeFigureOut">
              <a:rPr lang="en-US" smtClean="0"/>
              <a:t>6/23/14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FC8A8-8A17-4FA2-81B8-7B3C1E922479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968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608C-420C-4226-99C4-6C69F505D9F7}" type="datetimeFigureOut">
              <a:rPr lang="en-US" smtClean="0"/>
              <a:t>6/23/14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FC8A8-8A17-4FA2-81B8-7B3C1E922479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044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608C-420C-4226-99C4-6C69F505D9F7}" type="datetimeFigureOut">
              <a:rPr lang="en-US" smtClean="0"/>
              <a:t>6/23/14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FC8A8-8A17-4FA2-81B8-7B3C1E922479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061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B608C-420C-4226-99C4-6C69F505D9F7}" type="datetimeFigureOut">
              <a:rPr lang="en-US" smtClean="0"/>
              <a:t>6/23/14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FC8A8-8A17-4FA2-81B8-7B3C1E922479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56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1"/>
            <a:ext cx="8534400" cy="2990850"/>
          </a:xfrm>
        </p:spPr>
        <p:txBody>
          <a:bodyPr>
            <a:normAutofit/>
          </a:bodyPr>
          <a:lstStyle/>
          <a:p>
            <a:r>
              <a:rPr lang="es-ES_tradnl" sz="4000" b="1" dirty="0" smtClean="0"/>
              <a:t>Departamento de Seguridad Nacional de los Estados Unidos</a:t>
            </a:r>
            <a:br>
              <a:rPr lang="es-ES_tradnl" sz="4000" b="1" dirty="0" smtClean="0"/>
            </a:br>
            <a:r>
              <a:rPr lang="es-ES_tradnl" sz="4000" b="1" dirty="0" smtClean="0"/>
              <a:t> Niños, niñas y adolescentes no acompañados</a:t>
            </a:r>
            <a:endParaRPr lang="es-ES_tradnl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7772400" cy="1447800"/>
          </a:xfrm>
        </p:spPr>
        <p:txBody>
          <a:bodyPr>
            <a:normAutofit fontScale="62500" lnSpcReduction="20000"/>
          </a:bodyPr>
          <a:lstStyle/>
          <a:p>
            <a:r>
              <a:rPr lang="es-ES_tradnl" sz="3600" b="1" dirty="0" smtClean="0">
                <a:solidFill>
                  <a:schemeClr val="tx1"/>
                </a:solidFill>
              </a:rPr>
              <a:t>Molly</a:t>
            </a:r>
            <a:r>
              <a:rPr lang="es-ES_tradnl" sz="3600" b="1" dirty="0" smtClean="0">
                <a:solidFill>
                  <a:schemeClr val="tx1"/>
                </a:solidFill>
              </a:rPr>
              <a:t> Groom</a:t>
            </a:r>
          </a:p>
          <a:p>
            <a:r>
              <a:rPr lang="es-ES_tradnl" sz="3600" b="1" dirty="0">
                <a:solidFill>
                  <a:schemeClr val="tx1"/>
                </a:solidFill>
              </a:rPr>
              <a:t>Subsecretaria Adjunta Interina </a:t>
            </a:r>
            <a:endParaRPr lang="es-ES_tradnl" sz="3600" b="1" dirty="0" smtClean="0">
              <a:solidFill>
                <a:schemeClr val="tx1"/>
              </a:solidFill>
            </a:endParaRPr>
          </a:p>
          <a:p>
            <a:r>
              <a:rPr lang="es-ES_tradnl" sz="3600" b="1" dirty="0" smtClean="0">
                <a:solidFill>
                  <a:schemeClr val="tx1"/>
                </a:solidFill>
              </a:rPr>
              <a:t>Departamento </a:t>
            </a:r>
            <a:r>
              <a:rPr lang="es-ES_tradnl" sz="3600" b="1" dirty="0" smtClean="0">
                <a:solidFill>
                  <a:schemeClr val="tx1"/>
                </a:solidFill>
              </a:rPr>
              <a:t>de Seguridad Nacional de los Estados Unidos</a:t>
            </a:r>
          </a:p>
          <a:p>
            <a:r>
              <a:rPr lang="es-ES_tradnl" sz="3600" b="1" dirty="0" smtClean="0">
                <a:solidFill>
                  <a:schemeClr val="tx1"/>
                </a:solidFill>
              </a:rPr>
              <a:t>Oficina de Pol</a:t>
            </a:r>
            <a:r>
              <a:rPr lang="es-ES_tradnl" sz="3600" b="1" dirty="0" smtClean="0">
                <a:solidFill>
                  <a:schemeClr val="tx1"/>
                </a:solidFill>
              </a:rPr>
              <a:t>íticas</a:t>
            </a:r>
            <a:endParaRPr lang="es-ES_tradnl" sz="3600" b="1" dirty="0" smtClean="0">
              <a:solidFill>
                <a:schemeClr val="tx1"/>
              </a:solidFill>
            </a:endParaRPr>
          </a:p>
          <a:p>
            <a:endParaRPr lang="es-ES_tradnl" b="1" dirty="0" smtClean="0">
              <a:solidFill>
                <a:schemeClr val="tx1"/>
              </a:solidFill>
            </a:endParaRPr>
          </a:p>
          <a:p>
            <a:endParaRPr lang="es-ES_tradnl" b="1" dirty="0" smtClean="0">
              <a:solidFill>
                <a:schemeClr val="tx1"/>
              </a:solidFill>
            </a:endParaRPr>
          </a:p>
          <a:p>
            <a:endParaRPr lang="es-ES_tradnl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logo_dh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5410200"/>
            <a:ext cx="1371600" cy="137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53407" y="57912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/>
              <a:t>Conferencia Regional sobre Migraci</a:t>
            </a:r>
            <a:r>
              <a:rPr lang="es-ES_tradnl" b="1" dirty="0" smtClean="0"/>
              <a:t>ón</a:t>
            </a:r>
            <a:endParaRPr lang="es-ES_tradnl" b="1" dirty="0" smtClean="0"/>
          </a:p>
          <a:p>
            <a:pPr algn="r"/>
            <a:r>
              <a:rPr lang="es-ES_tradnl" b="1" dirty="0" smtClean="0"/>
              <a:t>Reuni</a:t>
            </a:r>
            <a:r>
              <a:rPr lang="es-ES_tradnl" b="1" dirty="0" smtClean="0"/>
              <a:t>ón del Grupo Regional de Consulta sobre Migración</a:t>
            </a:r>
            <a:endParaRPr lang="es-ES_tradnl" b="1" dirty="0" smtClean="0"/>
          </a:p>
          <a:p>
            <a:pPr algn="r"/>
            <a:r>
              <a:rPr lang="es-ES_tradnl" b="1" dirty="0" smtClean="0"/>
              <a:t>25 de junio de 2014</a:t>
            </a: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3664387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s-ES_tradnl" b="1" dirty="0"/>
              <a:t>Respuesta de todo el gobierno de los Estados Unidos</a:t>
            </a:r>
            <a:endParaRPr lang="es-ES_trad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>
            <a:normAutofit fontScale="85000" lnSpcReduction="20000"/>
          </a:bodyPr>
          <a:lstStyle/>
          <a:p>
            <a:r>
              <a:rPr lang="es-ES_tradnl" sz="3000" dirty="0" smtClean="0"/>
              <a:t>El gobierno de los Estados Unidos ha asumido el compromiso de: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_tradnl" sz="2600" dirty="0" smtClean="0"/>
              <a:t>Asegurar una respuesta coordinada y r</a:t>
            </a:r>
            <a:r>
              <a:rPr lang="es-ES_tradnl" sz="2600" dirty="0" smtClean="0"/>
              <a:t>ápida de todo el gobierno a corto plazo</a:t>
            </a:r>
            <a:endParaRPr lang="es-ES_tradnl" sz="2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s-ES_tradnl" sz="2600" dirty="0" smtClean="0"/>
              <a:t>Emprender reformas m</a:t>
            </a:r>
            <a:r>
              <a:rPr lang="es-ES_tradnl" sz="2600" dirty="0" smtClean="0"/>
              <a:t>ás amplias a más largo plazo para abordar las causas que subyacen a estas tendencias de migración</a:t>
            </a:r>
            <a:endParaRPr lang="es-ES_tradnl" dirty="0" smtClean="0"/>
          </a:p>
          <a:p>
            <a:r>
              <a:rPr lang="es-ES_tradnl" sz="3000" dirty="0" smtClean="0"/>
              <a:t>El objetivo de esta iniciativa </a:t>
            </a:r>
            <a:r>
              <a:rPr lang="es-ES_tradnl" sz="3000" dirty="0" smtClean="0"/>
              <a:t>sigue siendo trasladar a los niños, niñas y adolescentes no acompañados de forma r</a:t>
            </a:r>
            <a:r>
              <a:rPr lang="es-ES_tradnl" sz="3000" dirty="0" smtClean="0"/>
              <a:t>ápida y segura de la custodia del </a:t>
            </a:r>
            <a:r>
              <a:rPr lang="es-ES_tradnl" sz="3000" dirty="0"/>
              <a:t>D</a:t>
            </a:r>
            <a:r>
              <a:rPr lang="es-ES_tradnl" sz="3000" dirty="0" smtClean="0"/>
              <a:t>epartamento de Seguridad Nacional a la del Departamento de Salud y Servicios Humanos</a:t>
            </a:r>
            <a:r>
              <a:rPr lang="es-ES_tradnl" sz="3000" dirty="0" smtClean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_tradnl" sz="2600" dirty="0" smtClean="0"/>
              <a:t>Esto constituye un ambiente seguro que es en el inter</a:t>
            </a:r>
            <a:r>
              <a:rPr lang="es-ES_tradnl" sz="2600" dirty="0" smtClean="0"/>
              <a:t>és superior del niño, </a:t>
            </a:r>
            <a:r>
              <a:rPr lang="es-ES_tradnl" sz="2600" dirty="0" smtClean="0"/>
              <a:t>de conformidad con los requisitos de la ley</a:t>
            </a:r>
            <a:r>
              <a:rPr lang="es-ES_tradnl" sz="2600" dirty="0" smtClean="0"/>
              <a:t>.  </a:t>
            </a:r>
          </a:p>
          <a:p>
            <a:endParaRPr lang="es-ES_tradnl" dirty="0"/>
          </a:p>
        </p:txBody>
      </p:sp>
      <p:pic>
        <p:nvPicPr>
          <p:cNvPr id="5" name="Picture 4" descr="logo_dh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6388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31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ES_tradnl" sz="4000" b="1" dirty="0" smtClean="0"/>
              <a:t>Iniciativas del gobierno de los Estados Unidos a nivel internacional</a:t>
            </a:r>
            <a:endParaRPr lang="es-ES_tradnl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305800" cy="4800600"/>
          </a:xfrm>
        </p:spPr>
        <p:txBody>
          <a:bodyPr>
            <a:noAutofit/>
          </a:bodyPr>
          <a:lstStyle/>
          <a:p>
            <a:pPr marL="685800" indent="-571500">
              <a:spcBef>
                <a:spcPts val="0"/>
              </a:spcBef>
            </a:pPr>
            <a:r>
              <a:rPr lang="es-ES_tradnl" sz="2400" dirty="0" smtClean="0"/>
              <a:t>El Secretario Johnson habl</a:t>
            </a:r>
            <a:r>
              <a:rPr lang="es-ES_tradnl" sz="2400" dirty="0" smtClean="0"/>
              <a:t>ó con los embajadores, con una participación adicional continua </a:t>
            </a:r>
            <a:r>
              <a:rPr lang="es-ES_tradnl" sz="2400" dirty="0" smtClean="0"/>
              <a:t>de los </a:t>
            </a:r>
            <a:r>
              <a:rPr lang="es-ES_tradnl" sz="2400" dirty="0" smtClean="0"/>
              <a:t>empleados</a:t>
            </a:r>
          </a:p>
          <a:p>
            <a:pPr marL="685800" indent="-571500">
              <a:spcBef>
                <a:spcPts val="0"/>
              </a:spcBef>
            </a:pPr>
            <a:r>
              <a:rPr lang="es-ES_tradnl" sz="2400" dirty="0" smtClean="0"/>
              <a:t>Visitas continuas </a:t>
            </a:r>
            <a:r>
              <a:rPr lang="es-ES_tradnl" sz="2400" dirty="0" smtClean="0"/>
              <a:t>de oficiales mexicanos y centroamericanos a la regi</a:t>
            </a:r>
            <a:r>
              <a:rPr lang="es-ES_tradnl" sz="2400" dirty="0" smtClean="0"/>
              <a:t>ón fronteriza para observar la crisis</a:t>
            </a:r>
            <a:endParaRPr lang="es-ES_tradnl" sz="2400" dirty="0" smtClean="0"/>
          </a:p>
          <a:p>
            <a:pPr marL="685800" indent="-571500">
              <a:spcBef>
                <a:spcPts val="0"/>
              </a:spcBef>
            </a:pPr>
            <a:r>
              <a:rPr lang="es-ES_tradnl" sz="2400" dirty="0" smtClean="0"/>
              <a:t>Visita regional del Vicepresidente </a:t>
            </a:r>
            <a:r>
              <a:rPr lang="es-ES_tradnl" sz="2400" dirty="0" smtClean="0"/>
              <a:t>Biden</a:t>
            </a:r>
            <a:r>
              <a:rPr lang="es-ES_tradnl" sz="2400" dirty="0" smtClean="0"/>
              <a:t> el 20 de junio</a:t>
            </a:r>
          </a:p>
          <a:p>
            <a:pPr marL="685800" indent="-571500">
              <a:spcBef>
                <a:spcPts val="0"/>
              </a:spcBef>
            </a:pPr>
            <a:r>
              <a:rPr lang="es-ES_tradnl" sz="2400" dirty="0" smtClean="0"/>
              <a:t>Contin</a:t>
            </a:r>
            <a:r>
              <a:rPr lang="es-ES_tradnl" sz="2400" dirty="0" smtClean="0"/>
              <a:t>uó trabajando con organizaciones regionales como la Conferencia Regional sobre Migración</a:t>
            </a:r>
            <a:endParaRPr lang="es-ES_tradnl" sz="2400" dirty="0" smtClean="0"/>
          </a:p>
          <a:p>
            <a:pPr marL="685800" indent="-571500">
              <a:spcBef>
                <a:spcPts val="0"/>
              </a:spcBef>
            </a:pPr>
            <a:r>
              <a:rPr lang="es-ES_tradnl" sz="2400" dirty="0" smtClean="0"/>
              <a:t>Pr</a:t>
            </a:r>
            <a:r>
              <a:rPr lang="es-ES_tradnl" sz="2400" dirty="0" smtClean="0"/>
              <a:t>óxima visita del </a:t>
            </a:r>
            <a:r>
              <a:rPr lang="es-ES_tradnl" sz="2400" dirty="0" smtClean="0"/>
              <a:t>Secretario Johnson a Guatemala </a:t>
            </a:r>
          </a:p>
          <a:p>
            <a:pPr marL="685800" indent="-571500">
              <a:spcBef>
                <a:spcPts val="0"/>
              </a:spcBef>
            </a:pPr>
            <a:r>
              <a:rPr lang="es-ES_tradnl" sz="2400" dirty="0" smtClean="0"/>
              <a:t>Participaci</a:t>
            </a:r>
            <a:r>
              <a:rPr lang="es-ES_tradnl" sz="2400" dirty="0" smtClean="0"/>
              <a:t>ón activa de las Embajadas de los Estados Unidos con los medios </a:t>
            </a:r>
            <a:r>
              <a:rPr lang="es-ES_tradnl" sz="2400" dirty="0" smtClean="0"/>
              <a:t>de comunicación, la sociedad civil y las contrapartes en los países anfitriones</a:t>
            </a:r>
            <a:endParaRPr lang="es-ES_tradnl" sz="2400" dirty="0" smtClean="0"/>
          </a:p>
          <a:p>
            <a:pPr marL="685800" indent="-571500">
              <a:spcBef>
                <a:spcPts val="0"/>
              </a:spcBef>
            </a:pPr>
            <a:endParaRPr lang="es-ES_tradnl" sz="2400" dirty="0" smtClean="0"/>
          </a:p>
        </p:txBody>
      </p:sp>
      <p:pic>
        <p:nvPicPr>
          <p:cNvPr id="4" name="Picture 3" descr="logo_dh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55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15399" cy="6781800"/>
          </a:xfrm>
        </p:spPr>
      </p:pic>
    </p:spTree>
    <p:extLst>
      <p:ext uri="{BB962C8B-B14F-4D97-AF65-F5344CB8AC3E}">
        <p14:creationId xmlns:p14="http://schemas.microsoft.com/office/powerpoint/2010/main" val="790813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 smtClean="0"/>
              <a:t>Lo que sabemos: factores de empuje</a:t>
            </a:r>
            <a:endParaRPr lang="es-ES_trad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191000"/>
          </a:xfrm>
        </p:spPr>
        <p:txBody>
          <a:bodyPr>
            <a:normAutofit/>
          </a:bodyPr>
          <a:lstStyle/>
          <a:p>
            <a:r>
              <a:rPr lang="es-ES_tradnl" sz="2800" dirty="0" smtClean="0"/>
              <a:t>Hay varias razones que contribuyen al incremento dram</a:t>
            </a:r>
            <a:r>
              <a:rPr lang="es-ES_tradnl" sz="2800" dirty="0" smtClean="0"/>
              <a:t>ático en </a:t>
            </a:r>
            <a:r>
              <a:rPr lang="es-ES_tradnl" sz="2800" dirty="0" smtClean="0"/>
              <a:t>el número de niños, niñas y adolescentes que emigran de Centroamérica y cruzan la frontera</a:t>
            </a:r>
            <a:r>
              <a:rPr lang="es-ES_tradnl" sz="2800" dirty="0" smtClean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_tradnl" sz="2600" dirty="0" smtClean="0"/>
              <a:t>Situaci</a:t>
            </a:r>
            <a:r>
              <a:rPr lang="es-ES_tradnl" sz="2600" dirty="0" smtClean="0"/>
              <a:t>ón económica de pobreza</a:t>
            </a:r>
            <a:endParaRPr lang="es-ES_tradnl" sz="2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s-ES_tradnl" sz="2600" dirty="0" smtClean="0"/>
              <a:t>M</a:t>
            </a:r>
            <a:r>
              <a:rPr lang="es-ES_tradnl" sz="2600" dirty="0" smtClean="0"/>
              <a:t>ás violencia </a:t>
            </a:r>
            <a:r>
              <a:rPr lang="es-ES_tradnl" sz="2600" dirty="0" smtClean="0"/>
              <a:t>sostenida en sus pa</a:t>
            </a:r>
            <a:r>
              <a:rPr lang="es-ES_tradnl" sz="2600" dirty="0" smtClean="0"/>
              <a:t>íses de origen y</a:t>
            </a:r>
            <a:endParaRPr lang="es-ES_tradnl" sz="2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s-ES_tradnl" sz="2600" dirty="0" smtClean="0"/>
              <a:t>El deseo de reunificarse con sus familias en los Estados </a:t>
            </a:r>
            <a:r>
              <a:rPr lang="es-ES_tradnl" sz="2600" dirty="0" smtClean="0"/>
              <a:t>Unidos</a:t>
            </a:r>
            <a:endParaRPr lang="es-ES_tradnl" sz="2600" dirty="0" smtClean="0"/>
          </a:p>
          <a:p>
            <a:r>
              <a:rPr lang="es-ES_tradnl" sz="2800" dirty="0" smtClean="0"/>
              <a:t>Muchas veces hay varias razones combinadas.</a:t>
            </a:r>
            <a:endParaRPr lang="es-ES_tradnl" sz="2800" dirty="0" smtClean="0"/>
          </a:p>
        </p:txBody>
      </p:sp>
      <p:pic>
        <p:nvPicPr>
          <p:cNvPr id="4" name="Picture 3" descr="logo_dh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594" y="53340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26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s-ES_tradnl" b="1" dirty="0" smtClean="0"/>
              <a:t>Lo que sabemos: factores de atracci</a:t>
            </a:r>
            <a:r>
              <a:rPr lang="es-ES_tradnl" b="1" dirty="0" smtClean="0"/>
              <a:t>ón</a:t>
            </a:r>
            <a:r>
              <a:rPr lang="es-ES_tradnl" b="1" dirty="0" smtClean="0"/>
              <a:t> </a:t>
            </a:r>
            <a:endParaRPr lang="es-ES_trad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>
            <a:normAutofit fontScale="70000" lnSpcReduction="20000"/>
          </a:bodyPr>
          <a:lstStyle/>
          <a:p>
            <a:r>
              <a:rPr lang="es-ES_tradnl" dirty="0" smtClean="0"/>
              <a:t>Se ha reportado que en los pa</a:t>
            </a:r>
            <a:r>
              <a:rPr lang="es-ES_tradnl" dirty="0" smtClean="0"/>
              <a:t>íses de origen </a:t>
            </a:r>
            <a:r>
              <a:rPr lang="es-ES_tradnl" dirty="0" smtClean="0"/>
              <a:t>existe la creciente percepci</a:t>
            </a:r>
            <a:r>
              <a:rPr lang="es-ES_tradnl" dirty="0" smtClean="0"/>
              <a:t>ón errada de que las familias y niños, niñas y adolescentes que llegan podrían obtener una condición migratoria legal</a:t>
            </a:r>
            <a:r>
              <a:rPr lang="es-ES_tradnl" dirty="0" smtClean="0"/>
              <a:t>.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_tradnl" dirty="0" smtClean="0"/>
              <a:t>Sin embargo, el mecanismo titulado </a:t>
            </a:r>
            <a:r>
              <a:rPr lang="es-ES_tradnl" dirty="0" smtClean="0"/>
              <a:t>Deferred</a:t>
            </a:r>
            <a:r>
              <a:rPr lang="es-ES_tradnl" dirty="0" smtClean="0"/>
              <a:t> </a:t>
            </a:r>
            <a:r>
              <a:rPr lang="es-ES_tradnl" dirty="0" smtClean="0"/>
              <a:t>Action</a:t>
            </a:r>
            <a:r>
              <a:rPr lang="es-ES_tradnl" dirty="0" smtClean="0"/>
              <a:t> </a:t>
            </a:r>
            <a:r>
              <a:rPr lang="es-ES_tradnl" dirty="0" smtClean="0"/>
              <a:t>for</a:t>
            </a:r>
            <a:r>
              <a:rPr lang="es-ES_tradnl" dirty="0" smtClean="0"/>
              <a:t> </a:t>
            </a:r>
            <a:r>
              <a:rPr lang="es-ES_tradnl" dirty="0" smtClean="0"/>
              <a:t>Childhood</a:t>
            </a:r>
            <a:r>
              <a:rPr lang="es-ES_tradnl" dirty="0" smtClean="0"/>
              <a:t> </a:t>
            </a:r>
            <a:r>
              <a:rPr lang="es-ES_tradnl" dirty="0" smtClean="0"/>
              <a:t>Arrivals</a:t>
            </a:r>
            <a:r>
              <a:rPr lang="es-ES_tradnl" dirty="0" smtClean="0"/>
              <a:t> (DACA, por sus siglas en ingl</a:t>
            </a:r>
            <a:r>
              <a:rPr lang="es-ES_tradnl" dirty="0" smtClean="0"/>
              <a:t>és</a:t>
            </a:r>
            <a:r>
              <a:rPr lang="es-ES_tradnl" dirty="0" smtClean="0"/>
              <a:t>) es para las personas que llegaron a los Estados Unidos antes de 2007.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_tradnl" dirty="0" smtClean="0"/>
              <a:t>De manera similar, el componente del camino merecido a </a:t>
            </a:r>
            <a:r>
              <a:rPr lang="es-ES_tradnl" dirty="0" smtClean="0"/>
              <a:t>la</a:t>
            </a:r>
            <a:r>
              <a:rPr lang="es-ES_tradnl" dirty="0" smtClean="0"/>
              <a:t> ciudadan</a:t>
            </a:r>
            <a:r>
              <a:rPr lang="es-ES_tradnl" dirty="0" smtClean="0"/>
              <a:t>ía de la reforma </a:t>
            </a:r>
            <a:r>
              <a:rPr lang="es-ES_tradnl" dirty="0" smtClean="0"/>
              <a:t>migratoria </a:t>
            </a:r>
            <a:r>
              <a:rPr lang="es-ES_tradnl" dirty="0" smtClean="0"/>
              <a:t>integral </a:t>
            </a:r>
            <a:r>
              <a:rPr lang="es-ES_tradnl" dirty="0" smtClean="0"/>
              <a:t>que el Congreso está considerando es para las personas que se encontraban en los Estados Unidos antes del 31 de diciembre de 2011</a:t>
            </a:r>
            <a:r>
              <a:rPr lang="es-ES_tradnl" dirty="0" smtClean="0"/>
              <a:t>.  </a:t>
            </a:r>
          </a:p>
          <a:p>
            <a:r>
              <a:rPr lang="es-ES_tradnl" dirty="0"/>
              <a:t>L</a:t>
            </a:r>
            <a:r>
              <a:rPr lang="es-ES_tradnl" dirty="0" smtClean="0"/>
              <a:t>as</a:t>
            </a:r>
            <a:r>
              <a:rPr lang="es-ES_tradnl" dirty="0" smtClean="0"/>
              <a:t> personas que cruzan ahora nuestras fronteras de manera ilegal (lo que incluye a niños, niñas y adolescentes) no califican ni para DACA ni para un camino merecido a la ciudadanía bajo la reforma migratoria integral</a:t>
            </a:r>
            <a:r>
              <a:rPr lang="es-ES_tradnl" dirty="0" smtClean="0"/>
              <a:t>. </a:t>
            </a:r>
            <a:endParaRPr lang="es-ES_tradnl" dirty="0"/>
          </a:p>
        </p:txBody>
      </p:sp>
      <p:pic>
        <p:nvPicPr>
          <p:cNvPr id="4" name="Picture 3" descr="logo_dh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2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Necesitamos su ayuda</a:t>
            </a:r>
            <a:endParaRPr lang="es-ES_trad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800600"/>
          </a:xfrm>
        </p:spPr>
        <p:txBody>
          <a:bodyPr>
            <a:normAutofit fontScale="47500" lnSpcReduction="20000"/>
          </a:bodyPr>
          <a:lstStyle/>
          <a:p>
            <a:r>
              <a:rPr lang="es-ES_tradnl" sz="5800" b="1" dirty="0" smtClean="0"/>
              <a:t>Campañas de concientizaci</a:t>
            </a:r>
            <a:r>
              <a:rPr lang="es-ES_tradnl" sz="5800" b="1" dirty="0" smtClean="0"/>
              <a:t>ón y prevención</a:t>
            </a:r>
            <a:endParaRPr lang="es-ES_tradnl" sz="5800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s-ES_tradnl" sz="5100" dirty="0" smtClean="0"/>
              <a:t>Buscar </a:t>
            </a:r>
            <a:r>
              <a:rPr lang="es-ES_tradnl" sz="5100" dirty="0" smtClean="0"/>
              <a:t>la mejor forma de divulgar informaci</a:t>
            </a:r>
            <a:r>
              <a:rPr lang="es-ES_tradnl" sz="5100" dirty="0" smtClean="0"/>
              <a:t>ón sobre los peligros del viaje e identificar ideas erradas sobre las probabilidades de obtener una condición migratoria legal en los Estados Unidos</a:t>
            </a:r>
            <a:endParaRPr lang="es-ES_tradnl" sz="5100" dirty="0" smtClean="0"/>
          </a:p>
          <a:p>
            <a:r>
              <a:rPr lang="es-ES_tradnl" sz="5100" b="1" dirty="0" smtClean="0"/>
              <a:t>Redes de tr</a:t>
            </a:r>
            <a:r>
              <a:rPr lang="es-ES_tradnl" sz="5100" b="1" dirty="0" smtClean="0"/>
              <a:t>áfico ilegal de migrantes</a:t>
            </a:r>
            <a:endParaRPr lang="es-ES_tradnl" sz="5100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s-ES_tradnl" sz="4700" dirty="0" smtClean="0"/>
              <a:t>Identificar y desmantelar las redes de tr</a:t>
            </a:r>
            <a:r>
              <a:rPr lang="es-ES_tradnl" sz="4700" dirty="0" smtClean="0"/>
              <a:t>áfico ilegal de migrantes</a:t>
            </a:r>
            <a:endParaRPr lang="es-ES_tradnl" sz="4700" dirty="0" smtClean="0"/>
          </a:p>
          <a:p>
            <a:r>
              <a:rPr lang="es-ES_tradnl" sz="5100" b="1" dirty="0" smtClean="0"/>
              <a:t>Protecci</a:t>
            </a:r>
            <a:r>
              <a:rPr lang="es-ES_tradnl" sz="5100" b="1" dirty="0" smtClean="0"/>
              <a:t>ón, repatriación y reintegración</a:t>
            </a:r>
            <a:endParaRPr lang="es-ES_tradnl" sz="51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s-ES_tradnl" sz="5100" dirty="0" smtClean="0"/>
              <a:t>Incrementar la representaci</a:t>
            </a:r>
            <a:r>
              <a:rPr lang="es-ES_tradnl" sz="5100" dirty="0" smtClean="0"/>
              <a:t>ón consular, especialmente a lo largo de la frontera suroeste</a:t>
            </a:r>
            <a:r>
              <a:rPr lang="es-ES_tradnl" sz="5100" dirty="0" smtClean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_tradnl" sz="5100" dirty="0" smtClean="0"/>
              <a:t> Fortalecer los procesos de recepci</a:t>
            </a:r>
            <a:r>
              <a:rPr lang="es-ES_tradnl" sz="5100" dirty="0" smtClean="0"/>
              <a:t>ón existentes para asegurar la implementación de prácticas de reintegración seguras y eficientes</a:t>
            </a:r>
            <a:r>
              <a:rPr lang="es-ES_tradnl" sz="5100" dirty="0" smtClean="0"/>
              <a:t> </a:t>
            </a:r>
          </a:p>
          <a:p>
            <a:pPr marL="0" indent="0">
              <a:buNone/>
            </a:pPr>
            <a:endParaRPr lang="es-ES_tradnl" sz="2800" dirty="0"/>
          </a:p>
        </p:txBody>
      </p:sp>
      <p:pic>
        <p:nvPicPr>
          <p:cNvPr id="4" name="Picture 3" descr="logo_dh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55626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4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Preguntas y respuestas</a:t>
            </a:r>
            <a:endParaRPr lang="es-ES_trad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ES_tradnl" dirty="0" smtClean="0"/>
          </a:p>
          <a:p>
            <a:pPr marL="0" indent="0" algn="ctr">
              <a:buNone/>
            </a:pPr>
            <a:endParaRPr lang="es-ES_tradnl" dirty="0" smtClean="0"/>
          </a:p>
          <a:p>
            <a:pPr marL="0" indent="0" algn="ctr">
              <a:buNone/>
            </a:pPr>
            <a:r>
              <a:rPr lang="es-ES_tradnl" sz="4400" b="1" dirty="0" smtClean="0"/>
              <a:t>Gracias</a:t>
            </a:r>
            <a:endParaRPr lang="es-ES_tradnl" sz="4400" b="1" dirty="0"/>
          </a:p>
        </p:txBody>
      </p:sp>
      <p:pic>
        <p:nvPicPr>
          <p:cNvPr id="5" name="Picture 4" descr="logo_dh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53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Agenda </a:t>
            </a:r>
            <a:endParaRPr lang="es-ES_trad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229600" cy="4724400"/>
          </a:xfrm>
        </p:spPr>
        <p:txBody>
          <a:bodyPr>
            <a:normAutofit/>
          </a:bodyPr>
          <a:lstStyle/>
          <a:p>
            <a:r>
              <a:rPr lang="es-ES_tradnl" b="1" dirty="0" smtClean="0"/>
              <a:t>Definici</a:t>
            </a:r>
            <a:r>
              <a:rPr lang="es-ES_tradnl" b="1" dirty="0" smtClean="0"/>
              <a:t>ón de los Estados Unidos de niños, niñas y adolescentes no acompañados</a:t>
            </a:r>
            <a:endParaRPr lang="es-ES_tradnl" b="1" dirty="0" smtClean="0"/>
          </a:p>
          <a:p>
            <a:r>
              <a:rPr lang="es-ES_tradnl" b="1" dirty="0" smtClean="0"/>
              <a:t>Marco legal de los Estados Unidos</a:t>
            </a:r>
          </a:p>
          <a:p>
            <a:r>
              <a:rPr lang="es-ES_tradnl" b="1" dirty="0" smtClean="0"/>
              <a:t>Resumen de la situaci</a:t>
            </a:r>
            <a:r>
              <a:rPr lang="es-ES_tradnl" b="1" dirty="0" smtClean="0"/>
              <a:t>ón actual</a:t>
            </a:r>
            <a:endParaRPr lang="es-ES_tradnl" b="1" dirty="0" smtClean="0"/>
          </a:p>
          <a:p>
            <a:r>
              <a:rPr lang="es-ES_tradnl" b="1" dirty="0" smtClean="0"/>
              <a:t>Respuesta del gobierno de los Estados Unidos</a:t>
            </a:r>
          </a:p>
          <a:p>
            <a:r>
              <a:rPr lang="es-ES_tradnl" b="1" dirty="0" smtClean="0"/>
              <a:t>Factores de empuje y atracci</a:t>
            </a:r>
            <a:r>
              <a:rPr lang="es-ES_tradnl" b="1" dirty="0" smtClean="0"/>
              <a:t>ón</a:t>
            </a:r>
            <a:endParaRPr lang="es-ES_tradnl" b="1" dirty="0" smtClean="0"/>
          </a:p>
          <a:p>
            <a:r>
              <a:rPr lang="es-ES_tradnl" b="1" dirty="0" smtClean="0"/>
              <a:t>Solicitud de ayuda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</p:txBody>
      </p:sp>
      <p:pic>
        <p:nvPicPr>
          <p:cNvPr id="4" name="Picture 3" descr="logo_dh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626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78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469187" cy="1050925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sz="3600" b="1" dirty="0" smtClean="0"/>
              <a:t>Qui</a:t>
            </a:r>
            <a:r>
              <a:rPr lang="es-ES_tradnl" sz="3600" b="1" dirty="0" smtClean="0"/>
              <a:t>énes son los niños, niñas y adolescentes no acompañados</a:t>
            </a:r>
            <a:endParaRPr lang="es-ES_tradn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799"/>
          </a:xfrm>
        </p:spPr>
        <p:txBody>
          <a:bodyPr>
            <a:normAutofit fontScale="92500"/>
          </a:bodyPr>
          <a:lstStyle/>
          <a:p>
            <a:pPr>
              <a:buClr>
                <a:srgbClr val="000063"/>
              </a:buClr>
              <a:buFont typeface="Arial" pitchFamily="34" charset="0"/>
              <a:buChar char="•"/>
            </a:pPr>
            <a:r>
              <a:rPr lang="es-ES_tradnl" sz="3000" dirty="0" smtClean="0"/>
              <a:t>Un n</a:t>
            </a:r>
            <a:r>
              <a:rPr lang="es-ES_tradnl" sz="3000" dirty="0" smtClean="0"/>
              <a:t>iño, niña o adolescente no acompañado, seg</a:t>
            </a:r>
            <a:r>
              <a:rPr lang="es-ES_tradnl" sz="3000" dirty="0" smtClean="0"/>
              <a:t>ún lo establece la Ley de Seguridad Nacional de 2002, es un niño, niña o adolescente que</a:t>
            </a:r>
            <a:r>
              <a:rPr lang="es-ES_tradnl" sz="3000" dirty="0" smtClean="0"/>
              <a:t>:</a:t>
            </a:r>
          </a:p>
          <a:p>
            <a:pPr lvl="1">
              <a:buClr>
                <a:srgbClr val="070000"/>
              </a:buClr>
              <a:buFont typeface="Wingdings" pitchFamily="2" charset="2"/>
              <a:buChar char="Ø"/>
            </a:pPr>
            <a:r>
              <a:rPr lang="es-ES_tradnl" sz="2700" dirty="0" smtClean="0"/>
              <a:t>No tiene una condici</a:t>
            </a:r>
            <a:r>
              <a:rPr lang="es-ES_tradnl" sz="2700" dirty="0" smtClean="0"/>
              <a:t>ón migratoria legal en los Estados Unidos </a:t>
            </a:r>
          </a:p>
          <a:p>
            <a:pPr lvl="1">
              <a:buClr>
                <a:srgbClr val="070000"/>
              </a:buClr>
              <a:buFont typeface="Wingdings" pitchFamily="2" charset="2"/>
              <a:buChar char="Ø"/>
            </a:pPr>
            <a:r>
              <a:rPr lang="es-ES_tradnl" sz="2700" dirty="0" smtClean="0"/>
              <a:t>No ha cumplido 18 años</a:t>
            </a:r>
          </a:p>
          <a:p>
            <a:pPr lvl="1">
              <a:buClr>
                <a:srgbClr val="070000"/>
              </a:buClr>
              <a:buFont typeface="Wingdings" pitchFamily="2" charset="2"/>
              <a:buChar char="Ø"/>
            </a:pPr>
            <a:r>
              <a:rPr lang="es-ES_tradnl" sz="2700" dirty="0" smtClean="0"/>
              <a:t>No tiene un padre o madre o tutor legal en </a:t>
            </a:r>
            <a:r>
              <a:rPr lang="es-ES_tradnl" sz="2700" dirty="0" smtClean="0"/>
              <a:t>los Estados Unidos o</a:t>
            </a:r>
            <a:endParaRPr lang="es-ES_tradnl" sz="2700" dirty="0" smtClean="0"/>
          </a:p>
          <a:p>
            <a:pPr lvl="1">
              <a:buClr>
                <a:srgbClr val="070000"/>
              </a:buClr>
              <a:buFont typeface="Wingdings" pitchFamily="2" charset="2"/>
              <a:buChar char="Ø"/>
            </a:pPr>
            <a:r>
              <a:rPr lang="es-ES_tradnl" sz="2700" dirty="0" smtClean="0"/>
              <a:t>No est</a:t>
            </a:r>
            <a:r>
              <a:rPr lang="es-ES_tradnl" sz="2700" dirty="0" smtClean="0"/>
              <a:t>á</a:t>
            </a:r>
            <a:r>
              <a:rPr lang="es-ES_tradnl" sz="2700" dirty="0" smtClean="0"/>
              <a:t> disponible un padre o madre o tutor legal en los Estados Unidos para asumir el cuidado y </a:t>
            </a:r>
            <a:r>
              <a:rPr lang="es-ES_tradnl" sz="2700" dirty="0" smtClean="0"/>
              <a:t>hacerse cargo f</a:t>
            </a:r>
            <a:r>
              <a:rPr lang="es-ES_tradnl" sz="2700" dirty="0" smtClean="0"/>
              <a:t>ísicamente del niño, niña o adolescente</a:t>
            </a:r>
            <a:endParaRPr lang="es-ES_tradnl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C5341-367B-4760-ACB7-0526F3AA1E54}" type="slidenum">
              <a:rPr lang="es-ES_tradnl" smtClean="0"/>
              <a:pPr/>
              <a:t>3</a:t>
            </a:fld>
            <a:endParaRPr lang="es-ES_tradnl" dirty="0"/>
          </a:p>
        </p:txBody>
      </p:sp>
      <p:pic>
        <p:nvPicPr>
          <p:cNvPr id="5" name="Picture 4" descr="logo_dh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54102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69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913" y="152400"/>
            <a:ext cx="8599487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sz="3600" b="1" dirty="0" smtClean="0"/>
              <a:t>Marcos legales de los Estados Unidos que rigen a los niños, niñas y adolescentes no acompañados</a:t>
            </a:r>
            <a:endParaRPr lang="es-ES_tradnl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 lnSpcReduction="10000"/>
          </a:bodyPr>
          <a:lstStyle/>
          <a:p>
            <a:pPr>
              <a:buClr>
                <a:srgbClr val="000063"/>
              </a:buClr>
            </a:pPr>
            <a:r>
              <a:rPr lang="es-ES_tradnl" sz="2800" dirty="0" smtClean="0"/>
              <a:t>Las leyes de los Estados Unidos </a:t>
            </a:r>
            <a:r>
              <a:rPr lang="es-ES_tradnl" sz="2800" dirty="0" smtClean="0"/>
              <a:t>conceden derechos y protecci</a:t>
            </a:r>
            <a:r>
              <a:rPr lang="es-ES_tradnl" sz="2800" dirty="0" smtClean="0"/>
              <a:t>ón a los niños, niñas y adolescentes no acompañados en los Estados Unidos; estas leyes incluyen las siguientes</a:t>
            </a:r>
            <a:r>
              <a:rPr lang="es-ES_tradnl" sz="2800" dirty="0" smtClean="0"/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es-ES_tradnl" dirty="0" smtClean="0"/>
              <a:t>Acuerdo del caso Flores</a:t>
            </a:r>
            <a:r>
              <a:rPr lang="es-ES_tradnl" dirty="0"/>
              <a:t> </a:t>
            </a:r>
            <a:r>
              <a:rPr lang="es-ES_tradnl" dirty="0" smtClean="0"/>
              <a:t>vs. </a:t>
            </a:r>
            <a:r>
              <a:rPr lang="es-ES_tradnl" dirty="0" smtClean="0"/>
              <a:t>Reno</a:t>
            </a:r>
          </a:p>
          <a:p>
            <a:pPr lvl="1">
              <a:buFont typeface="Wingdings" pitchFamily="2" charset="2"/>
              <a:buChar char="Ø"/>
            </a:pPr>
            <a:r>
              <a:rPr lang="es-ES_tradnl" dirty="0" smtClean="0"/>
              <a:t>Ley de Seguridad Nacional (2002)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s-ES_tradnl" dirty="0" smtClean="0"/>
              <a:t>Ley de Reautorizaci</a:t>
            </a:r>
            <a:r>
              <a:rPr lang="es-ES_tradnl" dirty="0" smtClean="0"/>
              <a:t>ón </a:t>
            </a:r>
            <a:r>
              <a:rPr lang="es-ES_tradnl" dirty="0" smtClean="0"/>
              <a:t>para la </a:t>
            </a:r>
            <a:r>
              <a:rPr lang="es-ES_tradnl" dirty="0" smtClean="0"/>
              <a:t>Protección </a:t>
            </a:r>
            <a:r>
              <a:rPr lang="es-ES_tradnl" dirty="0" smtClean="0"/>
              <a:t>de las</a:t>
            </a:r>
            <a:r>
              <a:rPr lang="es-ES_tradnl" dirty="0" smtClean="0"/>
              <a:t> Víctimas de la Trata de Personas </a:t>
            </a:r>
            <a:r>
              <a:rPr lang="es-ES_tradnl" dirty="0" smtClean="0"/>
              <a:t>(2008)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s-ES_tradnl" dirty="0" smtClean="0"/>
              <a:t>Ley de Reautorizaci</a:t>
            </a:r>
            <a:r>
              <a:rPr lang="es-ES_tradnl" dirty="0" smtClean="0"/>
              <a:t>ón sobre Violencia contra la Mujer (</a:t>
            </a:r>
            <a:r>
              <a:rPr lang="es-ES_tradnl" dirty="0" smtClean="0"/>
              <a:t>2013)</a:t>
            </a:r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C5341-367B-4760-ACB7-0526F3AA1E54}" type="slidenum">
              <a:rPr lang="es-ES_tradnl" smtClean="0"/>
              <a:pPr/>
              <a:t>4</a:t>
            </a:fld>
            <a:endParaRPr lang="es-ES_tradnl" dirty="0"/>
          </a:p>
        </p:txBody>
      </p:sp>
      <p:pic>
        <p:nvPicPr>
          <p:cNvPr id="5" name="Picture 4" descr="logo_dh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s-ES_tradnl" b="1" dirty="0" smtClean="0"/>
              <a:t>Situaci</a:t>
            </a:r>
            <a:r>
              <a:rPr lang="es-ES_tradnl" b="1" dirty="0" smtClean="0"/>
              <a:t>ón actual</a:t>
            </a:r>
            <a:endParaRPr lang="es-ES_trad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153400" cy="4876800"/>
          </a:xfrm>
        </p:spPr>
        <p:txBody>
          <a:bodyPr>
            <a:normAutofit fontScale="85000" lnSpcReduction="20000"/>
          </a:bodyPr>
          <a:lstStyle/>
          <a:p>
            <a:r>
              <a:rPr lang="es-ES_tradnl" sz="3000" dirty="0" smtClean="0"/>
              <a:t>Estados Unidos est</a:t>
            </a:r>
            <a:r>
              <a:rPr lang="es-ES_tradnl" sz="3000" dirty="0" smtClean="0"/>
              <a:t>á observando un incremento significativo en el número de niños, niñas y adolescentes no acompañados que llegan a los Estados Unidos entre los puertos de entrada.</a:t>
            </a:r>
            <a:endParaRPr lang="es-ES_tradnl" sz="3000" dirty="0" smtClean="0"/>
          </a:p>
          <a:p>
            <a:pPr lvl="0"/>
            <a:r>
              <a:rPr lang="es-ES_tradnl" sz="3000" dirty="0" smtClean="0"/>
              <a:t>Tan s</a:t>
            </a:r>
            <a:r>
              <a:rPr lang="es-ES_tradnl" sz="3000" dirty="0" smtClean="0"/>
              <a:t>ólo en el mes de mayo, el número de niños, niñas y adolescentes no acompañados que cruzaron nuestra frontera sur ascendió a más de </a:t>
            </a:r>
            <a:r>
              <a:rPr lang="es-ES_tradnl" sz="3000" dirty="0" smtClean="0"/>
              <a:t>9,000, </a:t>
            </a:r>
            <a:r>
              <a:rPr lang="es-ES_tradnl" sz="3000" dirty="0" smtClean="0"/>
              <a:t>con lo cual a la fecha el n</a:t>
            </a:r>
            <a:r>
              <a:rPr lang="es-ES_tradnl" sz="3000" dirty="0" smtClean="0"/>
              <a:t>úmero total para este año es de </a:t>
            </a:r>
            <a:r>
              <a:rPr lang="es-ES_tradnl" sz="3000" dirty="0" smtClean="0"/>
              <a:t>47,000.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_tradnl" sz="2400" dirty="0" smtClean="0"/>
              <a:t>En comparaci</a:t>
            </a:r>
            <a:r>
              <a:rPr lang="es-ES_tradnl" sz="2400" dirty="0" smtClean="0"/>
              <a:t>ón con esto, en el año fiscal </a:t>
            </a:r>
            <a:r>
              <a:rPr lang="es-ES_tradnl" sz="2400" dirty="0" smtClean="0"/>
              <a:t>2013 el Departamento de Seguridad Nacional aprehendi</a:t>
            </a:r>
            <a:r>
              <a:rPr lang="es-ES_tradnl" sz="2400" dirty="0" smtClean="0"/>
              <a:t>ó a más de </a:t>
            </a:r>
            <a:r>
              <a:rPr lang="es-ES_tradnl" sz="2400" dirty="0" smtClean="0"/>
              <a:t>24,000 niños, niñas y adolescentes no acompañados en la frontera. </a:t>
            </a:r>
          </a:p>
          <a:p>
            <a:r>
              <a:rPr lang="es-ES_tradnl" sz="3000" dirty="0" smtClean="0"/>
              <a:t>El problema est</a:t>
            </a:r>
            <a:r>
              <a:rPr lang="es-ES_tradnl" sz="3000" dirty="0" smtClean="0"/>
              <a:t>á muy concentrado </a:t>
            </a:r>
            <a:r>
              <a:rPr lang="es-ES_tradnl" sz="3000" dirty="0" smtClean="0"/>
              <a:t>a lo largo de la frontera sur del estado de Texas, y la mayor</a:t>
            </a:r>
            <a:r>
              <a:rPr lang="es-ES_tradnl" sz="3000" dirty="0" smtClean="0"/>
              <a:t>ía de </a:t>
            </a:r>
            <a:r>
              <a:rPr lang="es-ES_tradnl" sz="3000" dirty="0" smtClean="0"/>
              <a:t>los niños, niñas y adolescentes no acompañados provienen de Guatemala, Honduras y El Salvador.</a:t>
            </a:r>
          </a:p>
          <a:p>
            <a:pPr lvl="0"/>
            <a:endParaRPr lang="es-ES_tradnl" sz="2400" dirty="0" smtClean="0"/>
          </a:p>
          <a:p>
            <a:endParaRPr lang="es-ES_tradnl" dirty="0"/>
          </a:p>
        </p:txBody>
      </p:sp>
      <p:pic>
        <p:nvPicPr>
          <p:cNvPr id="4" name="Picture 3" descr="logo_dh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6200" y="56388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4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vid.cloe\AppData\Local\Microsoft\Windows\Temporary Internet Files\Content.Outlook\XBJSEQN9\2432_2_SWB_Sectors_Graph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70461"/>
            <a:ext cx="7132320" cy="551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s-ES_tradnl" sz="3200" b="1" dirty="0" smtClean="0"/>
              <a:t>Frontera suroeste de los Estados Unidos: Sectores de Protecci</a:t>
            </a:r>
            <a:r>
              <a:rPr lang="es-ES_tradnl" sz="3200" b="1" dirty="0" smtClean="0"/>
              <a:t>ón de la Oficina de Aduanas y Protección Fronteriza</a:t>
            </a:r>
            <a:endParaRPr lang="es-ES_tradnl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983163"/>
          </a:xfrm>
        </p:spPr>
        <p:txBody>
          <a:bodyPr>
            <a:normAutofit/>
          </a:bodyPr>
          <a:lstStyle/>
          <a:p>
            <a:pPr lvl="0"/>
            <a:endParaRPr lang="es-ES_tradnl" sz="2400" dirty="0" smtClean="0"/>
          </a:p>
          <a:p>
            <a:endParaRPr lang="es-ES_tradnl" dirty="0"/>
          </a:p>
        </p:txBody>
      </p:sp>
      <p:pic>
        <p:nvPicPr>
          <p:cNvPr id="4" name="Picture 3" descr="logo_dh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044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0"/>
            <a:ext cx="8229600" cy="1143000"/>
          </a:xfrm>
        </p:spPr>
        <p:txBody>
          <a:bodyPr/>
          <a:lstStyle/>
          <a:p>
            <a:r>
              <a:rPr lang="es-ES_tradnl" b="1" dirty="0" smtClean="0"/>
              <a:t>Situaci</a:t>
            </a:r>
            <a:r>
              <a:rPr lang="es-ES_tradnl" b="1" dirty="0" smtClean="0"/>
              <a:t>ón actual</a:t>
            </a:r>
            <a:endParaRPr lang="es-ES_tradnl" b="1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354388" y="1657449"/>
            <a:ext cx="0" cy="34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6506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5200" y="82927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/>
              <a:t>APREHENSIONES DE NIÑOS, NIÑAS Y ADOLESCENTES NO ACOMPAÑADOS EN LA FRONTERA SUROESTE DE LOS ESTADOS UNIDOS</a:t>
            </a:r>
          </a:p>
          <a:p>
            <a:pPr algn="ctr"/>
            <a:r>
              <a:rPr lang="es-ES_tradnl" b="1" dirty="0" smtClean="0"/>
              <a:t>Añ</a:t>
            </a:r>
            <a:r>
              <a:rPr lang="es-ES_tradnl" b="1" dirty="0" smtClean="0"/>
              <a:t>o fiscal </a:t>
            </a:r>
            <a:r>
              <a:rPr lang="es-ES_tradnl" b="1" dirty="0" smtClean="0"/>
              <a:t>2013 y año fiscal 2014 al 15 de junio</a:t>
            </a:r>
            <a:endParaRPr lang="es-ES_tradnl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19400" y="6477000"/>
            <a:ext cx="601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 smtClean="0"/>
              <a:t>http://</a:t>
            </a:r>
            <a:r>
              <a:rPr lang="es-ES_tradnl" sz="1200" b="1" dirty="0" smtClean="0"/>
              <a:t>www.cbp.gov</a:t>
            </a:r>
            <a:r>
              <a:rPr lang="es-ES_tradnl" sz="1200" b="1" dirty="0" smtClean="0"/>
              <a:t>/</a:t>
            </a:r>
            <a:r>
              <a:rPr lang="es-ES_tradnl" sz="1200" b="1" dirty="0" smtClean="0"/>
              <a:t>newsroom</a:t>
            </a:r>
            <a:r>
              <a:rPr lang="es-ES_tradnl" sz="1200" b="1" dirty="0" smtClean="0"/>
              <a:t>/</a:t>
            </a:r>
            <a:r>
              <a:rPr lang="es-ES_tradnl" sz="1200" b="1" dirty="0" smtClean="0"/>
              <a:t>stats</a:t>
            </a:r>
            <a:r>
              <a:rPr lang="es-ES_tradnl" sz="1200" b="1" dirty="0" smtClean="0"/>
              <a:t>/</a:t>
            </a:r>
            <a:r>
              <a:rPr lang="es-ES_tradnl" sz="1200" b="1" dirty="0" smtClean="0"/>
              <a:t>southwest-border-unaccompanied-children</a:t>
            </a:r>
            <a:endParaRPr lang="es-ES_tradnl" sz="1200" b="1" dirty="0"/>
          </a:p>
        </p:txBody>
      </p:sp>
      <p:pic>
        <p:nvPicPr>
          <p:cNvPr id="8" name="Picture 7" descr="logo_dh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5486400"/>
            <a:ext cx="1371600" cy="1371600"/>
          </a:xfrm>
          <a:prstGeom prst="rect">
            <a:avLst/>
          </a:prstGeom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8189931"/>
              </p:ext>
            </p:extLst>
          </p:nvPr>
        </p:nvGraphicFramePr>
        <p:xfrm>
          <a:off x="659082" y="1798637"/>
          <a:ext cx="7951520" cy="3611563"/>
        </p:xfrm>
        <a:graphic>
          <a:graphicData uri="http://schemas.openxmlformats.org/drawingml/2006/table">
            <a:tbl>
              <a:tblPr/>
              <a:tblGrid>
                <a:gridCol w="1987880"/>
                <a:gridCol w="1987880"/>
                <a:gridCol w="1987880"/>
                <a:gridCol w="1987880"/>
              </a:tblGrid>
              <a:tr h="315723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b="1" noProof="0" dirty="0" smtClean="0">
                          <a:effectLst/>
                        </a:rPr>
                        <a:t>Sector</a:t>
                      </a:r>
                      <a:endParaRPr lang="es-ES_tradnl" sz="1100" noProof="0" dirty="0">
                        <a:effectLst/>
                      </a:endParaRPr>
                    </a:p>
                  </a:txBody>
                  <a:tcPr marL="48251" marR="48251" marT="24126" marB="241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b="1" noProof="0" dirty="0" smtClean="0">
                          <a:effectLst/>
                        </a:rPr>
                        <a:t>Año fiscal 2013</a:t>
                      </a:r>
                      <a:endParaRPr lang="es-ES_tradnl" sz="1100" noProof="0" dirty="0">
                        <a:effectLst/>
                      </a:endParaRPr>
                    </a:p>
                  </a:txBody>
                  <a:tcPr marL="48251" marR="48251" marT="24126" marB="241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b="1" noProof="0" dirty="0" smtClean="0">
                          <a:effectLst/>
                        </a:rPr>
                        <a:t>Año fiscal 2014</a:t>
                      </a:r>
                      <a:endParaRPr lang="es-ES_tradnl" sz="1100" noProof="0" dirty="0">
                        <a:effectLst/>
                      </a:endParaRPr>
                    </a:p>
                  </a:txBody>
                  <a:tcPr marL="48251" marR="48251" marT="24126" marB="241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b="1" noProof="0" dirty="0" smtClean="0">
                          <a:effectLst/>
                        </a:rPr>
                        <a:t>% de cambio﻿﻿</a:t>
                      </a:r>
                      <a:endParaRPr lang="es-ES_tradnl" sz="1100" noProof="0" dirty="0">
                        <a:effectLst/>
                      </a:endParaRPr>
                    </a:p>
                  </a:txBody>
                  <a:tcPr marL="48251" marR="48251" marT="24126" marB="241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315723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Sector Big Bend</a:t>
                      </a:r>
                      <a:endParaRPr lang="es-ES_tradnl" sz="1100" noProof="0" dirty="0">
                        <a:effectLst/>
                      </a:endParaRPr>
                    </a:p>
                  </a:txBody>
                  <a:tcPr marL="48251" marR="48251" marT="24126" marB="241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102</a:t>
                      </a:r>
                      <a:endParaRPr lang="es-ES_tradnl" sz="1100" noProof="0" dirty="0">
                        <a:effectLst/>
                      </a:endParaRPr>
                    </a:p>
                  </a:txBody>
                  <a:tcPr marL="48251" marR="48251" marT="24126" marB="241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162</a:t>
                      </a:r>
                      <a:endParaRPr lang="es-ES_tradnl" sz="1100" noProof="0" dirty="0">
                        <a:effectLst/>
                      </a:endParaRPr>
                    </a:p>
                  </a:txBody>
                  <a:tcPr marL="48251" marR="48251" marT="24126" marB="241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59%</a:t>
                      </a:r>
                      <a:endParaRPr lang="es-ES_tradnl" sz="1100" noProof="0" dirty="0">
                        <a:effectLst/>
                      </a:endParaRPr>
                    </a:p>
                  </a:txBody>
                  <a:tcPr marL="48251" marR="48251" marT="24126" marB="241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</a:tr>
              <a:tr h="315723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Sector Del Rio</a:t>
                      </a:r>
                      <a:endParaRPr lang="es-ES_tradnl" sz="1100" noProof="0" dirty="0">
                        <a:effectLst/>
                      </a:endParaRPr>
                    </a:p>
                  </a:txBody>
                  <a:tcPr marL="48251" marR="48251" marT="24126" marB="241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1,476</a:t>
                      </a:r>
                      <a:endParaRPr lang="es-ES_tradnl" sz="1100" noProof="0" dirty="0">
                        <a:effectLst/>
                      </a:endParaRPr>
                    </a:p>
                  </a:txBody>
                  <a:tcPr marL="48251" marR="48251" marT="24126" marB="241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2,637</a:t>
                      </a:r>
                      <a:endParaRPr lang="es-ES_tradnl" sz="1100" noProof="0" dirty="0">
                        <a:effectLst/>
                      </a:endParaRPr>
                    </a:p>
                  </a:txBody>
                  <a:tcPr marL="48251" marR="48251" marT="24126" marB="241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79%</a:t>
                      </a:r>
                      <a:endParaRPr lang="es-ES_tradnl" sz="1100" noProof="0" dirty="0">
                        <a:effectLst/>
                      </a:endParaRPr>
                    </a:p>
                  </a:txBody>
                  <a:tcPr marL="48251" marR="48251" marT="24126" marB="241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</a:tr>
              <a:tr h="315723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Sector El Centro</a:t>
                      </a:r>
                      <a:endParaRPr lang="es-ES_tradnl" sz="1100" noProof="0" dirty="0">
                        <a:effectLst/>
                      </a:endParaRPr>
                    </a:p>
                  </a:txBody>
                  <a:tcPr marL="48251" marR="48251" marT="24126" marB="241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315</a:t>
                      </a:r>
                      <a:endParaRPr lang="es-ES_tradnl" sz="1100" noProof="0" dirty="0">
                        <a:effectLst/>
                      </a:endParaRPr>
                    </a:p>
                  </a:txBody>
                  <a:tcPr marL="48251" marR="48251" marT="24126" marB="241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444</a:t>
                      </a:r>
                      <a:endParaRPr lang="es-ES_tradnl" sz="1100" noProof="0" dirty="0">
                        <a:effectLst/>
                      </a:endParaRPr>
                    </a:p>
                  </a:txBody>
                  <a:tcPr marL="48251" marR="48251" marT="24126" marB="241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41%</a:t>
                      </a:r>
                      <a:endParaRPr lang="es-ES_tradnl" sz="1100" noProof="0" dirty="0">
                        <a:effectLst/>
                      </a:endParaRPr>
                    </a:p>
                  </a:txBody>
                  <a:tcPr marL="48251" marR="48251" marT="24126" marB="241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</a:tr>
              <a:tr h="315723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Sector El Paso</a:t>
                      </a:r>
                      <a:endParaRPr lang="es-ES_tradnl" sz="1100" noProof="0" dirty="0">
                        <a:effectLst/>
                      </a:endParaRPr>
                    </a:p>
                  </a:txBody>
                  <a:tcPr marL="48251" marR="48251" marT="24126" marB="241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559</a:t>
                      </a:r>
                      <a:endParaRPr lang="es-ES_tradnl" sz="1100" noProof="0" dirty="0">
                        <a:effectLst/>
                      </a:endParaRPr>
                    </a:p>
                  </a:txBody>
                  <a:tcPr marL="48251" marR="48251" marT="24126" marB="241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742</a:t>
                      </a:r>
                      <a:endParaRPr lang="es-ES_tradnl" sz="1100" noProof="0" dirty="0">
                        <a:effectLst/>
                      </a:endParaRPr>
                    </a:p>
                  </a:txBody>
                  <a:tcPr marL="48251" marR="48251" marT="24126" marB="241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33%</a:t>
                      </a:r>
                      <a:endParaRPr lang="es-ES_tradnl" sz="1100" noProof="0" dirty="0">
                        <a:effectLst/>
                      </a:endParaRPr>
                    </a:p>
                  </a:txBody>
                  <a:tcPr marL="48251" marR="48251" marT="24126" marB="241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</a:tr>
              <a:tr h="315723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Sector Laredo</a:t>
                      </a:r>
                      <a:endParaRPr lang="es-ES_tradnl" sz="1100" noProof="0" dirty="0">
                        <a:effectLst/>
                      </a:endParaRPr>
                    </a:p>
                  </a:txBody>
                  <a:tcPr marL="48251" marR="48251" marT="24126" marB="241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2,654</a:t>
                      </a:r>
                      <a:endParaRPr lang="es-ES_tradnl" sz="1100" noProof="0" dirty="0">
                        <a:effectLst/>
                      </a:endParaRPr>
                    </a:p>
                  </a:txBody>
                  <a:tcPr marL="48251" marR="48251" marT="24126" marB="241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2,986</a:t>
                      </a:r>
                      <a:endParaRPr lang="es-ES_tradnl" sz="1100" noProof="0" dirty="0">
                        <a:effectLst/>
                      </a:endParaRPr>
                    </a:p>
                  </a:txBody>
                  <a:tcPr marL="48251" marR="48251" marT="24126" marB="241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13%</a:t>
                      </a:r>
                      <a:endParaRPr lang="es-ES_tradnl" sz="1100" noProof="0" dirty="0">
                        <a:effectLst/>
                      </a:endParaRPr>
                    </a:p>
                  </a:txBody>
                  <a:tcPr marL="48251" marR="48251" marT="24126" marB="241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</a:tr>
              <a:tr h="315723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b="1" noProof="0" dirty="0" smtClean="0">
                          <a:effectLst/>
                        </a:rPr>
                        <a:t>Sector Rio Grande</a:t>
                      </a:r>
                      <a:endParaRPr lang="es-ES_tradnl" sz="1100" b="1" noProof="0" dirty="0">
                        <a:effectLst/>
                      </a:endParaRPr>
                    </a:p>
                  </a:txBody>
                  <a:tcPr marL="48251" marR="48251" marT="24126" marB="241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b="1" noProof="0" dirty="0" smtClean="0">
                          <a:effectLst/>
                        </a:rPr>
                        <a:t>13,532</a:t>
                      </a:r>
                      <a:endParaRPr lang="es-ES_tradnl" sz="1100" b="1" noProof="0" dirty="0">
                        <a:effectLst/>
                      </a:endParaRPr>
                    </a:p>
                  </a:txBody>
                  <a:tcPr marL="48251" marR="48251" marT="24126" marB="241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b="1" noProof="0" dirty="0" smtClean="0">
                          <a:effectLst/>
                        </a:rPr>
                        <a:t>37,621</a:t>
                      </a:r>
                      <a:endParaRPr lang="es-ES_tradnl" sz="1100" b="1" noProof="0" dirty="0">
                        <a:effectLst/>
                      </a:endParaRPr>
                    </a:p>
                  </a:txBody>
                  <a:tcPr marL="48251" marR="48251" marT="24126" marB="241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b="1" noProof="0" dirty="0" smtClean="0">
                          <a:effectLst/>
                        </a:rPr>
                        <a:t>178%</a:t>
                      </a:r>
                      <a:endParaRPr lang="es-ES_tradnl" sz="1100" b="1" noProof="0" dirty="0">
                        <a:effectLst/>
                      </a:endParaRPr>
                    </a:p>
                  </a:txBody>
                  <a:tcPr marL="48251" marR="48251" marT="24126" marB="241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</a:tr>
              <a:tr h="315723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Sector San Diego</a:t>
                      </a:r>
                      <a:endParaRPr lang="es-ES_tradnl" sz="1100" noProof="0" dirty="0">
                        <a:effectLst/>
                      </a:endParaRPr>
                    </a:p>
                  </a:txBody>
                  <a:tcPr marL="48251" marR="48251" marT="24126" marB="241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439</a:t>
                      </a:r>
                      <a:endParaRPr lang="es-ES_tradnl" sz="1100" noProof="0" dirty="0">
                        <a:effectLst/>
                      </a:endParaRPr>
                    </a:p>
                  </a:txBody>
                  <a:tcPr marL="48251" marR="48251" marT="24126" marB="241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706</a:t>
                      </a:r>
                      <a:endParaRPr lang="es-ES_tradnl" sz="1100" noProof="0" dirty="0">
                        <a:effectLst/>
                      </a:endParaRPr>
                    </a:p>
                  </a:txBody>
                  <a:tcPr marL="48251" marR="48251" marT="24126" marB="241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61%</a:t>
                      </a:r>
                      <a:endParaRPr lang="es-ES_tradnl" sz="1100" noProof="0" dirty="0">
                        <a:effectLst/>
                      </a:endParaRPr>
                    </a:p>
                  </a:txBody>
                  <a:tcPr marL="48251" marR="48251" marT="24126" marB="241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</a:tr>
              <a:tr h="315723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Sector Tucson</a:t>
                      </a:r>
                      <a:endParaRPr lang="es-ES_tradnl" sz="1100" noProof="0" dirty="0">
                        <a:effectLst/>
                      </a:endParaRPr>
                    </a:p>
                  </a:txBody>
                  <a:tcPr marL="48251" marR="48251" marT="24126" marB="241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6,930</a:t>
                      </a:r>
                      <a:endParaRPr lang="es-ES_tradnl" sz="1100" noProof="0" dirty="0">
                        <a:effectLst/>
                      </a:endParaRPr>
                    </a:p>
                  </a:txBody>
                  <a:tcPr marL="48251" marR="48251" marT="24126" marB="241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6,619</a:t>
                      </a:r>
                      <a:endParaRPr lang="es-ES_tradnl" sz="1100" noProof="0" dirty="0">
                        <a:effectLst/>
                      </a:endParaRPr>
                    </a:p>
                  </a:txBody>
                  <a:tcPr marL="48251" marR="48251" marT="24126" marB="241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-4%</a:t>
                      </a:r>
                      <a:endParaRPr lang="es-ES_tradnl" sz="1100" noProof="0" dirty="0">
                        <a:effectLst/>
                      </a:endParaRPr>
                    </a:p>
                  </a:txBody>
                  <a:tcPr marL="48251" marR="48251" marT="24126" marB="241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</a:tr>
              <a:tr h="315723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Sector Yuma</a:t>
                      </a:r>
                      <a:endParaRPr lang="es-ES_tradnl" sz="1100" noProof="0" dirty="0">
                        <a:effectLst/>
                      </a:endParaRPr>
                    </a:p>
                  </a:txBody>
                  <a:tcPr marL="48251" marR="48251" marT="24126" marB="241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199</a:t>
                      </a:r>
                      <a:endParaRPr lang="es-ES_tradnl" sz="1100" noProof="0" dirty="0">
                        <a:effectLst/>
                      </a:endParaRPr>
                    </a:p>
                  </a:txBody>
                  <a:tcPr marL="48251" marR="48251" marT="24126" marB="241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276</a:t>
                      </a:r>
                      <a:endParaRPr lang="es-ES_tradnl" sz="1100" noProof="0" dirty="0">
                        <a:effectLst/>
                      </a:endParaRPr>
                    </a:p>
                  </a:txBody>
                  <a:tcPr marL="48251" marR="48251" marT="24126" marB="241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 dirty="0" smtClean="0">
                          <a:effectLst/>
                        </a:rPr>
                        <a:t>39%</a:t>
                      </a:r>
                      <a:endParaRPr lang="es-ES_tradnl" sz="1100" noProof="0" dirty="0">
                        <a:effectLst/>
                      </a:endParaRPr>
                    </a:p>
                  </a:txBody>
                  <a:tcPr marL="48251" marR="48251" marT="24126" marB="241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</a:tr>
              <a:tr h="454333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b="1" noProof="0" dirty="0" smtClean="0">
                          <a:effectLst/>
                        </a:rPr>
                        <a:t>Total, frontera suroeste</a:t>
                      </a:r>
                      <a:endParaRPr lang="es-ES_tradnl" sz="1100" noProof="0" dirty="0">
                        <a:effectLst/>
                      </a:endParaRPr>
                    </a:p>
                  </a:txBody>
                  <a:tcPr marL="48251" marR="48251" marT="24126" marB="241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b="1" noProof="0" dirty="0" smtClean="0">
                          <a:effectLst/>
                        </a:rPr>
                        <a:t>26,206</a:t>
                      </a:r>
                      <a:endParaRPr lang="es-ES_tradnl" sz="1100" noProof="0" dirty="0">
                        <a:effectLst/>
                      </a:endParaRPr>
                    </a:p>
                  </a:txBody>
                  <a:tcPr marL="48251" marR="48251" marT="24126" marB="241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b="1" noProof="0" dirty="0" smtClean="0">
                          <a:effectLst/>
                        </a:rPr>
                        <a:t>52,193</a:t>
                      </a:r>
                      <a:endParaRPr lang="es-ES_tradnl" sz="1100" noProof="0" dirty="0">
                        <a:effectLst/>
                      </a:endParaRPr>
                    </a:p>
                  </a:txBody>
                  <a:tcPr marL="48251" marR="48251" marT="24126" marB="241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b="1" noProof="0" dirty="0" smtClean="0">
                          <a:effectLst/>
                        </a:rPr>
                        <a:t>99%</a:t>
                      </a:r>
                      <a:endParaRPr lang="es-ES_tradnl" sz="1100" noProof="0" dirty="0">
                        <a:effectLst/>
                      </a:endParaRPr>
                    </a:p>
                  </a:txBody>
                  <a:tcPr marL="48251" marR="48251" marT="24126" marB="2412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4383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s-ES_tradnl" b="1" dirty="0" smtClean="0"/>
              <a:t>Respuesta al aumento repentino </a:t>
            </a:r>
            <a:endParaRPr lang="es-ES_trad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43400"/>
          </a:xfrm>
        </p:spPr>
        <p:txBody>
          <a:bodyPr>
            <a:normAutofit fontScale="62500" lnSpcReduction="20000"/>
          </a:bodyPr>
          <a:lstStyle/>
          <a:p>
            <a:r>
              <a:rPr lang="es-ES_tradnl" sz="4000" dirty="0" smtClean="0"/>
              <a:t>El 11 de mayo, el Secretario Johnson viaj</a:t>
            </a:r>
            <a:r>
              <a:rPr lang="es-ES_tradnl" sz="4000" dirty="0" smtClean="0"/>
              <a:t>ó a </a:t>
            </a:r>
            <a:r>
              <a:rPr lang="es-ES_tradnl" sz="4000" dirty="0" smtClean="0"/>
              <a:t>McAllen, Texas para evaluar </a:t>
            </a:r>
            <a:r>
              <a:rPr lang="es-ES_tradnl" sz="4000" dirty="0" smtClean="0"/>
              <a:t>personalmente la situación e inmediatamente declaró una condición de preparación de nivel IV, que requería </a:t>
            </a:r>
            <a:r>
              <a:rPr lang="es-ES_tradnl" sz="4000" dirty="0" smtClean="0"/>
              <a:t>una respuesta de todo el Departamento de Seguridad </a:t>
            </a:r>
            <a:r>
              <a:rPr lang="es-ES_tradnl" sz="4000" dirty="0" smtClean="0"/>
              <a:t>Nacional para brindar asistencia con los niños, niñas y adolescentes</a:t>
            </a:r>
            <a:r>
              <a:rPr lang="es-ES_tradnl" sz="4000" dirty="0" smtClean="0"/>
              <a:t>.</a:t>
            </a:r>
          </a:p>
          <a:p>
            <a:pPr marL="0" indent="0">
              <a:buNone/>
            </a:pPr>
            <a:endParaRPr lang="es-ES_tradnl" sz="4000" dirty="0" smtClean="0"/>
          </a:p>
          <a:p>
            <a:r>
              <a:rPr lang="es-ES_tradnl" sz="4000" dirty="0" smtClean="0"/>
              <a:t>El 2 de junio, el Presidente Obama dirigi</a:t>
            </a:r>
            <a:r>
              <a:rPr lang="es-ES_tradnl" sz="4000" dirty="0" smtClean="0"/>
              <a:t>ó el establecimiento de un grupo coordinador </a:t>
            </a:r>
            <a:r>
              <a:rPr lang="es-ES_tradnl" sz="4000" dirty="0" smtClean="0"/>
              <a:t>interagencias</a:t>
            </a:r>
            <a:r>
              <a:rPr lang="es-ES_tradnl" sz="4000" dirty="0" smtClean="0"/>
              <a:t> unificado para asegurar la unión de esfuerzos en todo el gobierno de los Estados Unidos para dar respuesta a este flujo significativo de niños, niñas y adolescentes no acompañados en la frontera sureste</a:t>
            </a:r>
            <a:r>
              <a:rPr lang="es-ES_tradnl" sz="4000" dirty="0" smtClean="0"/>
              <a:t>.   </a:t>
            </a:r>
          </a:p>
          <a:p>
            <a:endParaRPr lang="es-ES_tradnl" dirty="0" smtClean="0"/>
          </a:p>
          <a:p>
            <a:pPr lvl="0"/>
            <a:endParaRPr lang="es-ES_tradnl" dirty="0" smtClean="0"/>
          </a:p>
          <a:p>
            <a:pPr marL="0" indent="0">
              <a:buNone/>
            </a:pPr>
            <a:endParaRPr lang="es-ES_tradnl" dirty="0" smtClean="0"/>
          </a:p>
          <a:p>
            <a:endParaRPr lang="es-ES_tradnl" dirty="0"/>
          </a:p>
        </p:txBody>
      </p:sp>
      <p:pic>
        <p:nvPicPr>
          <p:cNvPr id="4" name="Picture 3" descr="logo_dh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4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s-ES_tradnl" b="1" dirty="0" smtClean="0"/>
              <a:t>Respuesta de todo el gobierno de los Estados Unidos</a:t>
            </a:r>
            <a:endParaRPr lang="es-ES_trad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4572000"/>
          </a:xfrm>
        </p:spPr>
        <p:txBody>
          <a:bodyPr>
            <a:normAutofit fontScale="77500" lnSpcReduction="20000"/>
          </a:bodyPr>
          <a:lstStyle/>
          <a:p>
            <a:r>
              <a:rPr lang="es-ES_tradnl" dirty="0" smtClean="0"/>
              <a:t>El Secretario Johnson nombr</a:t>
            </a:r>
            <a:r>
              <a:rPr lang="es-ES_tradnl" dirty="0" smtClean="0"/>
              <a:t>ó a Craig </a:t>
            </a:r>
            <a:r>
              <a:rPr lang="es-ES_tradnl" dirty="0" smtClean="0"/>
              <a:t>Fugate</a:t>
            </a:r>
            <a:r>
              <a:rPr lang="es-ES_tradnl" dirty="0" smtClean="0"/>
              <a:t>, Administrador de la Agencia para el Manejo de Emergencias Federales </a:t>
            </a:r>
            <a:r>
              <a:rPr lang="es-ES_tradnl" dirty="0" smtClean="0"/>
              <a:t>(FEMA, por sus siglas en ingl</a:t>
            </a:r>
            <a:r>
              <a:rPr lang="es-ES_tradnl" dirty="0" smtClean="0"/>
              <a:t>és</a:t>
            </a:r>
            <a:r>
              <a:rPr lang="es-ES_tradnl" dirty="0" smtClean="0"/>
              <a:t>) como Oficial Federal Coordinador para liderar y coordinar al grupo de mando unificado.  </a:t>
            </a:r>
          </a:p>
          <a:p>
            <a:pPr lvl="0"/>
            <a:r>
              <a:rPr lang="es-ES_tradnl" dirty="0" smtClean="0"/>
              <a:t> Participaci</a:t>
            </a:r>
            <a:r>
              <a:rPr lang="es-ES_tradnl" dirty="0" smtClean="0"/>
              <a:t>ón del gobierno de los Estados Unidos</a:t>
            </a:r>
            <a:r>
              <a:rPr lang="es-ES_tradnl" dirty="0" smtClean="0"/>
              <a:t>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_tradnl" dirty="0" smtClean="0"/>
              <a:t>La Casa Blanca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_tradnl" dirty="0" smtClean="0"/>
              <a:t>Departamento de Seguridad Nacional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_tradnl" dirty="0" smtClean="0"/>
              <a:t>Departamento de Salud y Servicios Humanos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_tradnl" dirty="0" smtClean="0"/>
              <a:t>Departament</a:t>
            </a:r>
            <a:r>
              <a:rPr lang="es-ES_tradnl" dirty="0" smtClean="0"/>
              <a:t>o de Estado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_tradnl" dirty="0" smtClean="0"/>
              <a:t>Departamento de Defensa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_tradnl" dirty="0" smtClean="0"/>
              <a:t>Administraci</a:t>
            </a:r>
            <a:r>
              <a:rPr lang="es-ES_tradnl" dirty="0" smtClean="0"/>
              <a:t>ón de Servicios Generales</a:t>
            </a:r>
            <a:endParaRPr lang="es-ES_tradnl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s-ES_tradnl" dirty="0" smtClean="0"/>
              <a:t>Otras agencias del gobierno de los Estados Unidos</a:t>
            </a:r>
          </a:p>
          <a:p>
            <a:pPr marL="0" indent="0">
              <a:buNone/>
            </a:pPr>
            <a:endParaRPr lang="es-ES_tradnl" dirty="0" smtClean="0"/>
          </a:p>
          <a:p>
            <a:endParaRPr lang="es-ES_tradnl" dirty="0" smtClean="0"/>
          </a:p>
          <a:p>
            <a:endParaRPr lang="es-ES_tradnl" dirty="0"/>
          </a:p>
        </p:txBody>
      </p:sp>
      <p:pic>
        <p:nvPicPr>
          <p:cNvPr id="4" name="Picture 3" descr="logo_dh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5486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4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1291</Words>
  <Application>Microsoft Macintosh PowerPoint</Application>
  <PresentationFormat>Presentación en pantalla (4:3)</PresentationFormat>
  <Paragraphs>155</Paragraphs>
  <Slides>16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Office Theme</vt:lpstr>
      <vt:lpstr>Departamento de Seguridad Nacional de los Estados Unidos  Niños, niñas y adolescentes no acompañados</vt:lpstr>
      <vt:lpstr>Agenda </vt:lpstr>
      <vt:lpstr>Quiénes son los niños, niñas y adolescentes no acompañados</vt:lpstr>
      <vt:lpstr>Marcos legales de los Estados Unidos que rigen a los niños, niñas y adolescentes no acompañados</vt:lpstr>
      <vt:lpstr>Situación actual</vt:lpstr>
      <vt:lpstr>Frontera suroeste de los Estados Unidos: Sectores de Protección de la Oficina de Aduanas y Protección Fronteriza</vt:lpstr>
      <vt:lpstr>Situación actual</vt:lpstr>
      <vt:lpstr>Respuesta al aumento repentino </vt:lpstr>
      <vt:lpstr>Respuesta de todo el gobierno de los Estados Unidos</vt:lpstr>
      <vt:lpstr>Respuesta de todo el gobierno de los Estados Unidos</vt:lpstr>
      <vt:lpstr>Iniciativas del gobierno de los Estados Unidos a nivel internacional</vt:lpstr>
      <vt:lpstr>Presentación de PowerPoint</vt:lpstr>
      <vt:lpstr>Lo que sabemos: factores de empuje</vt:lpstr>
      <vt:lpstr>Lo que sabemos: factores de atracción </vt:lpstr>
      <vt:lpstr>Necesitamos su ayuda</vt:lpstr>
      <vt:lpstr>Preguntas y respuestas</vt:lpstr>
    </vt:vector>
  </TitlesOfParts>
  <Company>Department of Homeland Security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DHS PLCY</dc:creator>
  <cp:lastModifiedBy>Christiane Lehnhoff</cp:lastModifiedBy>
  <cp:revision>104</cp:revision>
  <cp:lastPrinted>2014-06-23T21:32:11Z</cp:lastPrinted>
  <dcterms:created xsi:type="dcterms:W3CDTF">2014-06-17T16:39:25Z</dcterms:created>
  <dcterms:modified xsi:type="dcterms:W3CDTF">2014-06-24T03:29:01Z</dcterms:modified>
  <cp:contentStatus/>
</cp:coreProperties>
</file>