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86" r:id="rId2"/>
    <p:sldId id="288" r:id="rId3"/>
    <p:sldId id="294" r:id="rId4"/>
    <p:sldId id="290" r:id="rId5"/>
    <p:sldId id="298" r:id="rId6"/>
    <p:sldId id="301" r:id="rId7"/>
    <p:sldId id="302" r:id="rId8"/>
    <p:sldId id="303" r:id="rId9"/>
    <p:sldId id="299" r:id="rId10"/>
    <p:sldId id="300" r:id="rId11"/>
    <p:sldId id="297" r:id="rId12"/>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333333"/>
    <a:srgbClr val="99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915" autoAdjust="0"/>
  </p:normalViewPr>
  <p:slideViewPr>
    <p:cSldViewPr>
      <p:cViewPr>
        <p:scale>
          <a:sx n="70" d="100"/>
          <a:sy n="70" d="100"/>
        </p:scale>
        <p:origin x="-516" y="1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B6BC79BB-904E-417E-8F0B-C8FED61C24A3}" type="datetimeFigureOut">
              <a:rPr lang="en-US" smtClean="0"/>
              <a:pPr/>
              <a:t>12/3/2012</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00EDCBE7-087E-45E8-823F-B3D14E045627}" type="slidenum">
              <a:rPr lang="en-US" smtClean="0"/>
              <a:pPr/>
              <a:t>‹Nº›</a:t>
            </a:fld>
            <a:endParaRPr lang="en-US" dirty="0"/>
          </a:p>
        </p:txBody>
      </p:sp>
    </p:spTree>
    <p:extLst>
      <p:ext uri="{BB962C8B-B14F-4D97-AF65-F5344CB8AC3E}">
        <p14:creationId xmlns:p14="http://schemas.microsoft.com/office/powerpoint/2010/main" val="5214701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BAE57570-9E51-4C89-8256-2D6C056056CD}" type="datetimeFigureOut">
              <a:rPr lang="en-US" smtClean="0"/>
              <a:pPr/>
              <a:t>12/3/2012</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7008598D-0E8C-4EC1-8CC4-D6A58ECC44F2}" type="slidenum">
              <a:rPr lang="en-US" smtClean="0"/>
              <a:pPr/>
              <a:t>‹Nº›</a:t>
            </a:fld>
            <a:endParaRPr lang="en-US" dirty="0"/>
          </a:p>
        </p:txBody>
      </p:sp>
    </p:spTree>
    <p:extLst>
      <p:ext uri="{BB962C8B-B14F-4D97-AF65-F5344CB8AC3E}">
        <p14:creationId xmlns:p14="http://schemas.microsoft.com/office/powerpoint/2010/main" val="278177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D632A12-DA14-4AC6-BDD2-2261D261E3BD}"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584">
              <a:defRPr/>
            </a:pPr>
            <a:endParaRPr lang="en-US" sz="1200" dirty="0" smtClean="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7008598D-0E8C-4EC1-8CC4-D6A58ECC44F2}"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defTabSz="931584">
              <a:defRPr/>
            </a:pP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008598D-0E8C-4EC1-8CC4-D6A58ECC44F2}"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US" dirty="0"/>
          </a:p>
        </p:txBody>
      </p:sp>
      <p:sp>
        <p:nvSpPr>
          <p:cNvPr id="4" name="Slide Number Placeholder 3"/>
          <p:cNvSpPr>
            <a:spLocks noGrp="1"/>
          </p:cNvSpPr>
          <p:nvPr>
            <p:ph type="sldNum" sz="quarter" idx="10"/>
          </p:nvPr>
        </p:nvSpPr>
        <p:spPr/>
        <p:txBody>
          <a:bodyPr/>
          <a:lstStyle/>
          <a:p>
            <a:fld id="{7008598D-0E8C-4EC1-8CC4-D6A58ECC44F2}"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008598D-0E8C-4EC1-8CC4-D6A58ECC44F2}" type="slidenum">
              <a:rPr lang="en-US" smtClean="0"/>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hyperlink" Target="//upload.wikimedia.org/wikipedia/commons/1/1e/Department_of_state.svg" TargetMode="External"/><Relationship Id="rId4" Type="http://schemas.microsoft.com/office/2007/relationships/hdphoto" Target="../media/hdphoto1.wdp"/></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52400"/>
            <a:ext cx="7772400" cy="1470025"/>
          </a:xfrm>
        </p:spPr>
        <p:txBody>
          <a:bodyPr>
            <a:normAutofit/>
          </a:bodyPr>
          <a:lstStyle>
            <a:lvl1pPr algn="l">
              <a:defRPr sz="4200">
                <a:solidFill>
                  <a:srgbClr val="003366"/>
                </a:solidFill>
                <a:latin typeface="Joanna MT"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04800" y="1828800"/>
            <a:ext cx="6400800" cy="1752600"/>
          </a:xfrm>
        </p:spPr>
        <p:txBody>
          <a:bodyPr>
            <a:normAutofit/>
          </a:bodyPr>
          <a:lstStyle>
            <a:lvl1pPr marL="0" indent="0" algn="l">
              <a:buNone/>
              <a:defRPr sz="2500">
                <a:solidFill>
                  <a:srgbClr val="333333"/>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F1CF9E7A-CC4C-4B20-AD16-EAA2759E090D}" type="datetimeFigureOut">
              <a:rPr lang="en-US" smtClean="0"/>
              <a:pPr/>
              <a:t>12/3/2012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005B64-7991-4719-83C2-7762733D9811}" type="slidenum">
              <a:rPr lang="en-US" smtClean="0"/>
              <a:pPr/>
              <a:t>‹Nº›</a:t>
            </a:fld>
            <a:endParaRPr lang="en-US" dirty="0"/>
          </a:p>
        </p:txBody>
      </p:sp>
      <p:pic>
        <p:nvPicPr>
          <p:cNvPr id="7" name="Picture 13" descr="DHS_GrayTypeLogo"/>
          <p:cNvPicPr>
            <a:picLocks noChangeAspect="1" noChangeArrowheads="1"/>
          </p:cNvPicPr>
          <p:nvPr userDrawn="1"/>
        </p:nvPicPr>
        <p:blipFill>
          <a:blip r:embed="rId2" cstate="print"/>
          <a:srcRect/>
          <a:stretch>
            <a:fillRect/>
          </a:stretch>
        </p:blipFill>
        <p:spPr bwMode="auto">
          <a:xfrm>
            <a:off x="381000" y="4648200"/>
            <a:ext cx="5516314" cy="1604963"/>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CF9E7A-CC4C-4B20-AD16-EAA2759E090D}" type="datetimeFigureOut">
              <a:rPr lang="en-US" smtClean="0"/>
              <a:pPr/>
              <a:t>12/3/2012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005B64-7991-4719-83C2-7762733D9811}" type="slidenum">
              <a:rPr lang="en-US" smtClean="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CF9E7A-CC4C-4B20-AD16-EAA2759E090D}" type="datetimeFigureOut">
              <a:rPr lang="en-US" smtClean="0"/>
              <a:pPr/>
              <a:t>12/3/2012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005B64-7991-4719-83C2-7762733D9811}" type="slidenum">
              <a:rPr lang="en-US" smtClean="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9" name="Group 8"/>
          <p:cNvGrpSpPr/>
          <p:nvPr userDrawn="1"/>
        </p:nvGrpSpPr>
        <p:grpSpPr>
          <a:xfrm>
            <a:off x="0" y="152400"/>
            <a:ext cx="9144000" cy="1071563"/>
            <a:chOff x="0" y="0"/>
            <a:chExt cx="9144000" cy="1071563"/>
          </a:xfrm>
        </p:grpSpPr>
        <p:sp>
          <p:nvSpPr>
            <p:cNvPr id="10" name="Rectangle 9"/>
            <p:cNvSpPr/>
            <p:nvPr/>
          </p:nvSpPr>
          <p:spPr>
            <a:xfrm>
              <a:off x="0" y="152400"/>
              <a:ext cx="9144000" cy="685800"/>
            </a:xfrm>
            <a:prstGeom prst="rect">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3" descr="DHS_GrayTypeLogo"/>
            <p:cNvPicPr>
              <a:picLocks noChangeAspect="1" noChangeArrowheads="1"/>
            </p:cNvPicPr>
            <p:nvPr/>
          </p:nvPicPr>
          <p:blipFill>
            <a:blip r:embed="rId2" cstate="print"/>
            <a:srcRect r="70345"/>
            <a:stretch>
              <a:fillRect/>
            </a:stretch>
          </p:blipFill>
          <p:spPr bwMode="auto">
            <a:xfrm>
              <a:off x="8051800" y="0"/>
              <a:ext cx="1092200" cy="1071563"/>
            </a:xfrm>
            <a:prstGeom prst="rect">
              <a:avLst/>
            </a:prstGeom>
            <a:noFill/>
          </p:spPr>
        </p:pic>
      </p:grpSp>
      <p:pic>
        <p:nvPicPr>
          <p:cNvPr id="8" name="Picture 2" descr="http://upload.wikimedia.org/wikipedia/commons/1/17/BlankMap-World-noborders.png"/>
          <p:cNvPicPr>
            <a:picLocks noChangeAspect="1" noChangeArrowheads="1"/>
          </p:cNvPicPr>
          <p:nvPr userDrawn="1"/>
        </p:nvPicPr>
        <p:blipFill>
          <a:blip r:embed="rId3" cstate="print">
            <a:extLst>
              <a:ext uri="{BEBA8EAE-BF5A-486C-A8C5-ECC9F3942E4B}">
                <a14:imgProps xmlns:a14="http://schemas.microsoft.com/office/drawing/2010/main">
                  <a14:imgLayer r:embed="rId4">
                    <a14:imgEffect>
                      <a14:brightnessContrast bright="18000"/>
                    </a14:imgEffect>
                  </a14:imgLayer>
                </a14:imgProps>
              </a:ext>
              <a:ext uri="{28A0092B-C50C-407E-A947-70E740481C1C}">
                <a14:useLocalDpi xmlns:a14="http://schemas.microsoft.com/office/drawing/2010/main" val="0"/>
              </a:ext>
            </a:extLst>
          </a:blip>
          <a:srcRect/>
          <a:stretch>
            <a:fillRect/>
          </a:stretch>
        </p:blipFill>
        <p:spPr bwMode="auto">
          <a:xfrm>
            <a:off x="609600" y="1676400"/>
            <a:ext cx="8765885" cy="421957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1143000" y="304800"/>
            <a:ext cx="6858000" cy="685800"/>
          </a:xfrm>
        </p:spPr>
        <p:txBody>
          <a:bodyPr/>
          <a:lstStyle>
            <a:lvl1pPr>
              <a:defRPr>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005B64-7991-4719-83C2-7762733D9811}" type="slidenum">
              <a:rPr lang="en-US" smtClean="0"/>
              <a:pPr/>
              <a:t>‹Nº›</a:t>
            </a:fld>
            <a:endParaRPr lang="en-US" dirty="0"/>
          </a:p>
        </p:txBody>
      </p:sp>
      <p:sp>
        <p:nvSpPr>
          <p:cNvPr id="12" name="Date Placeholder 3"/>
          <p:cNvSpPr>
            <a:spLocks noGrp="1"/>
          </p:cNvSpPr>
          <p:nvPr>
            <p:ph type="dt" sz="half" idx="10"/>
          </p:nvPr>
        </p:nvSpPr>
        <p:spPr>
          <a:xfrm>
            <a:off x="457200" y="6356350"/>
            <a:ext cx="2133600" cy="365125"/>
          </a:xfrm>
        </p:spPr>
        <p:txBody>
          <a:bodyPr/>
          <a:lstStyle/>
          <a:p>
            <a:fld id="{F1CF9E7A-CC4C-4B20-AD16-EAA2759E090D}" type="datetimeFigureOut">
              <a:rPr lang="en-US" smtClean="0"/>
              <a:pPr/>
              <a:t>12/3/2012</a:t>
            </a:fld>
            <a:endParaRPr lang="en-US" dirty="0"/>
          </a:p>
        </p:txBody>
      </p:sp>
      <p:pic>
        <p:nvPicPr>
          <p:cNvPr id="17411" name="Picture 3" descr="File:Department of state.svg">
            <a:hlinkClick r:id="rId5"/>
          </p:cNvPr>
          <p:cNvPicPr>
            <a:picLocks noChangeAspect="1" noChangeArrowheads="1"/>
          </p:cNvPicPr>
          <p:nvPr userDrawn="1"/>
        </p:nvPicPr>
        <p:blipFill>
          <a:blip r:embed="rId6" cstate="print"/>
          <a:srcRect/>
          <a:stretch>
            <a:fillRect/>
          </a:stretch>
        </p:blipFill>
        <p:spPr bwMode="auto">
          <a:xfrm>
            <a:off x="0" y="152400"/>
            <a:ext cx="1066800" cy="106680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CF9E7A-CC4C-4B20-AD16-EAA2759E090D}" type="datetimeFigureOut">
              <a:rPr lang="en-US" smtClean="0"/>
              <a:pPr/>
              <a:t>12/3/2012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005B64-7991-4719-83C2-7762733D9811}" type="slidenum">
              <a:rPr lang="en-US" smtClean="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2" descr="http://upload.wikimedia.org/wikipedia/commons/1/17/BlankMap-World-noborders.png"/>
          <p:cNvPicPr>
            <a:picLocks noChangeAspect="1" noChangeArrowheads="1"/>
          </p:cNvPicPr>
          <p:nvPr userDrawn="1"/>
        </p:nvPicPr>
        <p:blipFill>
          <a:blip r:embed="rId2" cstate="print">
            <a:extLst>
              <a:ext uri="{BEBA8EAE-BF5A-486C-A8C5-ECC9F3942E4B}">
                <a14:imgProps xmlns:a14="http://schemas.microsoft.com/office/drawing/2010/main">
                  <a14:imgLayer r:embed="rId3">
                    <a14:imgEffect>
                      <a14:brightnessContrast bright="18000"/>
                    </a14:imgEffect>
                  </a14:imgLayer>
                </a14:imgProps>
              </a:ext>
              <a:ext uri="{28A0092B-C50C-407E-A947-70E740481C1C}">
                <a14:useLocalDpi xmlns:a14="http://schemas.microsoft.com/office/drawing/2010/main" val="0"/>
              </a:ext>
            </a:extLst>
          </a:blip>
          <a:srcRect/>
          <a:stretch>
            <a:fillRect/>
          </a:stretch>
        </p:blipFill>
        <p:spPr bwMode="auto">
          <a:xfrm>
            <a:off x="609600" y="1676400"/>
            <a:ext cx="8765885" cy="421957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CF9E7A-CC4C-4B20-AD16-EAA2759E090D}" type="datetimeFigureOut">
              <a:rPr lang="en-US" smtClean="0"/>
              <a:pPr/>
              <a:t>12/3/2012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005B64-7991-4719-83C2-7762733D9811}" type="slidenum">
              <a:rPr lang="en-US" smtClean="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2" descr="http://upload.wikimedia.org/wikipedia/commons/1/17/BlankMap-World-noborders.png"/>
          <p:cNvPicPr>
            <a:picLocks noChangeAspect="1" noChangeArrowheads="1"/>
          </p:cNvPicPr>
          <p:nvPr userDrawn="1"/>
        </p:nvPicPr>
        <p:blipFill>
          <a:blip r:embed="rId2" cstate="print">
            <a:extLst>
              <a:ext uri="{BEBA8EAE-BF5A-486C-A8C5-ECC9F3942E4B}">
                <a14:imgProps xmlns:a14="http://schemas.microsoft.com/office/drawing/2010/main">
                  <a14:imgLayer r:embed="rId3">
                    <a14:imgEffect>
                      <a14:brightnessContrast bright="18000"/>
                    </a14:imgEffect>
                  </a14:imgLayer>
                </a14:imgProps>
              </a:ext>
              <a:ext uri="{28A0092B-C50C-407E-A947-70E740481C1C}">
                <a14:useLocalDpi xmlns:a14="http://schemas.microsoft.com/office/drawing/2010/main" val="0"/>
              </a:ext>
            </a:extLst>
          </a:blip>
          <a:srcRect/>
          <a:stretch>
            <a:fillRect/>
          </a:stretch>
        </p:blipFill>
        <p:spPr bwMode="auto">
          <a:xfrm>
            <a:off x="609600" y="1676400"/>
            <a:ext cx="8765885" cy="421957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CF9E7A-CC4C-4B20-AD16-EAA2759E090D}" type="datetimeFigureOut">
              <a:rPr lang="en-US" smtClean="0"/>
              <a:pPr/>
              <a:t>12/3/2012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3005B64-7991-4719-83C2-7762733D9811}" type="slidenum">
              <a:rPr lang="en-US" smtClean="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1CF9E7A-CC4C-4B20-AD16-EAA2759E090D}" type="datetimeFigureOut">
              <a:rPr lang="en-US" smtClean="0"/>
              <a:pPr/>
              <a:t>12/3/2012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3005B64-7991-4719-83C2-7762733D9811}" type="slidenum">
              <a:rPr lang="en-US" smtClean="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CF9E7A-CC4C-4B20-AD16-EAA2759E090D}" type="datetimeFigureOut">
              <a:rPr lang="en-US" smtClean="0"/>
              <a:pPr/>
              <a:t>12/3/2012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3005B64-7991-4719-83C2-7762733D9811}" type="slidenum">
              <a:rPr lang="en-US" smtClean="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CF9E7A-CC4C-4B20-AD16-EAA2759E090D}" type="datetimeFigureOut">
              <a:rPr lang="en-US" smtClean="0"/>
              <a:pPr/>
              <a:t>12/3/2012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005B64-7991-4719-83C2-7762733D9811}" type="slidenum">
              <a:rPr lang="en-US" smtClean="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CF9E7A-CC4C-4B20-AD16-EAA2759E090D}" type="datetimeFigureOut">
              <a:rPr lang="en-US" smtClean="0"/>
              <a:pPr/>
              <a:t>12/3/2012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005B64-7991-4719-83C2-7762733D9811}" type="slidenum">
              <a:rPr lang="en-US" smtClean="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CF9E7A-CC4C-4B20-AD16-EAA2759E090D}" type="datetimeFigureOut">
              <a:rPr lang="en-US" smtClean="0"/>
              <a:pPr/>
              <a:t>12/3/2012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005B64-7991-4719-83C2-7762733D9811}" type="slidenum">
              <a:rPr lang="en-US" smtClean="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4200" kern="1200">
          <a:solidFill>
            <a:srgbClr val="003366"/>
          </a:solidFill>
          <a:latin typeface="Joanna MT" pitchFamily="18" charset="0"/>
          <a:ea typeface="+mj-ea"/>
          <a:cs typeface="+mj-cs"/>
        </a:defRPr>
      </a:lvl1pPr>
    </p:titleStyle>
    <p:bodyStyle>
      <a:lvl1pPr marL="342900" indent="-342900" algn="l" defTabSz="914400" rtl="0" eaLnBrk="1" latinLnBrk="0" hangingPunct="1">
        <a:spcBef>
          <a:spcPct val="20000"/>
        </a:spcBef>
        <a:buFont typeface="Arial" pitchFamily="34" charset="0"/>
        <a:buNone/>
        <a:defRPr sz="2200" kern="1200">
          <a:solidFill>
            <a:srgbClr val="333333"/>
          </a:solidFill>
          <a:latin typeface="Arial" pitchFamily="34" charset="0"/>
          <a:ea typeface="+mn-ea"/>
          <a:cs typeface="Arial" pitchFamily="34" charset="0"/>
        </a:defRPr>
      </a:lvl1pPr>
      <a:lvl2pPr marL="742950" indent="-285750" algn="l" defTabSz="914400" rtl="0" eaLnBrk="1" latinLnBrk="0" hangingPunct="1">
        <a:spcBef>
          <a:spcPct val="20000"/>
        </a:spcBef>
        <a:buFont typeface="Wingdings" pitchFamily="2" charset="2"/>
        <a:buChar char="§"/>
        <a:defRPr sz="2200" kern="1200">
          <a:solidFill>
            <a:srgbClr val="333333"/>
          </a:solidFill>
          <a:latin typeface="Arial" pitchFamily="34" charset="0"/>
          <a:ea typeface="+mn-ea"/>
          <a:cs typeface="Arial" pitchFamily="34" charset="0"/>
        </a:defRPr>
      </a:lvl2pPr>
      <a:lvl3pPr marL="1143000" indent="-228600" algn="l" defTabSz="914400" rtl="0" eaLnBrk="1" latinLnBrk="0" hangingPunct="1">
        <a:spcBef>
          <a:spcPct val="20000"/>
        </a:spcBef>
        <a:buFont typeface="Wingdings" pitchFamily="2" charset="2"/>
        <a:buChar char="§"/>
        <a:defRPr sz="2200" kern="1200">
          <a:solidFill>
            <a:srgbClr val="333333"/>
          </a:solidFill>
          <a:latin typeface="Arial" pitchFamily="34" charset="0"/>
          <a:ea typeface="+mn-ea"/>
          <a:cs typeface="Arial" pitchFamily="34" charset="0"/>
        </a:defRPr>
      </a:lvl3pPr>
      <a:lvl4pPr marL="1600200" indent="-228600" algn="l" defTabSz="914400" rtl="0" eaLnBrk="1" latinLnBrk="0" hangingPunct="1">
        <a:spcBef>
          <a:spcPct val="20000"/>
        </a:spcBef>
        <a:buFont typeface="Wingdings" pitchFamily="2" charset="2"/>
        <a:buChar char="§"/>
        <a:defRPr sz="2000" kern="1200">
          <a:solidFill>
            <a:srgbClr val="333333"/>
          </a:solidFill>
          <a:latin typeface="Arial" pitchFamily="34" charset="0"/>
          <a:ea typeface="+mn-ea"/>
          <a:cs typeface="Arial" pitchFamily="34" charset="0"/>
        </a:defRPr>
      </a:lvl4pPr>
      <a:lvl5pPr marL="2057400" indent="-228600" algn="l" defTabSz="914400" rtl="0" eaLnBrk="1" latinLnBrk="0" hangingPunct="1">
        <a:spcBef>
          <a:spcPct val="20000"/>
        </a:spcBef>
        <a:buFont typeface="Wingdings" pitchFamily="2" charset="2"/>
        <a:buChar char="§"/>
        <a:defRPr sz="2000" kern="1200">
          <a:solidFill>
            <a:srgbClr val="333333"/>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800" dirty="0" smtClean="0"/>
              <a:t>   </a:t>
            </a:r>
            <a:endParaRPr lang="en-GB" sz="3800" dirty="0"/>
          </a:p>
        </p:txBody>
      </p:sp>
      <p:sp>
        <p:nvSpPr>
          <p:cNvPr id="13" name="TextBox 12"/>
          <p:cNvSpPr txBox="1"/>
          <p:nvPr/>
        </p:nvSpPr>
        <p:spPr>
          <a:xfrm>
            <a:off x="685800" y="1524000"/>
            <a:ext cx="7620000" cy="4524315"/>
          </a:xfrm>
          <a:prstGeom prst="rect">
            <a:avLst/>
          </a:prstGeom>
          <a:noFill/>
        </p:spPr>
        <p:txBody>
          <a:bodyPr wrap="square" rtlCol="0">
            <a:spAutoFit/>
          </a:bodyPr>
          <a:lstStyle/>
          <a:p>
            <a:pPr algn="ctr">
              <a:spcBef>
                <a:spcPct val="20000"/>
              </a:spcBef>
            </a:pPr>
            <a:endParaRPr lang="es-ES" sz="4000" b="1" dirty="0" smtClean="0">
              <a:solidFill>
                <a:srgbClr val="003366"/>
              </a:solidFill>
              <a:latin typeface="Times New Roman" pitchFamily="18" charset="0"/>
              <a:cs typeface="Times New Roman" pitchFamily="18" charset="0"/>
            </a:endParaRPr>
          </a:p>
          <a:p>
            <a:pPr algn="ctr">
              <a:spcBef>
                <a:spcPct val="20000"/>
              </a:spcBef>
            </a:pPr>
            <a:r>
              <a:rPr lang="es-ES" sz="4000" b="1" dirty="0" smtClean="0">
                <a:solidFill>
                  <a:srgbClr val="003366"/>
                </a:solidFill>
                <a:latin typeface="Times New Roman" pitchFamily="18" charset="0"/>
                <a:cs typeface="Times New Roman" pitchFamily="18" charset="0"/>
              </a:rPr>
              <a:t>Iniciativas regionales </a:t>
            </a:r>
            <a:r>
              <a:rPr lang="es-ES" sz="4000" b="1" dirty="0" smtClean="0">
                <a:solidFill>
                  <a:srgbClr val="003366"/>
                </a:solidFill>
                <a:latin typeface="Times New Roman" pitchFamily="18" charset="0"/>
                <a:cs typeface="Times New Roman" pitchFamily="18" charset="0"/>
              </a:rPr>
              <a:t>de los </a:t>
            </a:r>
            <a:r>
              <a:rPr lang="es-ES" sz="4000" b="1" dirty="0" smtClean="0">
                <a:solidFill>
                  <a:srgbClr val="003366"/>
                </a:solidFill>
                <a:latin typeface="Times New Roman" pitchFamily="18" charset="0"/>
                <a:cs typeface="Times New Roman" pitchFamily="18" charset="0"/>
              </a:rPr>
              <a:t>Estados </a:t>
            </a:r>
            <a:r>
              <a:rPr lang="es-ES" sz="4000" b="1" dirty="0" smtClean="0">
                <a:solidFill>
                  <a:srgbClr val="003366"/>
                </a:solidFill>
                <a:latin typeface="Times New Roman" pitchFamily="18" charset="0"/>
                <a:cs typeface="Times New Roman" pitchFamily="18" charset="0"/>
              </a:rPr>
              <a:t>Unidos con respecto a la migración</a:t>
            </a:r>
            <a:endParaRPr lang="es-ES" sz="2400" dirty="0" smtClean="0"/>
          </a:p>
          <a:p>
            <a:pPr>
              <a:buFont typeface="Arial" pitchFamily="34" charset="0"/>
              <a:buChar char="•"/>
            </a:pPr>
            <a:endParaRPr lang="es-ES" sz="2400" dirty="0" smtClean="0"/>
          </a:p>
          <a:p>
            <a:endParaRPr lang="es-ES" sz="2400" dirty="0" smtClean="0"/>
          </a:p>
          <a:p>
            <a:r>
              <a:rPr lang="es-ES" sz="2400" dirty="0" smtClean="0">
                <a:latin typeface="Arial" pitchFamily="34" charset="0"/>
                <a:cs typeface="Arial" pitchFamily="34" charset="0"/>
              </a:rPr>
              <a:t>Grupo Regional de Consulta sobre Migración</a:t>
            </a:r>
          </a:p>
          <a:p>
            <a:r>
              <a:rPr lang="es-ES" sz="2400" dirty="0" smtClean="0">
                <a:latin typeface="Arial" pitchFamily="34" charset="0"/>
                <a:cs typeface="Arial" pitchFamily="34" charset="0"/>
              </a:rPr>
              <a:t>Diciembre de 2012</a:t>
            </a:r>
          </a:p>
          <a:p>
            <a:r>
              <a:rPr lang="es-ES" sz="2400" dirty="0" smtClean="0">
                <a:latin typeface="Arial" pitchFamily="34" charset="0"/>
                <a:cs typeface="Arial" pitchFamily="34" charset="0"/>
              </a:rPr>
              <a:t>Ciudad de Panamá, Panamá</a:t>
            </a:r>
            <a:endParaRPr lang="es-E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sz="3200" dirty="0" smtClean="0">
                <a:solidFill>
                  <a:prstClr val="white"/>
                </a:solidFill>
              </a:rPr>
              <a:t>Departamento de Seguridad Nacional</a:t>
            </a:r>
            <a:endParaRPr lang="es-ES" dirty="0"/>
          </a:p>
        </p:txBody>
      </p:sp>
      <p:sp>
        <p:nvSpPr>
          <p:cNvPr id="3" name="Content Placeholder 2"/>
          <p:cNvSpPr>
            <a:spLocks noGrp="1"/>
          </p:cNvSpPr>
          <p:nvPr>
            <p:ph idx="1"/>
          </p:nvPr>
        </p:nvSpPr>
        <p:spPr>
          <a:xfrm>
            <a:off x="381000" y="1371600"/>
            <a:ext cx="8229600" cy="4525963"/>
          </a:xfrm>
        </p:spPr>
        <p:txBody>
          <a:bodyPr>
            <a:normAutofit lnSpcReduction="10000"/>
          </a:bodyPr>
          <a:lstStyle/>
          <a:p>
            <a:pPr lvl="0"/>
            <a:r>
              <a:rPr lang="es-ES" dirty="0" smtClean="0"/>
              <a:t>- ICE/HSI brinda cursos de capacitación a </a:t>
            </a:r>
            <a:r>
              <a:rPr lang="es-ES" dirty="0" smtClean="0"/>
              <a:t>oficiales de inmigración, de aplicación de la ley y demás oficiales del país anfitrión; la capacitación incluye técnicas de investigación de casos de trata de personas, lavado de dinero, detección de traficantes de grandes sumas de dinero en efectivo, tráfico de drogas, procesamiento de escenas de crímenes, recopilación de evidencia, identificación de documentos fraudulentos, investigación de maras, investigación de delitos cibernéticos y técnicas de seguridad e inspección fronteriza</a:t>
            </a:r>
            <a:r>
              <a:rPr lang="es-ES" dirty="0" smtClean="0"/>
              <a:t>.</a:t>
            </a:r>
          </a:p>
          <a:p>
            <a:pPr lvl="0"/>
            <a:r>
              <a:rPr lang="es-ES" dirty="0" smtClean="0"/>
              <a:t>- ICE/HSI trabaja con el gobierno anfitrión e Interpol para identificar y coordinar la deportación de personas buscadas en los Estados Unidos y en el proceso de deportación.</a:t>
            </a:r>
          </a:p>
          <a:p>
            <a:pPr lvl="0"/>
            <a:r>
              <a:rPr lang="es-ES" dirty="0" smtClean="0"/>
              <a:t>- ICE/HSI y CBP apoyan las iniciativas actuales de Panamá para restructurar sus instituciones de inmigración y aduanas.</a:t>
            </a:r>
            <a:endParaRPr lang="es-E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Gracias</a:t>
            </a:r>
            <a:endParaRPr lang="es-ES" dirty="0"/>
          </a:p>
        </p:txBody>
      </p:sp>
      <p:sp>
        <p:nvSpPr>
          <p:cNvPr id="3" name="Content Placeholder 2"/>
          <p:cNvSpPr>
            <a:spLocks noGrp="1"/>
          </p:cNvSpPr>
          <p:nvPr>
            <p:ph idx="1"/>
          </p:nvPr>
        </p:nvSpPr>
        <p:spPr/>
        <p:txBody>
          <a:bodyPr>
            <a:normAutofit/>
          </a:bodyPr>
          <a:lstStyle/>
          <a:p>
            <a:pPr algn="ctr"/>
            <a:endParaRPr lang="es-ES" sz="6000" dirty="0" smtClean="0">
              <a:solidFill>
                <a:srgbClr val="003366"/>
              </a:solidFill>
            </a:endParaRPr>
          </a:p>
          <a:p>
            <a:pPr algn="ctr"/>
            <a:r>
              <a:rPr lang="es-ES" sz="6000" dirty="0" smtClean="0">
                <a:solidFill>
                  <a:srgbClr val="003366"/>
                </a:solidFill>
              </a:rPr>
              <a:t>¿Preguntas?</a:t>
            </a:r>
            <a:endParaRPr lang="es-ES" sz="6000" dirty="0">
              <a:solidFill>
                <a:srgbClr val="003366"/>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Resumen	</a:t>
            </a:r>
            <a:endParaRPr lang="es-ES" dirty="0"/>
          </a:p>
        </p:txBody>
      </p:sp>
      <p:sp>
        <p:nvSpPr>
          <p:cNvPr id="3" name="Content Placeholder 2"/>
          <p:cNvSpPr>
            <a:spLocks noGrp="1"/>
          </p:cNvSpPr>
          <p:nvPr>
            <p:ph idx="1"/>
          </p:nvPr>
        </p:nvSpPr>
        <p:spPr>
          <a:xfrm>
            <a:off x="457200" y="1219200"/>
            <a:ext cx="8229600" cy="4906963"/>
          </a:xfrm>
        </p:spPr>
        <p:txBody>
          <a:bodyPr>
            <a:normAutofit/>
          </a:bodyPr>
          <a:lstStyle/>
          <a:p>
            <a:r>
              <a:rPr lang="es-ES" sz="2800" b="1" dirty="0" smtClean="0">
                <a:solidFill>
                  <a:srgbClr val="003366"/>
                </a:solidFill>
                <a:latin typeface="Times New Roman" pitchFamily="18" charset="0"/>
                <a:cs typeface="Times New Roman" pitchFamily="18" charset="0"/>
              </a:rPr>
              <a:t>Apoyo a los países miembros de la CRM, de las siguiente</a:t>
            </a:r>
            <a:r>
              <a:rPr lang="es-ES" sz="2800" b="1" dirty="0" smtClean="0">
                <a:solidFill>
                  <a:srgbClr val="003366"/>
                </a:solidFill>
                <a:latin typeface="Times New Roman" pitchFamily="18" charset="0"/>
                <a:cs typeface="Times New Roman" pitchFamily="18" charset="0"/>
              </a:rPr>
              <a:t>s maneras</a:t>
            </a:r>
            <a:r>
              <a:rPr lang="es-ES" sz="2800" b="1" dirty="0" smtClean="0">
                <a:solidFill>
                  <a:srgbClr val="003366"/>
                </a:solidFill>
                <a:latin typeface="Times New Roman" pitchFamily="18" charset="0"/>
                <a:cs typeface="Times New Roman" pitchFamily="18" charset="0"/>
              </a:rPr>
              <a:t>:</a:t>
            </a:r>
          </a:p>
          <a:p>
            <a:pPr marL="514350" indent="-514350">
              <a:buFont typeface="+mj-lt"/>
              <a:buAutoNum type="arabicPeriod"/>
            </a:pPr>
            <a:endParaRPr lang="es-ES" sz="2600" dirty="0" smtClean="0">
              <a:solidFill>
                <a:srgbClr val="003366"/>
              </a:solidFill>
              <a:latin typeface="Times New Roman" pitchFamily="18" charset="0"/>
              <a:cs typeface="Times New Roman" pitchFamily="18" charset="0"/>
            </a:endParaRPr>
          </a:p>
          <a:p>
            <a:pPr marL="514350" indent="-514350">
              <a:buFont typeface="+mj-lt"/>
              <a:buAutoNum type="arabicPeriod"/>
            </a:pPr>
            <a:r>
              <a:rPr lang="es-ES" sz="2600" dirty="0" smtClean="0">
                <a:solidFill>
                  <a:srgbClr val="003366"/>
                </a:solidFill>
                <a:latin typeface="Times New Roman" pitchFamily="18" charset="0"/>
                <a:cs typeface="Times New Roman" pitchFamily="18" charset="0"/>
              </a:rPr>
              <a:t>Fortalecimiento institucional para </a:t>
            </a:r>
            <a:r>
              <a:rPr lang="es-ES" sz="2600" dirty="0" smtClean="0">
                <a:solidFill>
                  <a:srgbClr val="003366"/>
                </a:solidFill>
                <a:latin typeface="Times New Roman" pitchFamily="18" charset="0"/>
                <a:cs typeface="Times New Roman" pitchFamily="18" charset="0"/>
              </a:rPr>
              <a:t>brindar protección y asistencia a migrantes en situaciones de vulnerabilidad, incluidas las zonas fronterizas</a:t>
            </a:r>
            <a:endParaRPr lang="es-ES" sz="2600" dirty="0" smtClean="0">
              <a:solidFill>
                <a:srgbClr val="003366"/>
              </a:solidFill>
              <a:latin typeface="Times New Roman" pitchFamily="18" charset="0"/>
              <a:cs typeface="Times New Roman" pitchFamily="18" charset="0"/>
            </a:endParaRPr>
          </a:p>
          <a:p>
            <a:pPr marL="914400" lvl="1" indent="-457200"/>
            <a:r>
              <a:rPr lang="es-ES" sz="2000" dirty="0" smtClean="0"/>
              <a:t>Presentado por el Departamento de Estado de los Estados Unidos, Oficina de Población, Refugiados y Migración (PRM)</a:t>
            </a:r>
            <a:endParaRPr lang="es-ES" sz="2000" dirty="0" smtClean="0">
              <a:solidFill>
                <a:srgbClr val="003366"/>
              </a:solidFill>
              <a:latin typeface="Times New Roman" pitchFamily="18" charset="0"/>
              <a:cs typeface="Times New Roman" pitchFamily="18" charset="0"/>
            </a:endParaRPr>
          </a:p>
          <a:p>
            <a:pPr marL="514350" indent="-514350">
              <a:buFont typeface="+mj-lt"/>
              <a:buAutoNum type="arabicPeriod"/>
            </a:pPr>
            <a:r>
              <a:rPr lang="es-ES" sz="2600" dirty="0" smtClean="0">
                <a:solidFill>
                  <a:srgbClr val="003366"/>
                </a:solidFill>
                <a:latin typeface="Times New Roman" pitchFamily="18" charset="0"/>
                <a:cs typeface="Times New Roman" pitchFamily="18" charset="0"/>
              </a:rPr>
              <a:t>Apoyo operativo y técnico</a:t>
            </a:r>
          </a:p>
          <a:p>
            <a:pPr marL="914400" lvl="1" indent="-457200"/>
            <a:r>
              <a:rPr lang="es-ES" sz="2000" dirty="0" smtClean="0"/>
              <a:t>Presentado por el Departamento de Seguridad Nacional de los Estados Unidos, Oficina de Asuntos </a:t>
            </a:r>
            <a:r>
              <a:rPr lang="es-ES" sz="2000" dirty="0" smtClean="0"/>
              <a:t>Internacionales </a:t>
            </a:r>
            <a:r>
              <a:rPr lang="es-ES" sz="2000" dirty="0" smtClean="0"/>
              <a:t>(OAI)</a:t>
            </a:r>
            <a:endParaRPr lang="es-ES" sz="2000" dirty="0" smtClean="0">
              <a:solidFill>
                <a:srgbClr val="003366"/>
              </a:solidFill>
              <a:latin typeface="Times New Roman" pitchFamily="18" charset="0"/>
              <a:cs typeface="Times New Roman" pitchFamily="18" charset="0"/>
            </a:endParaRPr>
          </a:p>
          <a:p>
            <a:pPr marL="514350" indent="-514350">
              <a:buFont typeface="+mj-lt"/>
              <a:buAutoNum type="arabicPeriod"/>
            </a:pPr>
            <a:endParaRPr lang="es-ES" sz="2800" dirty="0" smtClean="0">
              <a:solidFill>
                <a:srgbClr val="003366"/>
              </a:solidFill>
              <a:latin typeface="Times New Roman" pitchFamily="18" charset="0"/>
              <a:cs typeface="Times New Roman" pitchFamily="18" charset="0"/>
            </a:endParaRPr>
          </a:p>
          <a:p>
            <a:pPr>
              <a:buFont typeface="Arial" pitchFamily="34" charset="0"/>
              <a:buChar char="•"/>
            </a:pPr>
            <a:endParaRPr lang="es-ES" sz="2000" dirty="0" smtClean="0"/>
          </a:p>
          <a:p>
            <a:endParaRPr lang="es-E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Resumen de la oficina de PRM</a:t>
            </a:r>
            <a:endParaRPr lang="es-ES" dirty="0"/>
          </a:p>
        </p:txBody>
      </p:sp>
      <p:sp>
        <p:nvSpPr>
          <p:cNvPr id="3" name="Content Placeholder 2"/>
          <p:cNvSpPr>
            <a:spLocks noGrp="1"/>
          </p:cNvSpPr>
          <p:nvPr>
            <p:ph idx="1"/>
          </p:nvPr>
        </p:nvSpPr>
        <p:spPr>
          <a:xfrm>
            <a:off x="457200" y="1371600"/>
            <a:ext cx="8229600" cy="4754563"/>
          </a:xfrm>
        </p:spPr>
        <p:txBody>
          <a:bodyPr>
            <a:normAutofit fontScale="92500" lnSpcReduction="10000"/>
          </a:bodyPr>
          <a:lstStyle/>
          <a:p>
            <a:pPr defTabSz="931584">
              <a:defRPr/>
            </a:pPr>
            <a:r>
              <a:rPr lang="es-ES" sz="2000" b="1" dirty="0" smtClean="0">
                <a:solidFill>
                  <a:schemeClr val="tx1"/>
                </a:solidFill>
                <a:latin typeface="Times New Roman" pitchFamily="18" charset="0"/>
                <a:cs typeface="Times New Roman" pitchFamily="18" charset="0"/>
              </a:rPr>
              <a:t>Misión de la oficin</a:t>
            </a:r>
            <a:r>
              <a:rPr lang="es-ES" sz="2000" b="1" dirty="0" smtClean="0">
                <a:solidFill>
                  <a:schemeClr val="tx1"/>
                </a:solidFill>
                <a:latin typeface="Times New Roman" pitchFamily="18" charset="0"/>
                <a:cs typeface="Times New Roman" pitchFamily="18" charset="0"/>
              </a:rPr>
              <a:t>a de PRM</a:t>
            </a:r>
            <a:r>
              <a:rPr lang="es-ES" sz="2000" b="1" dirty="0" smtClean="0">
                <a:solidFill>
                  <a:schemeClr val="tx1"/>
                </a:solidFill>
                <a:latin typeface="Times New Roman" pitchFamily="18" charset="0"/>
                <a:cs typeface="Times New Roman" pitchFamily="18" charset="0"/>
              </a:rPr>
              <a:t>: </a:t>
            </a:r>
            <a:r>
              <a:rPr lang="es-ES" sz="2000" dirty="0" smtClean="0">
                <a:solidFill>
                  <a:schemeClr val="tx1"/>
                </a:solidFill>
                <a:latin typeface="Times New Roman" pitchFamily="18" charset="0"/>
                <a:cs typeface="Times New Roman" pitchFamily="18" charset="0"/>
              </a:rPr>
              <a:t>Brindar protección, aliviar el sufrimiento y resolver la situación apremiante de personas perseguidas y desarraigadas alrededor del mundo en nombre del pueblo de los Estados Unidos mediante la asistencia para la vida, al trabajar a través de sistemas multilaterales para desarrollar sociedades a nivel mundial, promover las buenas prácticas de ayuda humanitaria y asegurar que los principios humanitarios se integren concienzudamente en la política de seguridad nacional y del exterior de los Estados Unidos.</a:t>
            </a:r>
          </a:p>
          <a:p>
            <a:pPr defTabSz="931584">
              <a:defRPr/>
            </a:pPr>
            <a:endParaRPr lang="es-ES" sz="2000" dirty="0" smtClean="0">
              <a:solidFill>
                <a:schemeClr val="tx1"/>
              </a:solidFill>
              <a:latin typeface="Times New Roman" pitchFamily="18" charset="0"/>
              <a:cs typeface="Times New Roman" pitchFamily="18" charset="0"/>
            </a:endParaRPr>
          </a:p>
          <a:p>
            <a:pPr lvl="0" defTabSz="931584">
              <a:defRPr/>
            </a:pPr>
            <a:r>
              <a:rPr lang="es-ES" sz="2000" dirty="0">
                <a:solidFill>
                  <a:schemeClr val="tx1"/>
                </a:solidFill>
                <a:latin typeface="Times New Roman" pitchFamily="18" charset="0"/>
                <a:cs typeface="Times New Roman" pitchFamily="18" charset="0"/>
              </a:rPr>
              <a:t>E</a:t>
            </a:r>
            <a:r>
              <a:rPr lang="es-ES" sz="2000" dirty="0" smtClean="0">
                <a:solidFill>
                  <a:schemeClr val="tx1"/>
                </a:solidFill>
                <a:latin typeface="Times New Roman" pitchFamily="18" charset="0"/>
                <a:cs typeface="Times New Roman" pitchFamily="18" charset="0"/>
              </a:rPr>
              <a:t>n México y Centroamérica, la oficina de PRM trabaja con socios internacionales y ONG para brindar asistencia y soluciones sostenibles para refugiados, migrantes en situaciones de vulnerabilidad y personas apátridas.</a:t>
            </a:r>
          </a:p>
          <a:p>
            <a:pPr lvl="0" defTabSz="931584">
              <a:defRPr/>
            </a:pPr>
            <a:endParaRPr lang="es-ES" sz="2000" dirty="0" smtClean="0">
              <a:solidFill>
                <a:schemeClr val="tx1"/>
              </a:solidFill>
              <a:latin typeface="Times New Roman" pitchFamily="18" charset="0"/>
              <a:cs typeface="Times New Roman" pitchFamily="18" charset="0"/>
            </a:endParaRPr>
          </a:p>
          <a:p>
            <a:pPr lvl="0" defTabSz="931584">
              <a:defRPr/>
            </a:pPr>
            <a:r>
              <a:rPr lang="es-ES" sz="2000" dirty="0">
                <a:solidFill>
                  <a:schemeClr val="tx1"/>
                </a:solidFill>
                <a:latin typeface="Times New Roman" pitchFamily="18" charset="0"/>
                <a:cs typeface="Times New Roman" pitchFamily="18" charset="0"/>
              </a:rPr>
              <a:t>E</a:t>
            </a:r>
            <a:r>
              <a:rPr lang="es-ES" sz="2000" dirty="0" smtClean="0">
                <a:solidFill>
                  <a:schemeClr val="tx1"/>
                </a:solidFill>
                <a:latin typeface="Times New Roman" pitchFamily="18" charset="0"/>
                <a:cs typeface="Times New Roman" pitchFamily="18" charset="0"/>
              </a:rPr>
              <a:t>n 2012, la </a:t>
            </a:r>
            <a:r>
              <a:rPr lang="es-ES" sz="2000" dirty="0">
                <a:solidFill>
                  <a:schemeClr val="tx1"/>
                </a:solidFill>
                <a:latin typeface="Times New Roman" pitchFamily="18" charset="0"/>
                <a:cs typeface="Times New Roman" pitchFamily="18" charset="0"/>
              </a:rPr>
              <a:t>o</a:t>
            </a:r>
            <a:r>
              <a:rPr lang="es-ES" sz="2000" dirty="0" smtClean="0">
                <a:solidFill>
                  <a:schemeClr val="tx1"/>
                </a:solidFill>
                <a:latin typeface="Times New Roman" pitchFamily="18" charset="0"/>
                <a:cs typeface="Times New Roman" pitchFamily="18" charset="0"/>
              </a:rPr>
              <a:t>ficina de PRM asignó más de US$40 millones a ACNUR, ICRC, OIM y diversas ONG para brindar protección y asistencia, en su mayoría, a personas de nacionalidad colombiana desplazadas a nivel interno y refugiadas en Centro y Sudamérica.</a:t>
            </a:r>
          </a:p>
          <a:p>
            <a:pPr lvl="0" defTabSz="931584">
              <a:defRPr/>
            </a:pPr>
            <a:endParaRPr lang="es-ES" sz="1600" dirty="0" smtClean="0">
              <a:solidFill>
                <a:srgbClr val="003366"/>
              </a:solidFill>
              <a:latin typeface="Times New Roman" pitchFamily="18" charset="0"/>
              <a:cs typeface="Times New Roman" pitchFamily="18" charset="0"/>
            </a:endParaRPr>
          </a:p>
          <a:p>
            <a:pPr lvl="0" defTabSz="931584">
              <a:defRPr/>
            </a:pPr>
            <a:endParaRPr lang="es-ES" sz="1600" dirty="0" smtClean="0">
              <a:solidFill>
                <a:srgbClr val="003366"/>
              </a:solidFill>
              <a:latin typeface="Times New Roman" pitchFamily="18" charset="0"/>
              <a:cs typeface="Times New Roman" pitchFamily="18" charset="0"/>
            </a:endParaRPr>
          </a:p>
          <a:p>
            <a:pPr defTabSz="931584">
              <a:defRPr/>
            </a:pPr>
            <a:endParaRPr lang="es-ES" sz="16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467600" cy="685800"/>
          </a:xfrm>
        </p:spPr>
        <p:txBody>
          <a:bodyPr>
            <a:noAutofit/>
          </a:bodyPr>
          <a:lstStyle/>
          <a:p>
            <a:pPr>
              <a:lnSpc>
                <a:spcPts val="3200"/>
              </a:lnSpc>
            </a:pPr>
            <a:r>
              <a:rPr lang="es-ES" sz="3200" dirty="0" smtClean="0"/>
              <a:t>Programa regional de migración de la oficina de PRM</a:t>
            </a:r>
            <a:endParaRPr lang="es-ES" sz="3200" dirty="0"/>
          </a:p>
        </p:txBody>
      </p:sp>
      <p:sp>
        <p:nvSpPr>
          <p:cNvPr id="3" name="Content Placeholder 2"/>
          <p:cNvSpPr>
            <a:spLocks noGrp="1"/>
          </p:cNvSpPr>
          <p:nvPr>
            <p:ph idx="1"/>
          </p:nvPr>
        </p:nvSpPr>
        <p:spPr>
          <a:xfrm>
            <a:off x="457200" y="1341437"/>
            <a:ext cx="8229600" cy="4906963"/>
          </a:xfrm>
        </p:spPr>
        <p:txBody>
          <a:bodyPr>
            <a:normAutofit fontScale="62500" lnSpcReduction="20000"/>
          </a:bodyPr>
          <a:lstStyle/>
          <a:p>
            <a:r>
              <a:rPr lang="es-ES" sz="3600" b="1" dirty="0" smtClean="0">
                <a:solidFill>
                  <a:srgbClr val="003366"/>
                </a:solidFill>
                <a:latin typeface="Times New Roman" pitchFamily="18" charset="0"/>
                <a:cs typeface="Times New Roman" pitchFamily="18" charset="0"/>
              </a:rPr>
              <a:t>Programa regional de fortalecimiento institucional para brindar protección y asistencia a migrantes en situaciones de vulnerabilidad en Mesoamérica</a:t>
            </a:r>
            <a:endParaRPr lang="es-ES" sz="2800" b="1" dirty="0" smtClean="0">
              <a:solidFill>
                <a:srgbClr val="003366"/>
              </a:solidFill>
              <a:latin typeface="Times New Roman" pitchFamily="18" charset="0"/>
              <a:cs typeface="Times New Roman" pitchFamily="18" charset="0"/>
            </a:endParaRPr>
          </a:p>
          <a:p>
            <a:pPr>
              <a:buFont typeface="Arial" pitchFamily="34" charset="0"/>
              <a:buChar char="•"/>
            </a:pPr>
            <a:r>
              <a:rPr lang="es-ES" sz="3400" dirty="0" smtClean="0">
                <a:solidFill>
                  <a:srgbClr val="003366"/>
                </a:solidFill>
                <a:latin typeface="Times New Roman" pitchFamily="18" charset="0"/>
                <a:cs typeface="Times New Roman" pitchFamily="18" charset="0"/>
              </a:rPr>
              <a:t>Programa implementado por la OIM para desarrollar las capacidades de instituciones gubernamentales y de la sociedad civil de brindar protección a migrantes en situaciones de vulnerabilidad</a:t>
            </a:r>
          </a:p>
          <a:p>
            <a:pPr>
              <a:buFont typeface="Arial" pitchFamily="34" charset="0"/>
              <a:buChar char="•"/>
            </a:pPr>
            <a:r>
              <a:rPr lang="es-ES" sz="3400" dirty="0" smtClean="0">
                <a:solidFill>
                  <a:srgbClr val="003366"/>
                </a:solidFill>
                <a:latin typeface="Times New Roman" pitchFamily="18" charset="0"/>
                <a:cs typeface="Times New Roman" pitchFamily="18" charset="0"/>
              </a:rPr>
              <a:t>Cursos de capacitación, procedimientos estándar de operación, modelos de atención, acceso a la justicia, campañas informativas</a:t>
            </a:r>
          </a:p>
          <a:p>
            <a:pPr>
              <a:buFont typeface="Arial" pitchFamily="34" charset="0"/>
              <a:buChar char="•"/>
            </a:pPr>
            <a:r>
              <a:rPr lang="es-ES" sz="3400" dirty="0" smtClean="0">
                <a:solidFill>
                  <a:srgbClr val="003366"/>
                </a:solidFill>
                <a:latin typeface="Times New Roman" pitchFamily="18" charset="0"/>
                <a:cs typeface="Times New Roman" pitchFamily="18" charset="0"/>
              </a:rPr>
              <a:t>Actividades relacionadas con la CRM:</a:t>
            </a:r>
          </a:p>
          <a:p>
            <a:pPr lvl="1"/>
            <a:r>
              <a:rPr lang="es-ES" sz="2900" dirty="0" smtClean="0">
                <a:solidFill>
                  <a:schemeClr val="tx1"/>
                </a:solidFill>
              </a:rPr>
              <a:t>Directrices regionales para la identificación y referencia de migrantes</a:t>
            </a:r>
          </a:p>
          <a:p>
            <a:pPr lvl="1"/>
            <a:r>
              <a:rPr lang="es-ES" sz="2900" dirty="0" smtClean="0">
                <a:solidFill>
                  <a:schemeClr val="tx1"/>
                </a:solidFill>
              </a:rPr>
              <a:t>Apoyo para la realización de reuniones acerca de temas de tráfico de migrantes y trata de personas</a:t>
            </a:r>
          </a:p>
          <a:p>
            <a:pPr lvl="1"/>
            <a:r>
              <a:rPr lang="es-ES" sz="2900" dirty="0" smtClean="0">
                <a:solidFill>
                  <a:schemeClr val="tx1"/>
                </a:solidFill>
              </a:rPr>
              <a:t>Apoyo para la realización de reuniones acerca de temas relacionados con la migración </a:t>
            </a:r>
            <a:r>
              <a:rPr lang="es-ES" sz="2900" dirty="0" smtClean="0">
                <a:solidFill>
                  <a:schemeClr val="tx1"/>
                </a:solidFill>
              </a:rPr>
              <a:t>extracontinental</a:t>
            </a:r>
            <a:endParaRPr lang="es-ES" sz="2900" dirty="0" smtClean="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6858000" cy="762000"/>
          </a:xfrm>
        </p:spPr>
        <p:txBody>
          <a:bodyPr>
            <a:noAutofit/>
          </a:bodyPr>
          <a:lstStyle/>
          <a:p>
            <a:pPr>
              <a:lnSpc>
                <a:spcPts val="3200"/>
              </a:lnSpc>
            </a:pPr>
            <a:r>
              <a:rPr lang="es-ES" sz="3200" dirty="0" smtClean="0">
                <a:solidFill>
                  <a:prstClr val="white"/>
                </a:solidFill>
              </a:rPr>
              <a:t>Programa regional de migración de la oficina de PRM</a:t>
            </a:r>
            <a:endParaRPr lang="es-ES" sz="3600" dirty="0"/>
          </a:p>
        </p:txBody>
      </p:sp>
      <p:sp>
        <p:nvSpPr>
          <p:cNvPr id="3" name="Content Placeholder 2"/>
          <p:cNvSpPr>
            <a:spLocks noGrp="1"/>
          </p:cNvSpPr>
          <p:nvPr>
            <p:ph idx="1"/>
          </p:nvPr>
        </p:nvSpPr>
        <p:spPr>
          <a:xfrm>
            <a:off x="457200" y="1219200"/>
            <a:ext cx="8229600" cy="4906963"/>
          </a:xfrm>
        </p:spPr>
        <p:txBody>
          <a:bodyPr>
            <a:normAutofit fontScale="92500" lnSpcReduction="10000"/>
          </a:bodyPr>
          <a:lstStyle/>
          <a:p>
            <a:r>
              <a:rPr lang="es-ES" sz="2800" b="1" dirty="0" smtClean="0">
                <a:solidFill>
                  <a:srgbClr val="003366"/>
                </a:solidFill>
                <a:latin typeface="Times New Roman" pitchFamily="18" charset="0"/>
                <a:cs typeface="Times New Roman" pitchFamily="18" charset="0"/>
              </a:rPr>
              <a:t>Programa regional de fortalecimiento institucional para brindar protección y asistencia a migrantes en situaciones de vulnerabilidad en Mesoamérica</a:t>
            </a:r>
            <a:endParaRPr lang="es-ES" sz="2000" b="1" dirty="0" smtClean="0">
              <a:solidFill>
                <a:srgbClr val="003366"/>
              </a:solidFill>
              <a:latin typeface="Times New Roman" pitchFamily="18" charset="0"/>
              <a:cs typeface="Times New Roman" pitchFamily="18" charset="0"/>
            </a:endParaRPr>
          </a:p>
          <a:p>
            <a:endParaRPr lang="es-ES" sz="2400" dirty="0" smtClean="0"/>
          </a:p>
          <a:p>
            <a:r>
              <a:rPr lang="es-ES" sz="2400" dirty="0" smtClean="0"/>
              <a:t>Fortalecimiento de la gestión de la migración y protección en las fronteras:</a:t>
            </a:r>
          </a:p>
          <a:p>
            <a:pPr>
              <a:buFont typeface="Arial" pitchFamily="34" charset="0"/>
              <a:buChar char="•"/>
            </a:pPr>
            <a:r>
              <a:rPr lang="es-ES" dirty="0" smtClean="0"/>
              <a:t>Formularios de evaluación de vulnerabilidad</a:t>
            </a:r>
          </a:p>
          <a:p>
            <a:pPr>
              <a:buFont typeface="Arial" pitchFamily="34" charset="0"/>
              <a:buChar char="•"/>
            </a:pPr>
            <a:r>
              <a:rPr lang="es-ES" dirty="0" smtClean="0"/>
              <a:t>Base de datos de los perfiles de los migrantes</a:t>
            </a:r>
          </a:p>
          <a:p>
            <a:pPr>
              <a:buFont typeface="Arial" pitchFamily="34" charset="0"/>
              <a:buChar char="•"/>
            </a:pPr>
            <a:r>
              <a:rPr lang="es-ES" dirty="0" smtClean="0"/>
              <a:t>Acuerdos de referencia con proveedores de servicios locales</a:t>
            </a:r>
            <a:endParaRPr lang="es-ES" dirty="0" smtClean="0"/>
          </a:p>
          <a:p>
            <a:pPr>
              <a:buFont typeface="Arial" pitchFamily="34" charset="0"/>
              <a:buChar char="•"/>
            </a:pPr>
            <a:r>
              <a:rPr lang="es-ES" dirty="0" smtClean="0"/>
              <a:t>Reuniones de coordinación transfronteriza</a:t>
            </a:r>
          </a:p>
          <a:p>
            <a:pPr>
              <a:buFont typeface="Arial" pitchFamily="34" charset="0"/>
              <a:buChar char="•"/>
            </a:pPr>
            <a:r>
              <a:rPr lang="es-ES" dirty="0" smtClean="0"/>
              <a:t>Actualización del equipo y la infraestructura</a:t>
            </a:r>
          </a:p>
          <a:p>
            <a:pPr>
              <a:buFont typeface="Arial" pitchFamily="34" charset="0"/>
              <a:buChar char="•"/>
            </a:pPr>
            <a:r>
              <a:rPr lang="es-ES" dirty="0" smtClean="0"/>
              <a:t>Capacitación en temas de protección de migrantes</a:t>
            </a:r>
          </a:p>
          <a:p>
            <a:pPr>
              <a:buFont typeface="Arial" pitchFamily="34" charset="0"/>
              <a:buChar char="•"/>
            </a:pPr>
            <a:endParaRPr lang="es-ES" dirty="0" smtClean="0"/>
          </a:p>
          <a:p>
            <a:pPr>
              <a:buFont typeface="Arial" pitchFamily="34" charset="0"/>
              <a:buChar char="•"/>
            </a:pPr>
            <a:r>
              <a:rPr lang="es-ES" dirty="0" smtClean="0"/>
              <a:t>Evaluaciones rápidas de necesidades</a:t>
            </a:r>
          </a:p>
          <a:p>
            <a:endParaRPr lang="es-ES" dirty="0" smtClean="0"/>
          </a:p>
          <a:p>
            <a:endParaRPr lang="es-ES" dirty="0" smtClean="0"/>
          </a:p>
          <a:p>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sz="3200" dirty="0" smtClean="0"/>
              <a:t>Departamento de Seguridad Nacional</a:t>
            </a:r>
            <a:endParaRPr lang="es-ES" sz="3200" dirty="0"/>
          </a:p>
        </p:txBody>
      </p:sp>
      <p:sp>
        <p:nvSpPr>
          <p:cNvPr id="3" name="Content Placeholder 2"/>
          <p:cNvSpPr>
            <a:spLocks noGrp="1"/>
          </p:cNvSpPr>
          <p:nvPr>
            <p:ph idx="1"/>
          </p:nvPr>
        </p:nvSpPr>
        <p:spPr>
          <a:xfrm>
            <a:off x="381000" y="1371600"/>
            <a:ext cx="8229600" cy="4876800"/>
          </a:xfrm>
        </p:spPr>
        <p:txBody>
          <a:bodyPr>
            <a:normAutofit fontScale="77500" lnSpcReduction="20000"/>
          </a:bodyPr>
          <a:lstStyle/>
          <a:p>
            <a:pPr lvl="0"/>
            <a:r>
              <a:rPr lang="es-ES" sz="2400" dirty="0" smtClean="0"/>
              <a:t>- El Programa </a:t>
            </a:r>
            <a:r>
              <a:rPr lang="es-ES" sz="2400" dirty="0"/>
              <a:t>C</a:t>
            </a:r>
            <a:r>
              <a:rPr lang="es-ES" sz="2400" dirty="0" smtClean="0"/>
              <a:t>onjunto de Seguridad (JSP, por sus siglas en inglés) se centra </a:t>
            </a:r>
            <a:r>
              <a:rPr lang="es-ES" sz="2400" dirty="0" smtClean="0"/>
              <a:t>en la investigación activa de documentos fraudulentos y tráfico ilegal de migrantes a través del análisis de información anticipada sobre pasajeros (APIS),</a:t>
            </a:r>
            <a:r>
              <a:rPr lang="es-ES" sz="2400" dirty="0" smtClean="0"/>
              <a:t> la evaluación de pasajeros y comportamientos, así como el apoyo a la investigación.  </a:t>
            </a:r>
            <a:endParaRPr lang="es-ES" sz="2000" dirty="0" smtClean="0"/>
          </a:p>
          <a:p>
            <a:pPr lvl="1"/>
            <a:r>
              <a:rPr lang="es-ES" sz="2400" dirty="0" smtClean="0"/>
              <a:t>Desde que el programa inició en septiembre de 2011, se ha </a:t>
            </a:r>
            <a:r>
              <a:rPr lang="es-ES" sz="2400" dirty="0" smtClean="0"/>
              <a:t>detectado </a:t>
            </a:r>
            <a:r>
              <a:rPr lang="es-ES" sz="2400" dirty="0"/>
              <a:t>a múltiples traficantes de migrantes </a:t>
            </a:r>
            <a:r>
              <a:rPr lang="es-ES" sz="2400" dirty="0" smtClean="0"/>
              <a:t>y más </a:t>
            </a:r>
            <a:r>
              <a:rPr lang="es-ES" sz="2400" dirty="0" smtClean="0"/>
              <a:t>de 200 documentos fraudulentos</a:t>
            </a:r>
            <a:r>
              <a:rPr lang="es-ES" sz="2400" dirty="0" smtClean="0"/>
              <a:t>. Uno de los objetivos del programa es desbaratar la migración ilegal hacia y a través de Panamá, los Estados Unidos y la región. </a:t>
            </a:r>
            <a:endParaRPr lang="es-ES" sz="2400" dirty="0" smtClean="0"/>
          </a:p>
          <a:p>
            <a:pPr lvl="1"/>
            <a:r>
              <a:rPr lang="es-ES" sz="2400" dirty="0" smtClean="0"/>
              <a:t>Otro objetivo es contrarrestar la redes de traficantes, muchas de las cuales se dedican al tráfico ilegal de personas.</a:t>
            </a:r>
          </a:p>
          <a:p>
            <a:pPr lvl="0"/>
            <a:r>
              <a:rPr lang="es-ES" sz="2400" dirty="0" smtClean="0"/>
              <a:t>- Actualmente, el Departamento de Seguridad Nacional de los Estados Unidos y el gobierno de Panamá colaboran, a través de un acuerdo de intercambio de información, con la selección de objetivos y análisis mediante el sistema API y el establecimiento de un </a:t>
            </a:r>
            <a:r>
              <a:rPr lang="es-ES" sz="2400" dirty="0" smtClean="0"/>
              <a:t>centro panameño de análisis y selección de objetivos</a:t>
            </a:r>
            <a:r>
              <a:rPr lang="es-ES" sz="2400" dirty="0" smtClean="0"/>
              <a:t>. </a:t>
            </a:r>
            <a:endParaRPr lang="es-ES" sz="2000" dirty="0" smtClean="0"/>
          </a:p>
          <a:p>
            <a:pPr lvl="1"/>
            <a:r>
              <a:rPr lang="es-ES" sz="2400" dirty="0" smtClean="0"/>
              <a:t>Se espera establecer una infraestructura regional de selección </a:t>
            </a:r>
            <a:r>
              <a:rPr lang="es-ES" sz="2400" dirty="0"/>
              <a:t>de </a:t>
            </a:r>
            <a:r>
              <a:rPr lang="es-ES" sz="2400" dirty="0" smtClean="0"/>
              <a:t>objetivos en </a:t>
            </a:r>
            <a:r>
              <a:rPr lang="es-ES" sz="2400" dirty="0"/>
              <a:t>un futuro </a:t>
            </a:r>
            <a:r>
              <a:rPr lang="es-ES" sz="2400" dirty="0" smtClean="0"/>
              <a:t>cercano. </a:t>
            </a:r>
            <a:endParaRPr lang="es-ES" sz="2000" dirty="0" smtClean="0"/>
          </a:p>
          <a:p>
            <a:pPr lvl="0"/>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sz="3200" dirty="0" smtClean="0">
                <a:solidFill>
                  <a:prstClr val="white"/>
                </a:solidFill>
              </a:rPr>
              <a:t>Departamento de Seguridad Nacional</a:t>
            </a:r>
            <a:endParaRPr lang="es-ES" dirty="0"/>
          </a:p>
        </p:txBody>
      </p:sp>
      <p:sp>
        <p:nvSpPr>
          <p:cNvPr id="3" name="Content Placeholder 2"/>
          <p:cNvSpPr>
            <a:spLocks noGrp="1"/>
          </p:cNvSpPr>
          <p:nvPr>
            <p:ph idx="1"/>
          </p:nvPr>
        </p:nvSpPr>
        <p:spPr>
          <a:xfrm>
            <a:off x="381000" y="1371600"/>
            <a:ext cx="8229600" cy="4525963"/>
          </a:xfrm>
        </p:spPr>
        <p:txBody>
          <a:bodyPr>
            <a:normAutofit fontScale="85000" lnSpcReduction="10000"/>
          </a:bodyPr>
          <a:lstStyle/>
          <a:p>
            <a:pPr lvl="0">
              <a:buFontTx/>
              <a:buChar char="-"/>
            </a:pPr>
            <a:r>
              <a:rPr lang="es-ES" sz="2400" dirty="0" smtClean="0"/>
              <a:t>Programa OASISS (Operation </a:t>
            </a:r>
            <a:r>
              <a:rPr lang="es-ES" sz="2400" dirty="0" smtClean="0"/>
              <a:t>Against</a:t>
            </a:r>
            <a:r>
              <a:rPr lang="es-ES" sz="2400" dirty="0" smtClean="0"/>
              <a:t> </a:t>
            </a:r>
            <a:r>
              <a:rPr lang="es-ES" sz="2400" dirty="0" smtClean="0"/>
              <a:t>Smugglers</a:t>
            </a:r>
            <a:r>
              <a:rPr lang="es-ES" sz="2400" dirty="0" smtClean="0"/>
              <a:t> </a:t>
            </a:r>
            <a:r>
              <a:rPr lang="es-ES" sz="2400" dirty="0" smtClean="0"/>
              <a:t>Initiative</a:t>
            </a:r>
            <a:r>
              <a:rPr lang="es-ES" sz="2400" dirty="0" smtClean="0"/>
              <a:t> </a:t>
            </a:r>
            <a:r>
              <a:rPr lang="es-ES" sz="2400" dirty="0" smtClean="0"/>
              <a:t>on</a:t>
            </a:r>
            <a:r>
              <a:rPr lang="es-ES" sz="2400" dirty="0" smtClean="0"/>
              <a:t> Safety and Security </a:t>
            </a:r>
            <a:r>
              <a:rPr lang="es-ES" sz="2400" dirty="0"/>
              <a:t>– </a:t>
            </a:r>
            <a:r>
              <a:rPr lang="es-ES" sz="2400" dirty="0" smtClean="0"/>
              <a:t>iniciativa </a:t>
            </a:r>
            <a:r>
              <a:rPr lang="es-ES" sz="2400" dirty="0"/>
              <a:t>de seguridad  </a:t>
            </a:r>
            <a:r>
              <a:rPr lang="es-ES" sz="2400" dirty="0" smtClean="0"/>
              <a:t>de operación </a:t>
            </a:r>
            <a:r>
              <a:rPr lang="es-ES" sz="2400" dirty="0"/>
              <a:t>contra </a:t>
            </a:r>
            <a:r>
              <a:rPr lang="es-ES" sz="2400" dirty="0" smtClean="0"/>
              <a:t>traficantes).</a:t>
            </a:r>
            <a:endParaRPr lang="es-ES" sz="2000" dirty="0" smtClean="0"/>
          </a:p>
          <a:p>
            <a:pPr lvl="1"/>
            <a:r>
              <a:rPr lang="es-ES" sz="2400" dirty="0" smtClean="0"/>
              <a:t>Un programa de México y los Estados Unidos cuyo propósito es proteger a los migrantes de los traficantes inescrupulosos </a:t>
            </a:r>
          </a:p>
          <a:p>
            <a:pPr lvl="1"/>
            <a:r>
              <a:rPr lang="es-ES" sz="2400" dirty="0" smtClean="0"/>
              <a:t>Detectar y desbaratar las organizaciones criminales de tráfico ilegal</a:t>
            </a:r>
            <a:endParaRPr lang="es-ES" sz="2400" dirty="0" smtClean="0"/>
          </a:p>
          <a:p>
            <a:pPr>
              <a:buFontTx/>
              <a:buChar char="-"/>
            </a:pPr>
            <a:r>
              <a:rPr lang="es-ES" sz="2400" dirty="0" smtClean="0"/>
              <a:t>Incluye iniciativas binacionales de enjuiciamiento, investigaciones transfronterizas e iniciativas coordinadas de aplicación de la ley.  </a:t>
            </a:r>
          </a:p>
          <a:p>
            <a:pPr>
              <a:buFontTx/>
              <a:buChar char="-"/>
            </a:pPr>
            <a:r>
              <a:rPr lang="es-ES" sz="2400" dirty="0" smtClean="0"/>
              <a:t>Tuvo un impacto eficaz en el desmantelamiento de organizaciones de traficantes ilegales y la identificación de delincuentes en ambos países. </a:t>
            </a:r>
          </a:p>
          <a:p>
            <a:pPr>
              <a:buFontTx/>
              <a:buChar char="-"/>
            </a:pPr>
            <a:r>
              <a:rPr lang="es-ES" sz="2400" dirty="0" smtClean="0"/>
              <a:t>Podría servir de ejemplo para </a:t>
            </a:r>
            <a:r>
              <a:rPr lang="es-ES" sz="2400" dirty="0" smtClean="0"/>
              <a:t>que otros países coordinen iniciativas de aplicación de la ley centradas en las organizaciones de tráfico ilegal.</a:t>
            </a:r>
            <a:endParaRPr lang="es-ES" sz="2000" dirty="0" smtClean="0"/>
          </a:p>
          <a:p>
            <a:pPr lvl="0"/>
            <a:endParaRPr lang="es-E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sz="3200" dirty="0" smtClean="0">
                <a:solidFill>
                  <a:prstClr val="white"/>
                </a:solidFill>
              </a:rPr>
              <a:t>Departamento de Seguridad Nacional</a:t>
            </a:r>
            <a:endParaRPr lang="es-ES" dirty="0"/>
          </a:p>
        </p:txBody>
      </p:sp>
      <p:sp>
        <p:nvSpPr>
          <p:cNvPr id="3" name="Content Placeholder 2"/>
          <p:cNvSpPr>
            <a:spLocks noGrp="1"/>
          </p:cNvSpPr>
          <p:nvPr>
            <p:ph idx="1"/>
          </p:nvPr>
        </p:nvSpPr>
        <p:spPr>
          <a:xfrm>
            <a:off x="381000" y="1371600"/>
            <a:ext cx="8229600" cy="4724400"/>
          </a:xfrm>
        </p:spPr>
        <p:txBody>
          <a:bodyPr>
            <a:normAutofit fontScale="77500" lnSpcReduction="20000"/>
          </a:bodyPr>
          <a:lstStyle/>
          <a:p>
            <a:pPr lvl="0">
              <a:buFontTx/>
              <a:buChar char="-"/>
            </a:pPr>
            <a:r>
              <a:rPr lang="es-ES" sz="2400" dirty="0" smtClean="0"/>
              <a:t>Campaña pública de concientización </a:t>
            </a:r>
            <a:r>
              <a:rPr lang="es-ES" sz="2400" i="1" dirty="0" smtClean="0"/>
              <a:t>“Peligros al viajar para cruzar la frontera” </a:t>
            </a:r>
          </a:p>
          <a:p>
            <a:pPr lvl="0">
              <a:buFontTx/>
              <a:buChar char="-"/>
            </a:pPr>
            <a:r>
              <a:rPr lang="es-ES" sz="2400" dirty="0" smtClean="0"/>
              <a:t>El objetivo es disuadir a los posibles migrantes indocumentados, particularmente los jóvenes comprendidos entre las edades de 12 a 17 años de El Salvador, Guatemala y Honduras, para que no emprendan la peligrosa caminata rumbo hacia el norte para ingresar a los Estados Unidos de manera ilegal.</a:t>
            </a:r>
          </a:p>
          <a:p>
            <a:pPr lvl="1"/>
            <a:r>
              <a:rPr lang="es-ES" sz="2400" dirty="0" smtClean="0"/>
              <a:t>La campaña resalta los peligros que podrían enfrentar, que incluyen desde robo y violencia hasta ser víctimas de trata con fines de explotación sexual y trabajo forzado o perder alguna extremidad o incluso la vida.</a:t>
            </a:r>
          </a:p>
          <a:p>
            <a:pPr lvl="1"/>
            <a:r>
              <a:rPr lang="es-ES" sz="2400" dirty="0" smtClean="0"/>
              <a:t>Se utilizarán videos, afiches, cuñas radiales, anuncios previo a la proyección de películas y canciones para llegar hasta el público, que incluye los padres, abuelos y tutores legales que viven en los Estados Unidos.</a:t>
            </a:r>
          </a:p>
          <a:p>
            <a:r>
              <a:rPr lang="es-ES" sz="2400" dirty="0" smtClean="0"/>
              <a:t>- La primera fase de la campaña se lanzará a mediados de diciembre de 2012 para llegar hasta el público meta antes de los días festivos, y la segunda parte se emitirá de enero a marzo de 2013 a través de campos pagados en los medios de comunicación.</a:t>
            </a:r>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sz="3200" dirty="0" smtClean="0">
                <a:solidFill>
                  <a:prstClr val="white"/>
                </a:solidFill>
              </a:rPr>
              <a:t>Departamento de Seguridad Nacional</a:t>
            </a:r>
            <a:endParaRPr lang="es-ES" dirty="0"/>
          </a:p>
        </p:txBody>
      </p:sp>
      <p:sp>
        <p:nvSpPr>
          <p:cNvPr id="3" name="Content Placeholder 2"/>
          <p:cNvSpPr>
            <a:spLocks noGrp="1"/>
          </p:cNvSpPr>
          <p:nvPr>
            <p:ph idx="1"/>
          </p:nvPr>
        </p:nvSpPr>
        <p:spPr>
          <a:xfrm>
            <a:off x="304800" y="1447800"/>
            <a:ext cx="8534400" cy="4678363"/>
          </a:xfrm>
        </p:spPr>
        <p:txBody>
          <a:bodyPr>
            <a:normAutofit fontScale="85000" lnSpcReduction="20000"/>
          </a:bodyPr>
          <a:lstStyle/>
          <a:p>
            <a:pPr lvl="0"/>
            <a:r>
              <a:rPr lang="es-ES" dirty="0" smtClean="0"/>
              <a:t>- Departamento de Inmigración y Aduanas (ICE, por sus siglas en inglés), Departamento de Investigaciones de Seguridad Nacional (HSI, por sus siglas en inglés) </a:t>
            </a:r>
          </a:p>
          <a:p>
            <a:pPr lvl="1">
              <a:buFont typeface="Arial" pitchFamily="34" charset="0"/>
              <a:buChar char="•"/>
            </a:pPr>
            <a:r>
              <a:rPr lang="es-ES" dirty="0" smtClean="0"/>
              <a:t>Oficinas de Agregados </a:t>
            </a:r>
            <a:r>
              <a:rPr lang="es-ES" dirty="0" smtClean="0"/>
              <a:t>Permanentes </a:t>
            </a:r>
            <a:r>
              <a:rPr lang="es-ES" dirty="0" smtClean="0"/>
              <a:t>y empleados localizados en Guatemala, El Salvador, Honduras y Panamá. </a:t>
            </a:r>
          </a:p>
          <a:p>
            <a:pPr lvl="1">
              <a:buFont typeface="Arial" pitchFamily="34" charset="0"/>
              <a:buChar char="•"/>
            </a:pPr>
            <a:r>
              <a:rPr lang="es-ES" dirty="0" smtClean="0"/>
              <a:t>ICE/HSI Guatemala es responsable de apoyar </a:t>
            </a:r>
            <a:r>
              <a:rPr lang="es-ES" dirty="0" smtClean="0"/>
              <a:t>a Belice e </a:t>
            </a:r>
            <a:r>
              <a:rPr lang="es-ES" dirty="0" smtClean="0"/>
              <a:t>ICE/HSI Panamá es responsable de apoyar a Costa Rica y Nicaragua.</a:t>
            </a:r>
          </a:p>
          <a:p>
            <a:pPr lvl="0"/>
            <a:r>
              <a:rPr lang="es-ES" dirty="0" smtClean="0"/>
              <a:t>- ICE/HSI lleva a cabo y coordina investigaciones a nivel transnacional de organizaciones que se dedican a la trata y el tráfico ilegal de personas, lavado de dinero, tráfico de drogas, tráfico de armas y municiones, tecnología sensible, turismo con fines sexuales, violación de marcas registradas, delitos cibernéticos </a:t>
            </a:r>
            <a:r>
              <a:rPr lang="es-ES" dirty="0" smtClean="0"/>
              <a:t>y personas que violan los derechos humanos y criminales de guerra</a:t>
            </a:r>
            <a:r>
              <a:rPr lang="es-ES" dirty="0" smtClean="0"/>
              <a:t>.</a:t>
            </a:r>
          </a:p>
          <a:p>
            <a:pPr lvl="0"/>
            <a:r>
              <a:rPr lang="es-ES" dirty="0" smtClean="0"/>
              <a:t>- Las oficinas de los agregados de ICE/HSI trabajan </a:t>
            </a:r>
            <a:r>
              <a:rPr lang="es-ES" dirty="0" smtClean="0"/>
              <a:t>con oficiales de inmigración y otros oficiales de aplicación de la ley en el país anfitrión </a:t>
            </a:r>
            <a:r>
              <a:rPr lang="es-ES" dirty="0" smtClean="0"/>
              <a:t>para apoyar las investigaciones para desbaratar las organizaciones </a:t>
            </a:r>
            <a:r>
              <a:rPr lang="es-ES" dirty="0" smtClean="0"/>
              <a:t>criminales a nivel mundial que trabajan en nuestra región</a:t>
            </a:r>
            <a:r>
              <a:rPr lang="es-ES" dirty="0" smtClean="0"/>
              <a:t>. </a:t>
            </a:r>
          </a:p>
          <a:p>
            <a:pPr lvl="0"/>
            <a:r>
              <a:rPr lang="es-ES" dirty="0" smtClean="0"/>
              <a:t>- ICE/HSI apoya a la CRM, SICA y OCAM.</a:t>
            </a:r>
          </a:p>
          <a:p>
            <a:endParaRPr lang="es-E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1361</TotalTime>
  <Words>1184</Words>
  <Application>Microsoft Office PowerPoint</Application>
  <PresentationFormat>Presentación en pantalla (4:3)</PresentationFormat>
  <Paragraphs>82</Paragraphs>
  <Slides>11</Slides>
  <Notes>5</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Office Theme</vt:lpstr>
      <vt:lpstr>   </vt:lpstr>
      <vt:lpstr>Resumen </vt:lpstr>
      <vt:lpstr>Resumen de la oficina de PRM</vt:lpstr>
      <vt:lpstr>Programa regional de migración de la oficina de PRM</vt:lpstr>
      <vt:lpstr>Programa regional de migración de la oficina de PRM</vt:lpstr>
      <vt:lpstr>Departamento de Seguridad Nacional</vt:lpstr>
      <vt:lpstr>Departamento de Seguridad Nacional</vt:lpstr>
      <vt:lpstr>Departamento de Seguridad Nacional</vt:lpstr>
      <vt:lpstr>Departamento de Seguridad Nacional</vt:lpstr>
      <vt:lpstr>Departamento de Seguridad Nacional</vt:lpstr>
      <vt:lpstr>Gracias</vt:lpstr>
    </vt:vector>
  </TitlesOfParts>
  <Company>Department of Homeland Security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Marie Chalkley</dc:creator>
  <cp:lastModifiedBy>Christiane Lehnhoff</cp:lastModifiedBy>
  <cp:revision>196</cp:revision>
  <dcterms:created xsi:type="dcterms:W3CDTF">2012-06-04T17:49:09Z</dcterms:created>
  <dcterms:modified xsi:type="dcterms:W3CDTF">2012-12-03T23:18:43Z</dcterms:modified>
</cp:coreProperties>
</file>