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86" r:id="rId2"/>
    <p:sldId id="288" r:id="rId3"/>
    <p:sldId id="294" r:id="rId4"/>
    <p:sldId id="290" r:id="rId5"/>
    <p:sldId id="298" r:id="rId6"/>
    <p:sldId id="301" r:id="rId7"/>
    <p:sldId id="302" r:id="rId8"/>
    <p:sldId id="303" r:id="rId9"/>
    <p:sldId id="299" r:id="rId10"/>
    <p:sldId id="300" r:id="rId11"/>
    <p:sldId id="297" r:id="rId12"/>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333333"/>
    <a:srgbClr val="9999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915" autoAdjust="0"/>
  </p:normalViewPr>
  <p:slideViewPr>
    <p:cSldViewPr>
      <p:cViewPr varScale="1">
        <p:scale>
          <a:sx n="79" d="100"/>
          <a:sy n="79" d="100"/>
        </p:scale>
        <p:origin x="-130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B6BC79BB-904E-417E-8F0B-C8FED61C24A3}" type="datetimeFigureOut">
              <a:rPr lang="en-US" smtClean="0"/>
              <a:pPr/>
              <a:t>12/2/2012</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00EDCBE7-087E-45E8-823F-B3D14E04562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AE57570-9E51-4C89-8256-2D6C056056CD}" type="datetimeFigureOut">
              <a:rPr lang="en-US" smtClean="0"/>
              <a:pPr/>
              <a:t>12/2/2012</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7008598D-0E8C-4EC1-8CC4-D6A58ECC44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D632A12-DA14-4AC6-BDD2-2261D261E3BD}"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584">
              <a:defRPr/>
            </a:pPr>
            <a:endParaRPr lang="en-US" sz="1200" dirty="0" smtClean="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fld id="{7008598D-0E8C-4EC1-8CC4-D6A58ECC44F2}"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defTabSz="931584">
              <a:defRPr/>
            </a:pP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7008598D-0E8C-4EC1-8CC4-D6A58ECC44F2}"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endParaRPr lang="en-US" dirty="0"/>
          </a:p>
        </p:txBody>
      </p:sp>
      <p:sp>
        <p:nvSpPr>
          <p:cNvPr id="4" name="Slide Number Placeholder 3"/>
          <p:cNvSpPr>
            <a:spLocks noGrp="1"/>
          </p:cNvSpPr>
          <p:nvPr>
            <p:ph type="sldNum" sz="quarter" idx="10"/>
          </p:nvPr>
        </p:nvSpPr>
        <p:spPr/>
        <p:txBody>
          <a:bodyPr/>
          <a:lstStyle/>
          <a:p>
            <a:fld id="{7008598D-0E8C-4EC1-8CC4-D6A58ECC44F2}"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08598D-0E8C-4EC1-8CC4-D6A58ECC44F2}"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4.png"/><Relationship Id="rId5" Type="http://schemas.openxmlformats.org/officeDocument/2006/relationships/hyperlink" Target="//upload.wikimedia.org/wikipedia/commons/1/1e/Department_of_state.svg" TargetMode="External"/><Relationship Id="rId4" Type="http://schemas.microsoft.com/office/2007/relationships/hdphoto" Target="../media/hdphoto1.wdp"/></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7772400" cy="1470025"/>
          </a:xfrm>
        </p:spPr>
        <p:txBody>
          <a:bodyPr>
            <a:normAutofit/>
          </a:bodyPr>
          <a:lstStyle>
            <a:lvl1pPr algn="l">
              <a:defRPr sz="4200">
                <a:solidFill>
                  <a:srgbClr val="003366"/>
                </a:solidFill>
                <a:latin typeface="Joanna MT"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04800" y="1828800"/>
            <a:ext cx="6400800" cy="1752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F1CF9E7A-CC4C-4B20-AD16-EAA2759E090D}" type="datetimeFigureOut">
              <a:rPr lang="en-US" smtClean="0"/>
              <a:pPr/>
              <a:t>12/2/2012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005B64-7991-4719-83C2-7762733D9811}" type="slidenum">
              <a:rPr lang="en-US" smtClean="0"/>
              <a:pPr/>
              <a:t>‹#›</a:t>
            </a:fld>
            <a:endParaRPr lang="en-US"/>
          </a:p>
        </p:txBody>
      </p:sp>
      <p:pic>
        <p:nvPicPr>
          <p:cNvPr id="7" name="Picture 13" descr="DHS_GrayTypeLogo"/>
          <p:cNvPicPr>
            <a:picLocks noChangeAspect="1" noChangeArrowheads="1"/>
          </p:cNvPicPr>
          <p:nvPr userDrawn="1"/>
        </p:nvPicPr>
        <p:blipFill>
          <a:blip r:embed="rId2" cstate="print"/>
          <a:srcRect/>
          <a:stretch>
            <a:fillRect/>
          </a:stretch>
        </p:blipFill>
        <p:spPr bwMode="auto">
          <a:xfrm>
            <a:off x="381000" y="4648200"/>
            <a:ext cx="5516314" cy="160496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CF9E7A-CC4C-4B20-AD16-EAA2759E090D}" type="datetimeFigureOut">
              <a:rPr lang="en-US" smtClean="0"/>
              <a:pPr/>
              <a:t>12/2/2012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005B64-7991-4719-83C2-7762733D98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CF9E7A-CC4C-4B20-AD16-EAA2759E090D}" type="datetimeFigureOut">
              <a:rPr lang="en-US" smtClean="0"/>
              <a:pPr/>
              <a:t>12/2/2012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005B64-7991-4719-83C2-7762733D98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userDrawn="1"/>
        </p:nvGrpSpPr>
        <p:grpSpPr>
          <a:xfrm>
            <a:off x="0" y="152400"/>
            <a:ext cx="9144000" cy="1071563"/>
            <a:chOff x="0" y="0"/>
            <a:chExt cx="9144000" cy="1071563"/>
          </a:xfrm>
        </p:grpSpPr>
        <p:sp>
          <p:nvSpPr>
            <p:cNvPr id="10" name="Rectangle 9"/>
            <p:cNvSpPr/>
            <p:nvPr/>
          </p:nvSpPr>
          <p:spPr>
            <a:xfrm>
              <a:off x="0" y="152400"/>
              <a:ext cx="9144000" cy="685800"/>
            </a:xfrm>
            <a:prstGeom prst="rect">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3" descr="DHS_GrayTypeLogo"/>
            <p:cNvPicPr>
              <a:picLocks noChangeAspect="1" noChangeArrowheads="1"/>
            </p:cNvPicPr>
            <p:nvPr/>
          </p:nvPicPr>
          <p:blipFill>
            <a:blip r:embed="rId2" cstate="print"/>
            <a:srcRect r="70345"/>
            <a:stretch>
              <a:fillRect/>
            </a:stretch>
          </p:blipFill>
          <p:spPr bwMode="auto">
            <a:xfrm>
              <a:off x="8051800" y="0"/>
              <a:ext cx="1092200" cy="1071563"/>
            </a:xfrm>
            <a:prstGeom prst="rect">
              <a:avLst/>
            </a:prstGeom>
            <a:noFill/>
          </p:spPr>
        </p:pic>
      </p:grpSp>
      <p:pic>
        <p:nvPicPr>
          <p:cNvPr id="8" name="Picture 2" descr="http://upload.wikimedia.org/wikipedia/commons/1/17/BlankMap-World-noborders.png"/>
          <p:cNvPicPr>
            <a:picLocks noChangeAspect="1" noChangeArrowheads="1"/>
          </p:cNvPicPr>
          <p:nvPr userDrawn="1"/>
        </p:nvPicPr>
        <p:blipFill>
          <a:blip r:embed="rId3" cstate="print">
            <a:extLst>
              <a:ext uri="{BEBA8EAE-BF5A-486C-A8C5-ECC9F3942E4B}">
                <a14:imgProps xmlns="" xmlns:a14="http://schemas.microsoft.com/office/drawing/2010/main">
                  <a14:imgLayer r:embed="rId4">
                    <a14:imgEffect>
                      <a14:brightnessContrast bright="18000"/>
                    </a14:imgEffect>
                  </a14:imgLayer>
                </a14:imgProps>
              </a:ext>
              <a:ext uri="{28A0092B-C50C-407E-A947-70E740481C1C}">
                <a14:useLocalDpi xmlns="" xmlns:a14="http://schemas.microsoft.com/office/drawing/2010/main" val="0"/>
              </a:ext>
            </a:extLst>
          </a:blip>
          <a:srcRect/>
          <a:stretch>
            <a:fillRect/>
          </a:stretch>
        </p:blipFill>
        <p:spPr bwMode="auto">
          <a:xfrm>
            <a:off x="609600" y="1676400"/>
            <a:ext cx="8765885" cy="421957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a:xfrm>
            <a:off x="1143000" y="304800"/>
            <a:ext cx="6858000" cy="685800"/>
          </a:xfrm>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005B64-7991-4719-83C2-7762733D9811}" type="slidenum">
              <a:rPr lang="en-US" smtClean="0"/>
              <a:pPr/>
              <a:t>‹#›</a:t>
            </a:fld>
            <a:endParaRPr lang="en-US"/>
          </a:p>
        </p:txBody>
      </p:sp>
      <p:sp>
        <p:nvSpPr>
          <p:cNvPr id="12" name="Date Placeholder 3"/>
          <p:cNvSpPr>
            <a:spLocks noGrp="1"/>
          </p:cNvSpPr>
          <p:nvPr>
            <p:ph type="dt" sz="half" idx="10"/>
          </p:nvPr>
        </p:nvSpPr>
        <p:spPr>
          <a:xfrm>
            <a:off x="457200" y="6356350"/>
            <a:ext cx="2133600" cy="365125"/>
          </a:xfrm>
        </p:spPr>
        <p:txBody>
          <a:bodyPr/>
          <a:lstStyle/>
          <a:p>
            <a:fld id="{F1CF9E7A-CC4C-4B20-AD16-EAA2759E090D}" type="datetimeFigureOut">
              <a:rPr lang="en-US" smtClean="0"/>
              <a:pPr/>
              <a:t>12/2/2012</a:t>
            </a:fld>
            <a:endParaRPr lang="en-US"/>
          </a:p>
        </p:txBody>
      </p:sp>
      <p:pic>
        <p:nvPicPr>
          <p:cNvPr id="17411" name="Picture 3" descr="File:Department of state.svg">
            <a:hlinkClick r:id="rId5"/>
          </p:cNvPr>
          <p:cNvPicPr>
            <a:picLocks noChangeAspect="1" noChangeArrowheads="1"/>
          </p:cNvPicPr>
          <p:nvPr userDrawn="1"/>
        </p:nvPicPr>
        <p:blipFill>
          <a:blip r:embed="rId6" cstate="print"/>
          <a:srcRect/>
          <a:stretch>
            <a:fillRect/>
          </a:stretch>
        </p:blipFill>
        <p:spPr bwMode="auto">
          <a:xfrm>
            <a:off x="0" y="152400"/>
            <a:ext cx="1066800" cy="106680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CF9E7A-CC4C-4B20-AD16-EAA2759E090D}" type="datetimeFigureOut">
              <a:rPr lang="en-US" smtClean="0"/>
              <a:pPr/>
              <a:t>12/2/2012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005B64-7991-4719-83C2-7762733D981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2" descr="http://upload.wikimedia.org/wikipedia/commons/1/17/BlankMap-World-noborders.png"/>
          <p:cNvPicPr>
            <a:picLocks noChangeAspect="1" noChangeArrowheads="1"/>
          </p:cNvPicPr>
          <p:nvPr userDrawn="1"/>
        </p:nvPicPr>
        <p:blipFill>
          <a:blip r:embed="rId2" cstate="print">
            <a:extLst>
              <a:ext uri="{BEBA8EAE-BF5A-486C-A8C5-ECC9F3942E4B}">
                <a14:imgProps xmlns="" xmlns:a14="http://schemas.microsoft.com/office/drawing/2010/main">
                  <a14:imgLayer r:embed="rId3">
                    <a14:imgEffect>
                      <a14:brightnessContrast bright="18000"/>
                    </a14:imgEffect>
                  </a14:imgLayer>
                </a14:imgProps>
              </a:ext>
              <a:ext uri="{28A0092B-C50C-407E-A947-70E740481C1C}">
                <a14:useLocalDpi xmlns="" xmlns:a14="http://schemas.microsoft.com/office/drawing/2010/main" val="0"/>
              </a:ext>
            </a:extLst>
          </a:blip>
          <a:srcRect/>
          <a:stretch>
            <a:fillRect/>
          </a:stretch>
        </p:blipFill>
        <p:spPr bwMode="auto">
          <a:xfrm>
            <a:off x="609600" y="1676400"/>
            <a:ext cx="8765885" cy="421957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CF9E7A-CC4C-4B20-AD16-EAA2759E090D}" type="datetimeFigureOut">
              <a:rPr lang="en-US" smtClean="0"/>
              <a:pPr/>
              <a:t>12/2/2012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005B64-7991-4719-83C2-7762733D98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2" descr="http://upload.wikimedia.org/wikipedia/commons/1/17/BlankMap-World-noborders.png"/>
          <p:cNvPicPr>
            <a:picLocks noChangeAspect="1" noChangeArrowheads="1"/>
          </p:cNvPicPr>
          <p:nvPr userDrawn="1"/>
        </p:nvPicPr>
        <p:blipFill>
          <a:blip r:embed="rId2" cstate="print">
            <a:extLst>
              <a:ext uri="{BEBA8EAE-BF5A-486C-A8C5-ECC9F3942E4B}">
                <a14:imgProps xmlns="" xmlns:a14="http://schemas.microsoft.com/office/drawing/2010/main">
                  <a14:imgLayer r:embed="rId3">
                    <a14:imgEffect>
                      <a14:brightnessContrast bright="18000"/>
                    </a14:imgEffect>
                  </a14:imgLayer>
                </a14:imgProps>
              </a:ext>
              <a:ext uri="{28A0092B-C50C-407E-A947-70E740481C1C}">
                <a14:useLocalDpi xmlns="" xmlns:a14="http://schemas.microsoft.com/office/drawing/2010/main" val="0"/>
              </a:ext>
            </a:extLst>
          </a:blip>
          <a:srcRect/>
          <a:stretch>
            <a:fillRect/>
          </a:stretch>
        </p:blipFill>
        <p:spPr bwMode="auto">
          <a:xfrm>
            <a:off x="609600" y="1676400"/>
            <a:ext cx="8765885" cy="4219575"/>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CF9E7A-CC4C-4B20-AD16-EAA2759E090D}" type="datetimeFigureOut">
              <a:rPr lang="en-US" smtClean="0"/>
              <a:pPr/>
              <a:t>12/2/2012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005B64-7991-4719-83C2-7762733D98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1CF9E7A-CC4C-4B20-AD16-EAA2759E090D}" type="datetimeFigureOut">
              <a:rPr lang="en-US" smtClean="0"/>
              <a:pPr/>
              <a:t>12/2/2012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005B64-7991-4719-83C2-7762733D98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CF9E7A-CC4C-4B20-AD16-EAA2759E090D}" type="datetimeFigureOut">
              <a:rPr lang="en-US" smtClean="0"/>
              <a:pPr/>
              <a:t>12/2/2012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005B64-7991-4719-83C2-7762733D98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CF9E7A-CC4C-4B20-AD16-EAA2759E090D}" type="datetimeFigureOut">
              <a:rPr lang="en-US" smtClean="0"/>
              <a:pPr/>
              <a:t>12/2/2012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005B64-7991-4719-83C2-7762733D98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CF9E7A-CC4C-4B20-AD16-EAA2759E090D}" type="datetimeFigureOut">
              <a:rPr lang="en-US" smtClean="0"/>
              <a:pPr/>
              <a:t>12/2/2012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005B64-7991-4719-83C2-7762733D981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F9E7A-CC4C-4B20-AD16-EAA2759E090D}" type="datetimeFigureOut">
              <a:rPr lang="en-US" smtClean="0"/>
              <a:pPr/>
              <a:t>12/2/2012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005B64-7991-4719-83C2-7762733D98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200" kern="1200">
          <a:solidFill>
            <a:srgbClr val="003366"/>
          </a:solidFill>
          <a:latin typeface="Joanna MT" pitchFamily="18" charset="0"/>
          <a:ea typeface="+mj-ea"/>
          <a:cs typeface="+mj-cs"/>
        </a:defRPr>
      </a:lvl1pPr>
    </p:titleStyle>
    <p:bodyStyle>
      <a:lvl1pPr marL="342900" indent="-342900" algn="l" defTabSz="914400" rtl="0" eaLnBrk="1" latinLnBrk="0" hangingPunct="1">
        <a:spcBef>
          <a:spcPct val="20000"/>
        </a:spcBef>
        <a:buFont typeface="Arial" pitchFamily="34" charset="0"/>
        <a:buNone/>
        <a:defRPr sz="2200" kern="1200">
          <a:solidFill>
            <a:srgbClr val="333333"/>
          </a:solidFill>
          <a:latin typeface="Arial" pitchFamily="34" charset="0"/>
          <a:ea typeface="+mn-ea"/>
          <a:cs typeface="Arial" pitchFamily="34" charset="0"/>
        </a:defRPr>
      </a:lvl1pPr>
      <a:lvl2pPr marL="742950" indent="-2857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2pPr>
      <a:lvl3pPr marL="1143000" indent="-22860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1600200" indent="-22860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4pPr>
      <a:lvl5pPr marL="2057400" indent="-22860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   </a:t>
            </a:r>
            <a:endParaRPr lang="en-US" sz="3800" dirty="0"/>
          </a:p>
        </p:txBody>
      </p:sp>
      <p:sp>
        <p:nvSpPr>
          <p:cNvPr id="13" name="TextBox 12"/>
          <p:cNvSpPr txBox="1"/>
          <p:nvPr/>
        </p:nvSpPr>
        <p:spPr>
          <a:xfrm>
            <a:off x="685800" y="1524000"/>
            <a:ext cx="7620000" cy="4278094"/>
          </a:xfrm>
          <a:prstGeom prst="rect">
            <a:avLst/>
          </a:prstGeom>
          <a:noFill/>
        </p:spPr>
        <p:txBody>
          <a:bodyPr wrap="square" rtlCol="0">
            <a:spAutoFit/>
          </a:bodyPr>
          <a:lstStyle/>
          <a:p>
            <a:pPr algn="ctr">
              <a:spcBef>
                <a:spcPct val="20000"/>
              </a:spcBef>
            </a:pPr>
            <a:endParaRPr lang="en-US" sz="4000" b="1" dirty="0" smtClean="0">
              <a:solidFill>
                <a:srgbClr val="003366"/>
              </a:solidFill>
              <a:latin typeface="Times New Roman" pitchFamily="18" charset="0"/>
              <a:cs typeface="Times New Roman" pitchFamily="18" charset="0"/>
            </a:endParaRPr>
          </a:p>
          <a:p>
            <a:pPr algn="ctr">
              <a:spcBef>
                <a:spcPct val="20000"/>
              </a:spcBef>
            </a:pPr>
            <a:r>
              <a:rPr lang="en-US" sz="4000" b="1" dirty="0" smtClean="0">
                <a:solidFill>
                  <a:srgbClr val="003366"/>
                </a:solidFill>
                <a:latin typeface="Times New Roman" pitchFamily="18" charset="0"/>
                <a:cs typeface="Times New Roman" pitchFamily="18" charset="0"/>
              </a:rPr>
              <a:t>United States’ Regional Efforts on Migration</a:t>
            </a:r>
          </a:p>
          <a:p>
            <a:endParaRPr lang="en-US" sz="2400" dirty="0" smtClean="0"/>
          </a:p>
          <a:p>
            <a:pPr>
              <a:buFont typeface="Arial" pitchFamily="34" charset="0"/>
              <a:buChar char="•"/>
            </a:pPr>
            <a:endParaRPr lang="en-US" sz="2400" dirty="0" smtClean="0"/>
          </a:p>
          <a:p>
            <a:endParaRPr lang="en-US" sz="2400" dirty="0" smtClean="0"/>
          </a:p>
          <a:p>
            <a:r>
              <a:rPr lang="en-US" sz="2400" dirty="0" smtClean="0">
                <a:latin typeface="Arial" pitchFamily="34" charset="0"/>
                <a:cs typeface="Arial" pitchFamily="34" charset="0"/>
              </a:rPr>
              <a:t>Regional Consultative Group on Migration</a:t>
            </a:r>
          </a:p>
          <a:p>
            <a:r>
              <a:rPr lang="en-US" sz="2400" dirty="0" smtClean="0">
                <a:latin typeface="Arial" pitchFamily="34" charset="0"/>
                <a:cs typeface="Arial" pitchFamily="34" charset="0"/>
              </a:rPr>
              <a:t>December 2012</a:t>
            </a:r>
          </a:p>
          <a:p>
            <a:r>
              <a:rPr lang="en-US" sz="2400" dirty="0" smtClean="0">
                <a:latin typeface="Arial" pitchFamily="34" charset="0"/>
                <a:cs typeface="Arial" pitchFamily="34" charset="0"/>
              </a:rPr>
              <a:t>Panama City, Panama</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 of Homeland Security</a:t>
            </a:r>
            <a:endParaRPr lang="en-US" dirty="0"/>
          </a:p>
        </p:txBody>
      </p:sp>
      <p:sp>
        <p:nvSpPr>
          <p:cNvPr id="3" name="Content Placeholder 2"/>
          <p:cNvSpPr>
            <a:spLocks noGrp="1"/>
          </p:cNvSpPr>
          <p:nvPr>
            <p:ph idx="1"/>
          </p:nvPr>
        </p:nvSpPr>
        <p:spPr>
          <a:xfrm>
            <a:off x="381000" y="1371600"/>
            <a:ext cx="8229600" cy="4525963"/>
          </a:xfrm>
        </p:spPr>
        <p:txBody>
          <a:bodyPr>
            <a:normAutofit lnSpcReduction="10000"/>
          </a:bodyPr>
          <a:lstStyle/>
          <a:p>
            <a:pPr lvl="0"/>
            <a:r>
              <a:rPr lang="en-US" dirty="0" smtClean="0"/>
              <a:t>- ICE/HSI provides </a:t>
            </a:r>
            <a:r>
              <a:rPr lang="en-US" dirty="0" smtClean="0"/>
              <a:t>training </a:t>
            </a:r>
            <a:r>
              <a:rPr lang="en-US" dirty="0" smtClean="0"/>
              <a:t>opportunities to host government immigration, law enforcement, and other officials. </a:t>
            </a:r>
            <a:r>
              <a:rPr lang="en-US" dirty="0" smtClean="0"/>
              <a:t>This includes </a:t>
            </a:r>
            <a:r>
              <a:rPr lang="en-US" dirty="0" smtClean="0"/>
              <a:t>investigative techniques on trafficking in </a:t>
            </a:r>
            <a:r>
              <a:rPr lang="en-US" dirty="0" smtClean="0"/>
              <a:t>persons, </a:t>
            </a:r>
            <a:r>
              <a:rPr lang="en-US" dirty="0" smtClean="0"/>
              <a:t>financial/money </a:t>
            </a:r>
            <a:r>
              <a:rPr lang="en-US" dirty="0" smtClean="0"/>
              <a:t>laundering, </a:t>
            </a:r>
            <a:r>
              <a:rPr lang="en-US" dirty="0" smtClean="0"/>
              <a:t>detection of bulk cash smugglers, narcotics </a:t>
            </a:r>
            <a:r>
              <a:rPr lang="en-US" dirty="0" smtClean="0"/>
              <a:t>trafficking, </a:t>
            </a:r>
            <a:r>
              <a:rPr lang="en-US" dirty="0" smtClean="0"/>
              <a:t>crime scene processing, collection of evidence, fraudulent document identification, gang investigations, cybercrime investigations  and border security and inspection techniques.</a:t>
            </a:r>
          </a:p>
          <a:p>
            <a:pPr lvl="0"/>
            <a:r>
              <a:rPr lang="en-US" dirty="0" smtClean="0"/>
              <a:t>- ICE/HSI works with the host government and Interpol to identify and coordinate the deportation of wanted persons in the U.S. and in the deportation process.</a:t>
            </a:r>
          </a:p>
          <a:p>
            <a:pPr lvl="0"/>
            <a:r>
              <a:rPr lang="en-US" dirty="0" smtClean="0"/>
              <a:t>- ICE/HSI and CBP are providing support to Panama’s efforts to restructure their immigration and customs agencies.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Thank You - - Gracias</a:t>
            </a:r>
            <a:endParaRPr lang="en-US" dirty="0"/>
          </a:p>
        </p:txBody>
      </p:sp>
      <p:sp>
        <p:nvSpPr>
          <p:cNvPr id="3" name="Content Placeholder 2"/>
          <p:cNvSpPr>
            <a:spLocks noGrp="1"/>
          </p:cNvSpPr>
          <p:nvPr>
            <p:ph idx="1"/>
          </p:nvPr>
        </p:nvSpPr>
        <p:spPr/>
        <p:txBody>
          <a:bodyPr>
            <a:normAutofit/>
          </a:bodyPr>
          <a:lstStyle/>
          <a:p>
            <a:pPr algn="ctr"/>
            <a:endParaRPr lang="en-US" sz="6000" dirty="0" smtClean="0">
              <a:solidFill>
                <a:srgbClr val="003366"/>
              </a:solidFill>
            </a:endParaRPr>
          </a:p>
          <a:p>
            <a:pPr algn="ctr"/>
            <a:r>
              <a:rPr lang="en-US" sz="6000" dirty="0" smtClean="0">
                <a:solidFill>
                  <a:srgbClr val="003366"/>
                </a:solidFill>
              </a:rPr>
              <a:t>Questions?</a:t>
            </a:r>
            <a:endParaRPr lang="en-US" sz="6000" dirty="0">
              <a:solidFill>
                <a:srgbClr val="00336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Overview	</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r>
              <a:rPr lang="en-US" sz="2800" b="1" dirty="0" smtClean="0">
                <a:solidFill>
                  <a:srgbClr val="003366"/>
                </a:solidFill>
                <a:latin typeface="Times New Roman" pitchFamily="18" charset="0"/>
                <a:cs typeface="Times New Roman" pitchFamily="18" charset="0"/>
              </a:rPr>
              <a:t>Supporting RCM Member Countries Through:</a:t>
            </a:r>
          </a:p>
          <a:p>
            <a:pPr marL="514350" indent="-514350">
              <a:buFont typeface="+mj-lt"/>
              <a:buAutoNum type="arabicPeriod"/>
            </a:pPr>
            <a:endParaRPr lang="en-US" sz="2600" dirty="0" smtClean="0">
              <a:solidFill>
                <a:srgbClr val="003366"/>
              </a:solidFill>
              <a:latin typeface="Times New Roman" pitchFamily="18" charset="0"/>
              <a:cs typeface="Times New Roman" pitchFamily="18" charset="0"/>
            </a:endParaRPr>
          </a:p>
          <a:p>
            <a:pPr marL="514350" indent="-514350">
              <a:buFont typeface="+mj-lt"/>
              <a:buAutoNum type="arabicPeriod"/>
            </a:pPr>
            <a:r>
              <a:rPr lang="en-US" sz="2600" dirty="0" smtClean="0">
                <a:solidFill>
                  <a:srgbClr val="003366"/>
                </a:solidFill>
                <a:latin typeface="Times New Roman" pitchFamily="18" charset="0"/>
                <a:cs typeface="Times New Roman" pitchFamily="18" charset="0"/>
              </a:rPr>
              <a:t>Building Capacity to Protect and Assist Vulnerable Migrants, including Border Areas</a:t>
            </a:r>
          </a:p>
          <a:p>
            <a:pPr marL="914400" lvl="1" indent="-457200"/>
            <a:r>
              <a:rPr lang="en-US" sz="2000" dirty="0" smtClean="0"/>
              <a:t>Presented by U.S. Department of State/Bureau of Population, Refugees, and Migration (PRM)</a:t>
            </a:r>
          </a:p>
          <a:p>
            <a:pPr marL="914400" lvl="1" indent="-457200"/>
            <a:endParaRPr lang="en-US" sz="2000" dirty="0" smtClean="0">
              <a:solidFill>
                <a:srgbClr val="003366"/>
              </a:solidFill>
              <a:latin typeface="Times New Roman" pitchFamily="18" charset="0"/>
              <a:cs typeface="Times New Roman" pitchFamily="18" charset="0"/>
            </a:endParaRPr>
          </a:p>
          <a:p>
            <a:pPr marL="514350" indent="-514350">
              <a:buFont typeface="+mj-lt"/>
              <a:buAutoNum type="arabicPeriod"/>
            </a:pPr>
            <a:r>
              <a:rPr lang="en-US" sz="2600" dirty="0" smtClean="0">
                <a:solidFill>
                  <a:srgbClr val="003366"/>
                </a:solidFill>
                <a:latin typeface="Times New Roman" pitchFamily="18" charset="0"/>
                <a:cs typeface="Times New Roman" pitchFamily="18" charset="0"/>
              </a:rPr>
              <a:t>Operational and Technical Support</a:t>
            </a:r>
          </a:p>
          <a:p>
            <a:pPr marL="914400" lvl="1" indent="-457200"/>
            <a:r>
              <a:rPr lang="en-US" sz="2000" dirty="0" smtClean="0"/>
              <a:t>Presented by U.S. Department of Homeland Security/Office of International Affairs (OIA)</a:t>
            </a:r>
            <a:endParaRPr lang="en-US" sz="2000" dirty="0" smtClean="0">
              <a:solidFill>
                <a:srgbClr val="003366"/>
              </a:solidFill>
              <a:latin typeface="Times New Roman" pitchFamily="18" charset="0"/>
              <a:cs typeface="Times New Roman" pitchFamily="18" charset="0"/>
            </a:endParaRPr>
          </a:p>
          <a:p>
            <a:pPr marL="514350" indent="-514350">
              <a:buFont typeface="+mj-lt"/>
              <a:buAutoNum type="arabicPeriod"/>
            </a:pPr>
            <a:endParaRPr lang="en-US" sz="2800" dirty="0" smtClean="0">
              <a:solidFill>
                <a:srgbClr val="003366"/>
              </a:solidFill>
              <a:latin typeface="Times New Roman" pitchFamily="18" charset="0"/>
              <a:cs typeface="Times New Roman" pitchFamily="18" charset="0"/>
            </a:endParaRPr>
          </a:p>
          <a:p>
            <a:pPr>
              <a:buFont typeface="Arial" pitchFamily="34" charset="0"/>
              <a:buChar char="•"/>
            </a:pPr>
            <a:endParaRPr lang="en-US" sz="2000"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PRM</a:t>
            </a:r>
            <a:r>
              <a:rPr lang="en-US" dirty="0" smtClean="0"/>
              <a:t> Overview</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defTabSz="931584">
              <a:defRPr/>
            </a:pPr>
            <a:r>
              <a:rPr lang="en-US" sz="2000" b="1" dirty="0" smtClean="0">
                <a:solidFill>
                  <a:schemeClr val="tx1"/>
                </a:solidFill>
                <a:latin typeface="Times New Roman" pitchFamily="18" charset="0"/>
                <a:cs typeface="Times New Roman" pitchFamily="18" charset="0"/>
              </a:rPr>
              <a:t>PRM Mission Statement: </a:t>
            </a:r>
            <a:r>
              <a:rPr lang="en-US" sz="2000" dirty="0" smtClean="0">
                <a:solidFill>
                  <a:schemeClr val="tx1"/>
                </a:solidFill>
                <a:latin typeface="Times New Roman" pitchFamily="18" charset="0"/>
                <a:cs typeface="Times New Roman" pitchFamily="18" charset="0"/>
              </a:rPr>
              <a:t>Provide protection, ease suffering, and resolve the plight of persecuted and uprooted people around the world on behalf of the American people by providing life-sustaining assistance, working through multilateral systems to build global partnerships, promoting best practices in humanitarian response, and ensuring that humanitarian principles are thoroughly integrated into U.S. foreign and national security policy.</a:t>
            </a:r>
          </a:p>
          <a:p>
            <a:pPr defTabSz="931584">
              <a:defRPr/>
            </a:pPr>
            <a:endParaRPr lang="en-US" sz="2000" dirty="0" smtClean="0">
              <a:solidFill>
                <a:schemeClr val="tx1"/>
              </a:solidFill>
              <a:latin typeface="Times New Roman" pitchFamily="18" charset="0"/>
              <a:cs typeface="Times New Roman" pitchFamily="18" charset="0"/>
            </a:endParaRPr>
          </a:p>
          <a:p>
            <a:pPr lvl="0" defTabSz="931584">
              <a:defRPr/>
            </a:pPr>
            <a:r>
              <a:rPr lang="en-US" sz="2000" dirty="0" smtClean="0">
                <a:solidFill>
                  <a:schemeClr val="tx1"/>
                </a:solidFill>
                <a:latin typeface="Times New Roman" pitchFamily="18" charset="0"/>
                <a:cs typeface="Times New Roman" pitchFamily="18" charset="0"/>
              </a:rPr>
              <a:t>In  Mexico and Central America, PRM works with international partners and NGOs to provide assistance and sustainable solutions for refugees, vulnerable migrants, and stateless persons</a:t>
            </a:r>
          </a:p>
          <a:p>
            <a:pPr lvl="0" defTabSz="931584">
              <a:defRPr/>
            </a:pPr>
            <a:endParaRPr lang="en-US" sz="2000" dirty="0" smtClean="0">
              <a:solidFill>
                <a:schemeClr val="tx1"/>
              </a:solidFill>
              <a:latin typeface="Times New Roman" pitchFamily="18" charset="0"/>
              <a:cs typeface="Times New Roman" pitchFamily="18" charset="0"/>
            </a:endParaRPr>
          </a:p>
          <a:p>
            <a:pPr lvl="0" defTabSz="931584">
              <a:defRPr/>
            </a:pPr>
            <a:r>
              <a:rPr lang="en-US" sz="2000" dirty="0" smtClean="0">
                <a:solidFill>
                  <a:schemeClr val="tx1"/>
                </a:solidFill>
                <a:latin typeface="Times New Roman" pitchFamily="18" charset="0"/>
                <a:cs typeface="Times New Roman" pitchFamily="18" charset="0"/>
              </a:rPr>
              <a:t>In 2012, PRM programmed over $40 million to UNHCR, ICRC, IOM and NGOs for protection and assistance to mostly Colombian IDPs and refugees in Central and South America</a:t>
            </a:r>
          </a:p>
          <a:p>
            <a:pPr lvl="0" defTabSz="931584">
              <a:defRPr/>
            </a:pPr>
            <a:endParaRPr lang="en-US" sz="1600" dirty="0" smtClean="0">
              <a:solidFill>
                <a:srgbClr val="003366"/>
              </a:solidFill>
              <a:latin typeface="Times New Roman" pitchFamily="18" charset="0"/>
              <a:cs typeface="Times New Roman" pitchFamily="18" charset="0"/>
            </a:endParaRPr>
          </a:p>
          <a:p>
            <a:pPr lvl="0" defTabSz="931584">
              <a:defRPr/>
            </a:pPr>
            <a:endParaRPr lang="en-US" sz="1600" dirty="0" smtClean="0">
              <a:solidFill>
                <a:srgbClr val="003366"/>
              </a:solidFill>
              <a:latin typeface="Times New Roman" pitchFamily="18" charset="0"/>
              <a:cs typeface="Times New Roman" pitchFamily="18" charset="0"/>
            </a:endParaRPr>
          </a:p>
          <a:p>
            <a:pPr defTabSz="931584">
              <a:defRPr/>
            </a:pPr>
            <a:endParaRPr lang="en-US" sz="16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467600" cy="685800"/>
          </a:xfrm>
        </p:spPr>
        <p:txBody>
          <a:bodyPr>
            <a:normAutofit fontScale="90000"/>
          </a:bodyPr>
          <a:lstStyle/>
          <a:p>
            <a:r>
              <a:rPr lang="en-US" dirty="0" smtClean="0"/>
              <a:t>PRM  Regional Migration Program</a:t>
            </a:r>
            <a:endParaRPr lang="en-US" dirty="0"/>
          </a:p>
        </p:txBody>
      </p:sp>
      <p:sp>
        <p:nvSpPr>
          <p:cNvPr id="3" name="Content Placeholder 2"/>
          <p:cNvSpPr>
            <a:spLocks noGrp="1"/>
          </p:cNvSpPr>
          <p:nvPr>
            <p:ph idx="1"/>
          </p:nvPr>
        </p:nvSpPr>
        <p:spPr>
          <a:xfrm>
            <a:off x="457200" y="1341437"/>
            <a:ext cx="8229600" cy="4906963"/>
          </a:xfrm>
        </p:spPr>
        <p:txBody>
          <a:bodyPr>
            <a:normAutofit fontScale="77500" lnSpcReduction="20000"/>
          </a:bodyPr>
          <a:lstStyle/>
          <a:p>
            <a:r>
              <a:rPr lang="en-US" sz="3600" b="1" dirty="0" smtClean="0">
                <a:solidFill>
                  <a:srgbClr val="003366"/>
                </a:solidFill>
                <a:latin typeface="Times New Roman" pitchFamily="18" charset="0"/>
                <a:cs typeface="Times New Roman" pitchFamily="18" charset="0"/>
              </a:rPr>
              <a:t>Regional Program to Strengthen Capacities to Protect and Assist Vulnerable Migrants in Mesoamerica</a:t>
            </a:r>
          </a:p>
          <a:p>
            <a:endParaRPr lang="en-US" sz="2800" b="1" dirty="0" smtClean="0">
              <a:solidFill>
                <a:srgbClr val="003366"/>
              </a:solidFill>
              <a:latin typeface="Times New Roman" pitchFamily="18" charset="0"/>
              <a:cs typeface="Times New Roman" pitchFamily="18" charset="0"/>
            </a:endParaRPr>
          </a:p>
          <a:p>
            <a:pPr>
              <a:buFont typeface="Arial" pitchFamily="34" charset="0"/>
              <a:buChar char="•"/>
            </a:pPr>
            <a:r>
              <a:rPr lang="en-US" sz="3400" dirty="0" smtClean="0">
                <a:solidFill>
                  <a:srgbClr val="003366"/>
                </a:solidFill>
                <a:latin typeface="Times New Roman" pitchFamily="18" charset="0"/>
                <a:cs typeface="Times New Roman" pitchFamily="18" charset="0"/>
              </a:rPr>
              <a:t>IOM-implemented program to build government and civil society capacity to protect vulnerable migrants</a:t>
            </a:r>
          </a:p>
          <a:p>
            <a:pPr>
              <a:buFont typeface="Arial" pitchFamily="34" charset="0"/>
              <a:buChar char="•"/>
            </a:pPr>
            <a:r>
              <a:rPr lang="en-US" sz="3400" dirty="0" smtClean="0">
                <a:solidFill>
                  <a:srgbClr val="003366"/>
                </a:solidFill>
                <a:latin typeface="Times New Roman" pitchFamily="18" charset="0"/>
                <a:cs typeface="Times New Roman" pitchFamily="18" charset="0"/>
              </a:rPr>
              <a:t>Trainings, standard operating procedures, care models, access to justice, information campaigns</a:t>
            </a:r>
          </a:p>
          <a:p>
            <a:pPr>
              <a:buFont typeface="Arial" pitchFamily="34" charset="0"/>
              <a:buChar char="•"/>
            </a:pPr>
            <a:r>
              <a:rPr lang="en-US" sz="3400" dirty="0" smtClean="0">
                <a:solidFill>
                  <a:srgbClr val="003366"/>
                </a:solidFill>
                <a:latin typeface="Times New Roman" pitchFamily="18" charset="0"/>
                <a:cs typeface="Times New Roman" pitchFamily="18" charset="0"/>
              </a:rPr>
              <a:t>RCM-related activities:</a:t>
            </a:r>
          </a:p>
          <a:p>
            <a:pPr lvl="1"/>
            <a:r>
              <a:rPr lang="en-US" sz="2900" dirty="0" smtClean="0">
                <a:solidFill>
                  <a:schemeClr val="tx1"/>
                </a:solidFill>
              </a:rPr>
              <a:t>Regional guidelines on  migrant identification and referral</a:t>
            </a:r>
          </a:p>
          <a:p>
            <a:pPr lvl="1"/>
            <a:r>
              <a:rPr lang="en-US" sz="2900" dirty="0" smtClean="0">
                <a:solidFill>
                  <a:schemeClr val="tx1"/>
                </a:solidFill>
              </a:rPr>
              <a:t>Support to meetings on migrant smuggling and human trafficking</a:t>
            </a:r>
          </a:p>
          <a:p>
            <a:pPr lvl="1"/>
            <a:r>
              <a:rPr lang="en-US" sz="2900" dirty="0" smtClean="0">
                <a:solidFill>
                  <a:schemeClr val="tx1"/>
                </a:solidFill>
              </a:rPr>
              <a:t>Support to meetings on extra-continental migration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PRM  Regional Migration Program</a:t>
            </a:r>
            <a:endParaRPr lang="en-US" sz="3600" dirty="0"/>
          </a:p>
        </p:txBody>
      </p:sp>
      <p:sp>
        <p:nvSpPr>
          <p:cNvPr id="3" name="Content Placeholder 2"/>
          <p:cNvSpPr>
            <a:spLocks noGrp="1"/>
          </p:cNvSpPr>
          <p:nvPr>
            <p:ph idx="1"/>
          </p:nvPr>
        </p:nvSpPr>
        <p:spPr>
          <a:xfrm>
            <a:off x="457200" y="1219200"/>
            <a:ext cx="8229600" cy="4906963"/>
          </a:xfrm>
        </p:spPr>
        <p:txBody>
          <a:bodyPr>
            <a:normAutofit fontScale="92500"/>
          </a:bodyPr>
          <a:lstStyle/>
          <a:p>
            <a:r>
              <a:rPr lang="en-US" sz="2800" b="1" dirty="0" smtClean="0">
                <a:solidFill>
                  <a:srgbClr val="003366"/>
                </a:solidFill>
                <a:latin typeface="Times New Roman" pitchFamily="18" charset="0"/>
                <a:cs typeface="Times New Roman" pitchFamily="18" charset="0"/>
              </a:rPr>
              <a:t>Regional Program to Strengthen Capacities to Protect and Assist Vulnerable Migrants in Mesoamerica</a:t>
            </a:r>
          </a:p>
          <a:p>
            <a:endParaRPr lang="en-US" sz="2400" dirty="0" smtClean="0"/>
          </a:p>
          <a:p>
            <a:r>
              <a:rPr lang="en-US" sz="2400" dirty="0" smtClean="0"/>
              <a:t>Strengthening Migration Management and Protection at Borders:</a:t>
            </a:r>
          </a:p>
          <a:p>
            <a:pPr>
              <a:buFont typeface="Arial" pitchFamily="34" charset="0"/>
              <a:buChar char="•"/>
            </a:pPr>
            <a:r>
              <a:rPr lang="en-US" dirty="0" smtClean="0"/>
              <a:t>Vulnerability assessment forms</a:t>
            </a:r>
          </a:p>
          <a:p>
            <a:pPr>
              <a:buFont typeface="Arial" pitchFamily="34" charset="0"/>
              <a:buChar char="•"/>
            </a:pPr>
            <a:r>
              <a:rPr lang="en-US" dirty="0" smtClean="0"/>
              <a:t>Database of migrant profiles</a:t>
            </a:r>
          </a:p>
          <a:p>
            <a:pPr>
              <a:buFont typeface="Arial" pitchFamily="34" charset="0"/>
              <a:buChar char="•"/>
            </a:pPr>
            <a:r>
              <a:rPr lang="en-US" dirty="0" smtClean="0"/>
              <a:t>Referral agreements with local service providers</a:t>
            </a:r>
          </a:p>
          <a:p>
            <a:pPr>
              <a:buFont typeface="Arial" pitchFamily="34" charset="0"/>
              <a:buChar char="•"/>
            </a:pPr>
            <a:r>
              <a:rPr lang="en-US" dirty="0" smtClean="0"/>
              <a:t>Cross-border coordination meetings</a:t>
            </a:r>
          </a:p>
          <a:p>
            <a:pPr>
              <a:buFont typeface="Arial" pitchFamily="34" charset="0"/>
              <a:buChar char="•"/>
            </a:pPr>
            <a:r>
              <a:rPr lang="en-US" dirty="0" smtClean="0"/>
              <a:t>Equipment and infrastructure upgrades</a:t>
            </a:r>
          </a:p>
          <a:p>
            <a:pPr>
              <a:buFont typeface="Arial" pitchFamily="34" charset="0"/>
              <a:buChar char="•"/>
            </a:pPr>
            <a:r>
              <a:rPr lang="en-US" dirty="0" smtClean="0"/>
              <a:t>Training in migrant protection</a:t>
            </a:r>
          </a:p>
          <a:p>
            <a:pPr>
              <a:buFont typeface="Arial" pitchFamily="34" charset="0"/>
              <a:buChar char="•"/>
            </a:pPr>
            <a:endParaRPr lang="en-US" dirty="0" smtClean="0"/>
          </a:p>
          <a:p>
            <a:pPr>
              <a:buFont typeface="Arial" pitchFamily="34" charset="0"/>
              <a:buChar char="•"/>
            </a:pPr>
            <a:r>
              <a:rPr lang="en-US" dirty="0" smtClean="0"/>
              <a:t>Rapid needs assessments</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 of Homeland Security</a:t>
            </a:r>
            <a:endParaRPr lang="en-US" dirty="0"/>
          </a:p>
        </p:txBody>
      </p:sp>
      <p:sp>
        <p:nvSpPr>
          <p:cNvPr id="3" name="Content Placeholder 2"/>
          <p:cNvSpPr>
            <a:spLocks noGrp="1"/>
          </p:cNvSpPr>
          <p:nvPr>
            <p:ph idx="1"/>
          </p:nvPr>
        </p:nvSpPr>
        <p:spPr>
          <a:xfrm>
            <a:off x="381000" y="1371600"/>
            <a:ext cx="8229600" cy="4525963"/>
          </a:xfrm>
        </p:spPr>
        <p:txBody>
          <a:bodyPr>
            <a:normAutofit fontScale="85000" lnSpcReduction="20000"/>
          </a:bodyPr>
          <a:lstStyle/>
          <a:p>
            <a:pPr lvl="0"/>
            <a:r>
              <a:rPr lang="en-US" sz="2400" dirty="0" smtClean="0"/>
              <a:t>- The </a:t>
            </a:r>
            <a:r>
              <a:rPr lang="en-US" sz="2400" dirty="0" smtClean="0"/>
              <a:t>Joint Security Program (JSP) actively targets and investigates fraudulent documents and alien smuggling through Advance Passenger Information (API) analysis, passenger/behavioral assessment and investigative support.  </a:t>
            </a:r>
            <a:endParaRPr lang="en-US" sz="2000" dirty="0" smtClean="0"/>
          </a:p>
          <a:p>
            <a:pPr lvl="1"/>
            <a:r>
              <a:rPr lang="en-US" sz="2400" dirty="0" smtClean="0"/>
              <a:t>Since it began in September 2011, the program has interdicted over 200 fraudulent documents and multiple alien </a:t>
            </a:r>
            <a:r>
              <a:rPr lang="en-US" sz="2400" dirty="0" smtClean="0"/>
              <a:t>smugglers</a:t>
            </a:r>
          </a:p>
          <a:p>
            <a:pPr lvl="1"/>
            <a:r>
              <a:rPr lang="en-US" sz="2400" dirty="0" smtClean="0"/>
              <a:t>One goal of the program is to disrupt illegal migration to and through Panama, the U.S., and the region.</a:t>
            </a:r>
          </a:p>
          <a:p>
            <a:pPr lvl="1"/>
            <a:r>
              <a:rPr lang="en-US" sz="2400" dirty="0" smtClean="0"/>
              <a:t>Another goal is to counter smuggling networks, many of which are involved in human trafficking.</a:t>
            </a:r>
          </a:p>
          <a:p>
            <a:pPr lvl="0"/>
            <a:r>
              <a:rPr lang="en-US" sz="2400" dirty="0" smtClean="0"/>
              <a:t>- The </a:t>
            </a:r>
            <a:r>
              <a:rPr lang="en-US" sz="2400" dirty="0" smtClean="0"/>
              <a:t>U.S. Department of Homeland Security and </a:t>
            </a:r>
            <a:r>
              <a:rPr lang="en-US" sz="2400" dirty="0" smtClean="0"/>
              <a:t>Panamanian </a:t>
            </a:r>
            <a:r>
              <a:rPr lang="en-US" sz="2400" dirty="0" smtClean="0"/>
              <a:t>Government, through an information sharing agreement, are collaborating on API targeting and analysis and the establishment of a Panamanian analysis and targeting center. </a:t>
            </a:r>
            <a:endParaRPr lang="en-US" sz="2000" dirty="0" smtClean="0"/>
          </a:p>
          <a:p>
            <a:pPr lvl="1"/>
            <a:r>
              <a:rPr lang="en-US" sz="2400" dirty="0" smtClean="0"/>
              <a:t>The hope is that </a:t>
            </a:r>
            <a:r>
              <a:rPr lang="en-US" sz="2400" dirty="0" smtClean="0"/>
              <a:t>regional </a:t>
            </a:r>
            <a:r>
              <a:rPr lang="en-US" sz="2400" dirty="0" smtClean="0"/>
              <a:t>targeting infrastructure can be </a:t>
            </a:r>
            <a:r>
              <a:rPr lang="en-US" sz="2400" dirty="0" smtClean="0"/>
              <a:t>established in </a:t>
            </a:r>
            <a:r>
              <a:rPr lang="en-US" sz="2400" dirty="0" smtClean="0"/>
              <a:t>the near future. </a:t>
            </a:r>
            <a:endParaRPr lang="en-US" sz="2000" dirty="0" smtClean="0"/>
          </a:p>
          <a:p>
            <a:pPr lvl="0"/>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 of Homeland Security</a:t>
            </a:r>
            <a:endParaRPr lang="en-US" dirty="0"/>
          </a:p>
        </p:txBody>
      </p:sp>
      <p:sp>
        <p:nvSpPr>
          <p:cNvPr id="3" name="Content Placeholder 2"/>
          <p:cNvSpPr>
            <a:spLocks noGrp="1"/>
          </p:cNvSpPr>
          <p:nvPr>
            <p:ph idx="1"/>
          </p:nvPr>
        </p:nvSpPr>
        <p:spPr>
          <a:xfrm>
            <a:off x="381000" y="1371600"/>
            <a:ext cx="8229600" cy="4525963"/>
          </a:xfrm>
        </p:spPr>
        <p:txBody>
          <a:bodyPr>
            <a:normAutofit fontScale="92500"/>
          </a:bodyPr>
          <a:lstStyle/>
          <a:p>
            <a:pPr lvl="0">
              <a:buFontTx/>
              <a:buChar char="-"/>
            </a:pPr>
            <a:r>
              <a:rPr lang="en-US" sz="2400" dirty="0" smtClean="0"/>
              <a:t>Operation Against Smugglers Initiative on Safety and Security (OASISS)</a:t>
            </a:r>
            <a:endParaRPr lang="en-US" sz="2000" dirty="0" smtClean="0"/>
          </a:p>
          <a:p>
            <a:pPr lvl="1"/>
            <a:r>
              <a:rPr lang="en-US" sz="2400" dirty="0" smtClean="0"/>
              <a:t>Mexico-U.S. program designed to protect migrants from unscrupulous smugglers</a:t>
            </a:r>
          </a:p>
          <a:p>
            <a:pPr lvl="1"/>
            <a:r>
              <a:rPr lang="en-US" sz="2400" dirty="0" smtClean="0"/>
              <a:t>Interdict and dismantle criminal smuggling organizations</a:t>
            </a:r>
          </a:p>
          <a:p>
            <a:pPr>
              <a:buFontTx/>
              <a:buChar char="-"/>
            </a:pPr>
            <a:r>
              <a:rPr lang="en-US" sz="2400" dirty="0" smtClean="0"/>
              <a:t>Involves bi-national prosecution efforts, cross border investigations, and coordinated law enforcement efforts</a:t>
            </a:r>
          </a:p>
          <a:p>
            <a:pPr>
              <a:buFontTx/>
              <a:buChar char="-"/>
            </a:pPr>
            <a:r>
              <a:rPr lang="en-US" sz="2400" dirty="0" smtClean="0"/>
              <a:t>Had an effective impact on dismantling smuggling organizations and identifying criminal elements in both countries</a:t>
            </a:r>
          </a:p>
          <a:p>
            <a:pPr>
              <a:buFontTx/>
              <a:buChar char="-"/>
            </a:pPr>
            <a:r>
              <a:rPr lang="en-US" sz="2400" dirty="0" smtClean="0"/>
              <a:t>Could serve as a model for other countries to coordinate law enforcement efforts targeting smuggling organizations  </a:t>
            </a:r>
            <a:endParaRPr lang="en-US" sz="2000" dirty="0" smtClean="0"/>
          </a:p>
          <a:p>
            <a:pPr lvl="0"/>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 of Homeland Security</a:t>
            </a:r>
            <a:endParaRPr lang="en-US" dirty="0"/>
          </a:p>
        </p:txBody>
      </p:sp>
      <p:sp>
        <p:nvSpPr>
          <p:cNvPr id="3" name="Content Placeholder 2"/>
          <p:cNvSpPr>
            <a:spLocks noGrp="1"/>
          </p:cNvSpPr>
          <p:nvPr>
            <p:ph idx="1"/>
          </p:nvPr>
        </p:nvSpPr>
        <p:spPr>
          <a:xfrm>
            <a:off x="381000" y="1371600"/>
            <a:ext cx="8229600" cy="4525963"/>
          </a:xfrm>
        </p:spPr>
        <p:txBody>
          <a:bodyPr>
            <a:normAutofit fontScale="92500" lnSpcReduction="20000"/>
          </a:bodyPr>
          <a:lstStyle/>
          <a:p>
            <a:pPr lvl="0"/>
            <a:r>
              <a:rPr lang="en-US" sz="2400" i="1" dirty="0" smtClean="0"/>
              <a:t>- Dangers of the Journey to Cross the Border </a:t>
            </a:r>
            <a:r>
              <a:rPr lang="en-US" sz="2400" dirty="0" smtClean="0"/>
              <a:t>public awareness campaign</a:t>
            </a:r>
            <a:endParaRPr lang="en-US" sz="2400" dirty="0" smtClean="0"/>
          </a:p>
          <a:p>
            <a:pPr lvl="1"/>
            <a:r>
              <a:rPr lang="en-US" sz="2400" dirty="0" smtClean="0"/>
              <a:t>Goal is to dissuade </a:t>
            </a:r>
            <a:r>
              <a:rPr lang="en-US" sz="2400" dirty="0" smtClean="0"/>
              <a:t>potential undocumented migrants, </a:t>
            </a:r>
            <a:r>
              <a:rPr lang="en-US" sz="2400" dirty="0" smtClean="0"/>
              <a:t>particularly </a:t>
            </a:r>
            <a:r>
              <a:rPr lang="en-US" sz="2400" dirty="0" smtClean="0"/>
              <a:t>12- to 17-year-olds from El Salvador, Guatemala, and Honduras, from embarking on the dangerous trek north to enter the U.S. illegally</a:t>
            </a:r>
            <a:r>
              <a:rPr lang="en-US" sz="2400" dirty="0" smtClean="0"/>
              <a:t>.</a:t>
            </a:r>
          </a:p>
          <a:p>
            <a:pPr lvl="1"/>
            <a:r>
              <a:rPr lang="en-US" sz="2400" dirty="0" smtClean="0"/>
              <a:t>Campaign highlights the dangers they may face, which includes robbery and violence, to being drawn into sex trafficking and forced labor, to loss of limb or life.</a:t>
            </a:r>
          </a:p>
          <a:p>
            <a:pPr lvl="1"/>
            <a:r>
              <a:rPr lang="en-US" sz="2400" dirty="0" smtClean="0"/>
              <a:t>Will use </a:t>
            </a:r>
            <a:r>
              <a:rPr lang="en-US" sz="2400" dirty="0" smtClean="0"/>
              <a:t>videos, posters, radio spots, movie trailers, and </a:t>
            </a:r>
            <a:r>
              <a:rPr lang="en-US" sz="2400" dirty="0" smtClean="0"/>
              <a:t>songs to target audience, including parents, grandparents, and guardians living in the United States.</a:t>
            </a:r>
            <a:endParaRPr lang="en-US" sz="2400" dirty="0" smtClean="0"/>
          </a:p>
          <a:p>
            <a:r>
              <a:rPr lang="en-US" sz="2400" dirty="0" smtClean="0"/>
              <a:t>- First </a:t>
            </a:r>
            <a:r>
              <a:rPr lang="en-US" sz="2400" dirty="0" smtClean="0"/>
              <a:t>phase of the campaign will launch in mid-December 2012 to reach the intended audience before the holiday </a:t>
            </a:r>
            <a:r>
              <a:rPr lang="en-US" sz="2400" dirty="0" smtClean="0"/>
              <a:t>season, with additional media buys running from January-March 2013.</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Department of Homeland Security</a:t>
            </a:r>
            <a:endParaRPr lang="en-US" dirty="0"/>
          </a:p>
        </p:txBody>
      </p:sp>
      <p:sp>
        <p:nvSpPr>
          <p:cNvPr id="3" name="Content Placeholder 2"/>
          <p:cNvSpPr>
            <a:spLocks noGrp="1"/>
          </p:cNvSpPr>
          <p:nvPr>
            <p:ph idx="1"/>
          </p:nvPr>
        </p:nvSpPr>
        <p:spPr>
          <a:xfrm>
            <a:off x="304800" y="1447800"/>
            <a:ext cx="8534400" cy="4678363"/>
          </a:xfrm>
        </p:spPr>
        <p:txBody>
          <a:bodyPr>
            <a:normAutofit fontScale="92500" lnSpcReduction="20000"/>
          </a:bodyPr>
          <a:lstStyle/>
          <a:p>
            <a:pPr lvl="0"/>
            <a:r>
              <a:rPr lang="en-US" dirty="0" smtClean="0"/>
              <a:t>- Immigration and Customs Enforcement (ICE), Homeland Security Investigations (HSI) </a:t>
            </a:r>
          </a:p>
          <a:p>
            <a:pPr lvl="1">
              <a:buFont typeface="Arial" pitchFamily="34" charset="0"/>
              <a:buChar char="•"/>
            </a:pPr>
            <a:r>
              <a:rPr lang="en-US" dirty="0" smtClean="0"/>
              <a:t>Permanent Attaché offices and personnel stationed in Guatemala, El Salvador, Honduras and Panama. </a:t>
            </a:r>
          </a:p>
          <a:p>
            <a:pPr lvl="1">
              <a:buFont typeface="Arial" pitchFamily="34" charset="0"/>
              <a:buChar char="•"/>
            </a:pPr>
            <a:r>
              <a:rPr lang="en-US" dirty="0" smtClean="0"/>
              <a:t>ICE/HSI Guatemala has the responsibility to provide support to Belize and ICE/HSI Panama has the responsibility to provide support to Costa Rica and Nicaragua.</a:t>
            </a:r>
          </a:p>
          <a:p>
            <a:pPr lvl="0"/>
            <a:r>
              <a:rPr lang="en-US" dirty="0" smtClean="0"/>
              <a:t>- ICE/HSI conducts and coordinates transnational investigations into organizations that conduct human trafficking and smuggling, money laundering, narcotics smuggling, weapons/munitions smuggling, sensitive technologies, sex tourism, trademark violations, cybercrimes and human rights violators and war criminals.</a:t>
            </a:r>
          </a:p>
          <a:p>
            <a:pPr lvl="0"/>
            <a:r>
              <a:rPr lang="en-US" dirty="0" smtClean="0"/>
              <a:t>- ICE/HSI Attaché offices work with immigration and other host government law enforcement officials to assist investigations to dismantle global criminal organizations who operate in our collective region. </a:t>
            </a:r>
          </a:p>
          <a:p>
            <a:pPr lvl="0"/>
            <a:r>
              <a:rPr lang="en-US" dirty="0" smtClean="0"/>
              <a:t>- ICE/HSI supports the RCM, SICA and OCAM.</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1241</TotalTime>
  <Words>790</Words>
  <Application>Microsoft Office PowerPoint</Application>
  <PresentationFormat>On-screen Show (4:3)</PresentationFormat>
  <Paragraphs>86</Paragraphs>
  <Slides>11</Slides>
  <Notes>5</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   </vt:lpstr>
      <vt:lpstr>Overview </vt:lpstr>
      <vt:lpstr>PRM Overview</vt:lpstr>
      <vt:lpstr>PRM  Regional Migration Program</vt:lpstr>
      <vt:lpstr>PRM  Regional Migration Program</vt:lpstr>
      <vt:lpstr>Department of Homeland Security</vt:lpstr>
      <vt:lpstr>Department of Homeland Security</vt:lpstr>
      <vt:lpstr>Department of Homeland Security</vt:lpstr>
      <vt:lpstr>Department of Homeland Security</vt:lpstr>
      <vt:lpstr>Department of Homeland Security</vt:lpstr>
      <vt:lpstr>Thank You - - Gracias</vt:lpstr>
    </vt:vector>
  </TitlesOfParts>
  <Company>Department of Homeland Security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Marie Chalkley</dc:creator>
  <cp:lastModifiedBy>David.Cloe</cp:lastModifiedBy>
  <cp:revision>169</cp:revision>
  <dcterms:created xsi:type="dcterms:W3CDTF">2012-06-04T17:49:09Z</dcterms:created>
  <dcterms:modified xsi:type="dcterms:W3CDTF">2012-12-03T04:14:30Z</dcterms:modified>
</cp:coreProperties>
</file>