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0"/>
  </p:notesMasterIdLst>
  <p:sldIdLst>
    <p:sldId id="256" r:id="rId2"/>
    <p:sldId id="273" r:id="rId3"/>
    <p:sldId id="274" r:id="rId4"/>
    <p:sldId id="281" r:id="rId5"/>
    <p:sldId id="282" r:id="rId6"/>
    <p:sldId id="279" r:id="rId7"/>
    <p:sldId id="275" r:id="rId8"/>
    <p:sldId id="276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60" d="100"/>
          <a:sy n="60" d="100"/>
        </p:scale>
        <p:origin x="-786" y="-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7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C527D2A-5A26-4EE9-B77A-80FFF91FBAE0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BF2E490-2CA8-44B8-96B0-A05F3F4ABC6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098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BD017-D3A4-4866-8988-A4BEDF1F30DB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188B0-DBF5-4452-8CF7-029192D2D7A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8D6A9-211C-48D0-93AB-92430F14A111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1E02A-50F4-41E8-ADFE-2A0C598D4C3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1053C-7DD0-4B05-BF45-5404C72C2A52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B76FA-FF4D-4A50-87B3-1CFA8F22DDB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0D96E-826D-4045-AB6D-3ADAC0FD54B9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BC605-B725-4737-9F8E-18307E1EB65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35B15-86E5-4660-BE7D-E8BE61C4A6B3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3BC2C-D97A-480B-9386-A3DDF13D438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7BD42D-A1D4-49E9-B22C-9A170D3B89F2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32F6E-F13B-492C-950B-F2A7AAA92BB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A2202A-09D1-4118-9F6E-4D27EB5479B9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7E22D0-2970-4BBB-A1BA-57B0FE553E4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8F8F5-7671-488E-A7DC-DB10468860BC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DE5AE-94BA-4EE4-99DE-687990C67B7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9D998D-5AB4-4D38-A09C-FCE7C51AAF15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35802D-80F8-498C-8522-63C99F3C398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170FF-FDF1-4A01-8172-9090D6087C70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E99571-37A6-4AA6-A9A7-CB902257170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47563-333D-49A6-A51F-6FA04A550720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9D562-C9B1-47B6-96DF-D777ABBBFDF7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165FD265-A65E-4395-B0D4-FE327EDEF51B}" type="datetimeFigureOut">
              <a:rPr lang="en-US"/>
              <a:pPr>
                <a:defRPr/>
              </a:pPr>
              <a:t>6/19/2012</a:t>
            </a:fld>
            <a:endParaRPr lang="en-US" dirty="0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16096B0-0F06-409E-A55A-21F0659DD3E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hyperlink" Target="mailto:Rowles.rebecca@dol.gov" TargetMode="Externa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4800" y="76200"/>
            <a:ext cx="6324600" cy="38862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s-ES" sz="4000" dirty="0" smtClean="0">
                <a:solidFill>
                  <a:srgbClr val="FF0000"/>
                </a:solidFill>
              </a:rPr>
              <a:t>Programa </a:t>
            </a:r>
            <a:r>
              <a:rPr lang="es-ES" sz="4000" dirty="0" smtClean="0">
                <a:solidFill>
                  <a:srgbClr val="FF0000"/>
                </a:solidFill>
              </a:rPr>
              <a:t>de trabajadores migrantes del Departamento de Trabajo de los Estados Unidos (</a:t>
            </a:r>
            <a:r>
              <a:rPr lang="es-ES" sz="4000" dirty="0" smtClean="0">
                <a:solidFill>
                  <a:srgbClr val="FF0000"/>
                </a:solidFill>
              </a:rPr>
              <a:t>USDOL) y socios	</a:t>
            </a:r>
            <a:r>
              <a:rPr lang="es-E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s-E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s-E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4294967295"/>
          </p:nvPr>
        </p:nvSpPr>
        <p:spPr>
          <a:xfrm>
            <a:off x="-152400" y="6248400"/>
            <a:ext cx="8229600" cy="6096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s-ES" sz="2400" i="1" dirty="0" smtClean="0">
                <a:solidFill>
                  <a:srgbClr val="0000FF"/>
                </a:solidFill>
              </a:rPr>
              <a:t> Salvaguardando los derechos de todos los trabajadores</a:t>
            </a:r>
            <a:endParaRPr lang="es-ES" sz="2400" i="1" dirty="0" smtClean="0">
              <a:solidFill>
                <a:srgbClr val="0000FF"/>
              </a:solidFill>
            </a:endParaRPr>
          </a:p>
        </p:txBody>
      </p:sp>
      <p:pic>
        <p:nvPicPr>
          <p:cNvPr id="14339" name="Picture 4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0" name="Picture 5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1" name="Picture 6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2" name="Picture 7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3" name="Picture 8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4" name="Picture 9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5" name="Picture 10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6" name="Picture 11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7" name="Picture 12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8" name="Picture 13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4349" name="Picture 14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4350" name="Text Box 16"/>
          <p:cNvSpPr txBox="1">
            <a:spLocks noChangeArrowheads="1"/>
          </p:cNvSpPr>
          <p:nvPr/>
        </p:nvSpPr>
        <p:spPr bwMode="auto">
          <a:xfrm>
            <a:off x="381000" y="4343400"/>
            <a:ext cx="538581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smtClean="0"/>
              <a:t>Rebecca </a:t>
            </a:r>
            <a:r>
              <a:rPr lang="es-ES" dirty="0" smtClean="0"/>
              <a:t>Rowles</a:t>
            </a:r>
            <a:endParaRPr lang="es-ES" dirty="0" smtClean="0"/>
          </a:p>
          <a:p>
            <a:pPr>
              <a:spcBef>
                <a:spcPct val="50000"/>
              </a:spcBef>
            </a:pPr>
            <a:r>
              <a:rPr lang="es-ES" dirty="0" smtClean="0"/>
              <a:t>Departamento de Trabajo de los Estados Unidos</a:t>
            </a:r>
            <a:endParaRPr lang="es-ES" dirty="0" smtClean="0"/>
          </a:p>
          <a:p>
            <a:pPr>
              <a:spcBef>
                <a:spcPct val="50000"/>
              </a:spcBef>
            </a:pPr>
            <a:r>
              <a:rPr lang="es-ES" dirty="0" smtClean="0"/>
              <a:t>20 de junio de 2012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4800" y="533400"/>
            <a:ext cx="6324600" cy="6858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s-ES" sz="4000" dirty="0" smtClean="0">
                <a:solidFill>
                  <a:srgbClr val="FF0000"/>
                </a:solidFill>
              </a:rPr>
              <a:t>Socios participantes	</a:t>
            </a:r>
            <a:r>
              <a:rPr lang="es-E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s-E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5362" name="Picture 4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3" name="Picture 5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4" name="Picture 6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5" name="Picture 7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6" name="Picture 8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7" name="Picture 9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8" name="Picture 10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69" name="Picture 11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70" name="Picture 12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71" name="Picture 13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5372" name="Picture 14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5373" name="Text Box 15"/>
          <p:cNvSpPr txBox="1">
            <a:spLocks noChangeArrowheads="1"/>
          </p:cNvSpPr>
          <p:nvPr/>
        </p:nvSpPr>
        <p:spPr bwMode="auto">
          <a:xfrm>
            <a:off x="381000" y="1295400"/>
            <a:ext cx="7010400" cy="4462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39725" indent="-339725">
              <a:spcBef>
                <a:spcPct val="50000"/>
              </a:spcBef>
            </a:pPr>
            <a:r>
              <a:rPr lang="es-ES" sz="2400" dirty="0" smtClean="0">
                <a:solidFill>
                  <a:srgbClr val="0000FF"/>
                </a:solidFill>
              </a:rPr>
              <a:t>Departamento de Trabajo de los Estados Unidos</a:t>
            </a:r>
            <a:endParaRPr lang="es-ES" sz="2400" dirty="0" smtClean="0">
              <a:solidFill>
                <a:srgbClr val="0000FF"/>
              </a:solidFill>
            </a:endParaRPr>
          </a:p>
          <a:p>
            <a:pPr marL="339725" indent="-339725">
              <a:spcBef>
                <a:spcPct val="50000"/>
              </a:spcBef>
              <a:buFontTx/>
              <a:buChar char="•"/>
            </a:pPr>
            <a:r>
              <a:rPr lang="es-ES" sz="2000" dirty="0" smtClean="0"/>
              <a:t>Oficina de Asuntos Internacionales de Trabajo</a:t>
            </a:r>
            <a:endParaRPr lang="es-ES" sz="2000" dirty="0" smtClean="0"/>
          </a:p>
          <a:p>
            <a:pPr marL="339725" indent="-339725">
              <a:spcBef>
                <a:spcPct val="50000"/>
              </a:spcBef>
              <a:buFontTx/>
              <a:buChar char="•"/>
            </a:pPr>
            <a:r>
              <a:rPr lang="es-ES" sz="2000" dirty="0" smtClean="0"/>
              <a:t>Administración de Seguridad y Salud Ocupacional </a:t>
            </a:r>
          </a:p>
          <a:p>
            <a:pPr marL="339725" indent="-339725">
              <a:spcBef>
                <a:spcPct val="50000"/>
              </a:spcBef>
              <a:buFontTx/>
              <a:buChar char="•"/>
            </a:pPr>
            <a:r>
              <a:rPr lang="es-ES" sz="2000" dirty="0" smtClean="0"/>
              <a:t>División de Salarios y Horarios</a:t>
            </a:r>
            <a:endParaRPr lang="es-ES" sz="2400" dirty="0" smtClean="0">
              <a:solidFill>
                <a:srgbClr val="0000FF"/>
              </a:solidFill>
            </a:endParaRPr>
          </a:p>
          <a:p>
            <a:pPr marL="339725" indent="-339725">
              <a:spcBef>
                <a:spcPct val="50000"/>
              </a:spcBef>
            </a:pPr>
            <a:r>
              <a:rPr lang="es-ES" sz="2400" dirty="0" smtClean="0">
                <a:solidFill>
                  <a:srgbClr val="0000FF"/>
                </a:solidFill>
              </a:rPr>
              <a:t>Embajadas y consulados socios en los Estados Unidos</a:t>
            </a:r>
          </a:p>
          <a:p>
            <a:pPr marL="339725" indent="-339725">
              <a:spcBef>
                <a:spcPct val="50000"/>
              </a:spcBef>
              <a:buFontTx/>
              <a:buChar char="•"/>
            </a:pPr>
            <a:r>
              <a:rPr lang="es-ES" sz="2000" dirty="0" smtClean="0"/>
              <a:t>México (2004)</a:t>
            </a:r>
          </a:p>
          <a:p>
            <a:pPr marL="339725" indent="-339725">
              <a:spcBef>
                <a:spcPct val="50000"/>
              </a:spcBef>
              <a:buFontTx/>
              <a:buChar char="•"/>
            </a:pPr>
            <a:r>
              <a:rPr lang="es-ES" sz="2000" dirty="0" smtClean="0"/>
              <a:t>Costa Rica, El Salvador, Guatemala, Nicaragua y República Dominicana (2011)</a:t>
            </a:r>
          </a:p>
          <a:p>
            <a:pPr marL="339725" indent="-339725">
              <a:spcBef>
                <a:spcPct val="50000"/>
              </a:spcBef>
              <a:buFontTx/>
              <a:buChar char="•"/>
            </a:pPr>
            <a:r>
              <a:rPr lang="es-ES" sz="2000" dirty="0" smtClean="0"/>
              <a:t>Honduras, Fili</a:t>
            </a:r>
            <a:r>
              <a:rPr lang="es-ES" sz="2000" dirty="0" smtClean="0"/>
              <a:t>pinas</a:t>
            </a:r>
            <a:r>
              <a:rPr lang="es-ES" sz="2000" dirty="0" smtClean="0"/>
              <a:t>, Perú </a:t>
            </a:r>
            <a:r>
              <a:rPr lang="es-ES" sz="2000" dirty="0" smtClean="0"/>
              <a:t>y </a:t>
            </a:r>
            <a:r>
              <a:rPr lang="es-ES" sz="2000" dirty="0" smtClean="0"/>
              <a:t>Ecuador (2012)</a:t>
            </a:r>
            <a:endParaRPr lang="es-E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4800" y="457200"/>
            <a:ext cx="6324600" cy="21336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s-ES" sz="4000" dirty="0" smtClean="0">
                <a:solidFill>
                  <a:srgbClr val="FF0000"/>
                </a:solidFill>
              </a:rPr>
              <a:t>Mandato de U</a:t>
            </a:r>
            <a:r>
              <a:rPr lang="es-ES" sz="4000" dirty="0" smtClean="0">
                <a:solidFill>
                  <a:srgbClr val="FF0000"/>
                </a:solidFill>
              </a:rPr>
              <a:t>SDOL: </a:t>
            </a:r>
            <a:br>
              <a:rPr lang="es-ES" sz="4000" dirty="0" smtClean="0">
                <a:solidFill>
                  <a:srgbClr val="FF0000"/>
                </a:solidFill>
              </a:rPr>
            </a:br>
            <a:r>
              <a:rPr lang="es-ES" sz="4000" dirty="0" smtClean="0">
                <a:solidFill>
                  <a:srgbClr val="FF0000"/>
                </a:solidFill>
              </a:rPr>
              <a:t>Hacer cumplir las leyes laborales de los Estados Unidos</a:t>
            </a:r>
            <a:r>
              <a:rPr lang="es-E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s-E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s-E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6386" name="Picture 4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87" name="Picture 5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88" name="Picture 6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89" name="Picture 7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0" name="Picture 8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1" name="Picture 9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2" name="Picture 10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3" name="Picture 11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4" name="Picture 12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5" name="Picture 13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6" name="Picture 14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6397" name="Text Box 15"/>
          <p:cNvSpPr txBox="1">
            <a:spLocks noChangeArrowheads="1"/>
          </p:cNvSpPr>
          <p:nvPr/>
        </p:nvSpPr>
        <p:spPr bwMode="auto">
          <a:xfrm>
            <a:off x="381000" y="2675013"/>
            <a:ext cx="6858000" cy="32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La aplicación de las leyes protege y beneficia a todos.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Salvaguarda la fuerza laboral, evita la carrera hacia abajo.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Promueve el crecimiento a largo plazo y la estabilidad de la economía.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Mejora las condiciones laborales y los estándares de vida de todos los trabajadores.</a:t>
            </a:r>
            <a:endParaRPr lang="es-E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81000" y="457200"/>
            <a:ext cx="6781800" cy="6858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s-ES" sz="4000" dirty="0" smtClean="0">
                <a:solidFill>
                  <a:srgbClr val="FF0000"/>
                </a:solidFill>
              </a:rPr>
              <a:t>El concepto básico</a:t>
            </a:r>
            <a:endParaRPr lang="es-E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7410" name="Picture 3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1" name="Picture 4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2" name="Picture 5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3" name="Picture 6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4" name="Picture 7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5" name="Picture 8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6" name="Picture 9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7" name="Picture 10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8" name="Picture 11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19" name="Picture 12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7420" name="Picture 13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457200" y="1524000"/>
            <a:ext cx="3124200" cy="496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lang="es-ES" sz="2400" dirty="0" smtClean="0">
                <a:solidFill>
                  <a:srgbClr val="0000FF"/>
                </a:solidFill>
              </a:rPr>
              <a:t>USDOL respeta a los empleadores y trabajadores al hacer cumplir las leyes correspondientes.</a:t>
            </a:r>
          </a:p>
          <a:p>
            <a:pPr>
              <a:lnSpc>
                <a:spcPct val="120000"/>
              </a:lnSpc>
            </a:pPr>
            <a:endParaRPr lang="es-ES" sz="2400" dirty="0" smtClean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</a:pPr>
            <a:endParaRPr lang="es-ES" sz="2400" dirty="0" smtClean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</a:pPr>
            <a:r>
              <a:rPr lang="es-ES" sz="2400" dirty="0" smtClean="0">
                <a:solidFill>
                  <a:srgbClr val="0000FF"/>
                </a:solidFill>
              </a:rPr>
              <a:t>Las embajadas desean proteger a sus connacionales.</a:t>
            </a:r>
          </a:p>
          <a:p>
            <a:pPr>
              <a:lnSpc>
                <a:spcPct val="120000"/>
              </a:lnSpc>
            </a:pPr>
            <a:endParaRPr lang="es-ES" sz="2400" dirty="0">
              <a:solidFill>
                <a:srgbClr val="0000FF"/>
              </a:solidFill>
            </a:endParaRPr>
          </a:p>
        </p:txBody>
      </p:sp>
      <p:sp>
        <p:nvSpPr>
          <p:cNvPr id="17422" name="Content Placeholder 4"/>
          <p:cNvSpPr>
            <a:spLocks/>
          </p:cNvSpPr>
          <p:nvPr/>
        </p:nvSpPr>
        <p:spPr bwMode="auto">
          <a:xfrm>
            <a:off x="3733800" y="1600200"/>
            <a:ext cx="4191000" cy="444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175">
              <a:lnSpc>
                <a:spcPct val="90000"/>
              </a:lnSpc>
              <a:spcBef>
                <a:spcPct val="20000"/>
              </a:spcBef>
            </a:pPr>
            <a:r>
              <a:rPr lang="es-ES" sz="2400" dirty="0" smtClean="0"/>
              <a:t>La educación y la labor de extensión protegen a los </a:t>
            </a:r>
            <a:r>
              <a:rPr lang="es-ES" sz="2400" b="1" dirty="0" smtClean="0"/>
              <a:t>trabajadores</a:t>
            </a:r>
            <a:r>
              <a:rPr lang="es-ES" sz="2400" dirty="0" smtClean="0"/>
              <a:t> vulnerables de posibles infracciones en el lugar de trabajo.</a:t>
            </a:r>
          </a:p>
          <a:p>
            <a:pPr marL="342900" indent="-3175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s-ES" sz="2400" dirty="0" smtClean="0"/>
          </a:p>
          <a:p>
            <a:pPr marL="342900" indent="-3175">
              <a:lnSpc>
                <a:spcPct val="90000"/>
              </a:lnSpc>
              <a:spcBef>
                <a:spcPct val="20000"/>
              </a:spcBef>
              <a:buFont typeface="Wingdings" pitchFamily="2" charset="2"/>
              <a:buNone/>
            </a:pPr>
            <a:endParaRPr lang="es-ES" sz="2400" dirty="0" smtClean="0"/>
          </a:p>
          <a:p>
            <a:pPr marL="342900" indent="-3175">
              <a:buFont typeface="Wingdings" pitchFamily="2" charset="2"/>
              <a:buNone/>
            </a:pPr>
            <a:r>
              <a:rPr lang="es-ES" sz="2400" dirty="0" smtClean="0"/>
              <a:t>La educación y la labor de extensión para los </a:t>
            </a:r>
            <a:r>
              <a:rPr lang="es-ES" sz="2400" b="1" dirty="0" smtClean="0"/>
              <a:t>empleadores</a:t>
            </a:r>
            <a:r>
              <a:rPr lang="es-ES" sz="2400" dirty="0" smtClean="0"/>
              <a:t> protegen contra infracciones prevenibles, multas, riesgos para la reputación, pérdida de ganancias.</a:t>
            </a:r>
          </a:p>
          <a:p>
            <a:pPr marL="342900" indent="-3175">
              <a:buFont typeface="Wingdings" pitchFamily="2" charset="2"/>
              <a:buNone/>
            </a:pPr>
            <a:r>
              <a:rPr lang="es-ES" sz="3100" dirty="0" smtClean="0"/>
              <a:t>  </a:t>
            </a:r>
          </a:p>
          <a:p>
            <a:pPr marL="342900" indent="-3175">
              <a:lnSpc>
                <a:spcPct val="90000"/>
              </a:lnSpc>
              <a:spcBef>
                <a:spcPct val="20000"/>
              </a:spcBef>
            </a:pPr>
            <a:endParaRPr lang="es-ES" sz="3100" dirty="0"/>
          </a:p>
        </p:txBody>
      </p:sp>
      <p:sp>
        <p:nvSpPr>
          <p:cNvPr id="17423" name="AutoShape 17"/>
          <p:cNvSpPr>
            <a:spLocks noChangeArrowheads="1"/>
          </p:cNvSpPr>
          <p:nvPr/>
        </p:nvSpPr>
        <p:spPr bwMode="auto">
          <a:xfrm>
            <a:off x="2971800" y="2057400"/>
            <a:ext cx="1143000" cy="609600"/>
          </a:xfrm>
          <a:prstGeom prst="rightArrow">
            <a:avLst>
              <a:gd name="adj1" fmla="val 50000"/>
              <a:gd name="adj2" fmla="val 4687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7424" name="AutoShape 18"/>
          <p:cNvSpPr>
            <a:spLocks noChangeArrowheads="1"/>
          </p:cNvSpPr>
          <p:nvPr/>
        </p:nvSpPr>
        <p:spPr bwMode="auto">
          <a:xfrm>
            <a:off x="2971800" y="4648200"/>
            <a:ext cx="1143000" cy="609600"/>
          </a:xfrm>
          <a:prstGeom prst="rightArrow">
            <a:avLst>
              <a:gd name="adj1" fmla="val 50000"/>
              <a:gd name="adj2" fmla="val 46875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s-ES" dirty="0"/>
          </a:p>
        </p:txBody>
      </p:sp>
      <p:sp>
        <p:nvSpPr>
          <p:cNvPr id="17425" name="AutoShape 17"/>
          <p:cNvSpPr>
            <a:spLocks noChangeArrowheads="1"/>
          </p:cNvSpPr>
          <p:nvPr/>
        </p:nvSpPr>
        <p:spPr bwMode="auto">
          <a:xfrm rot="5400000">
            <a:off x="1238250" y="3867150"/>
            <a:ext cx="952500" cy="609600"/>
          </a:xfrm>
          <a:prstGeom prst="rightArrow">
            <a:avLst>
              <a:gd name="adj1" fmla="val 50000"/>
              <a:gd name="adj2" fmla="val 39063"/>
            </a:avLst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81000" y="457200"/>
            <a:ext cx="6781800" cy="131064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s-ES" sz="4000" dirty="0" smtClean="0">
                <a:solidFill>
                  <a:srgbClr val="FF0000"/>
                </a:solidFill>
              </a:rPr>
              <a:t>¿QUIÉN SE BENEFICIA?			</a:t>
            </a:r>
            <a:endParaRPr lang="es-E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8434" name="Picture 3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5" name="Picture 4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6" name="Picture 5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7" name="Picture 6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8" name="Picture 7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39" name="Picture 8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0" name="Picture 9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1" name="Picture 10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2" name="Picture 11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3" name="Picture 12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8444" name="Picture 13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8445" name="Text Box 14"/>
          <p:cNvSpPr txBox="1">
            <a:spLocks noChangeArrowheads="1"/>
          </p:cNvSpPr>
          <p:nvPr/>
        </p:nvSpPr>
        <p:spPr bwMode="auto">
          <a:xfrm>
            <a:off x="1660525" y="22463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s-ES" dirty="0"/>
          </a:p>
        </p:txBody>
      </p:sp>
      <p:sp>
        <p:nvSpPr>
          <p:cNvPr id="18446" name="Text Box 15"/>
          <p:cNvSpPr txBox="1">
            <a:spLocks noChangeArrowheads="1"/>
          </p:cNvSpPr>
          <p:nvPr/>
        </p:nvSpPr>
        <p:spPr bwMode="auto">
          <a:xfrm>
            <a:off x="1219200" y="16002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ES" dirty="0"/>
          </a:p>
        </p:txBody>
      </p:sp>
      <p:sp>
        <p:nvSpPr>
          <p:cNvPr id="18447" name="Text Box 16"/>
          <p:cNvSpPr txBox="1">
            <a:spLocks noChangeArrowheads="1"/>
          </p:cNvSpPr>
          <p:nvPr/>
        </p:nvSpPr>
        <p:spPr bwMode="auto">
          <a:xfrm>
            <a:off x="1219200" y="1981200"/>
            <a:ext cx="4791456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Los trabajadores individuales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El Departamento de Trabajo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Las embajadas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Los empleadores</a:t>
            </a:r>
            <a:endParaRPr lang="es-ES" sz="2400" dirty="0" smtClean="0">
              <a:solidFill>
                <a:srgbClr val="0000FF"/>
              </a:solidFill>
            </a:endParaRP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La fuerza laboral</a:t>
            </a:r>
            <a:endParaRPr lang="es-E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81000" y="457200"/>
            <a:ext cx="6781800" cy="6858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s-ES" sz="4000" dirty="0" smtClean="0">
                <a:solidFill>
                  <a:srgbClr val="FF0000"/>
                </a:solidFill>
              </a:rPr>
              <a:t>Cómo funciona la sociedad</a:t>
            </a:r>
            <a:endParaRPr lang="es-E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19458" name="Picture 3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59" name="Picture 4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0" name="Picture 5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1" name="Picture 6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2" name="Picture 7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3" name="Picture 8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4" name="Picture 9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5" name="Picture 10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6" name="Picture 11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7" name="Picture 12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9468" name="Picture 13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9469" name="Text Box 14"/>
          <p:cNvSpPr txBox="1">
            <a:spLocks noChangeArrowheads="1"/>
          </p:cNvSpPr>
          <p:nvPr/>
        </p:nvSpPr>
        <p:spPr bwMode="auto">
          <a:xfrm>
            <a:off x="457200" y="1755775"/>
            <a:ext cx="6858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39725" indent="-339725">
              <a:lnSpc>
                <a:spcPct val="120000"/>
              </a:lnSpc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Intercambio de información</a:t>
            </a:r>
          </a:p>
          <a:p>
            <a:pPr marL="339725" indent="-339725">
              <a:lnSpc>
                <a:spcPct val="120000"/>
              </a:lnSpc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Labor de extensión</a:t>
            </a:r>
          </a:p>
          <a:p>
            <a:pPr marL="339725" indent="-339725">
              <a:lnSpc>
                <a:spcPct val="120000"/>
              </a:lnSpc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Educación</a:t>
            </a:r>
          </a:p>
          <a:p>
            <a:pPr marL="339725" indent="-339725">
              <a:lnSpc>
                <a:spcPct val="120000"/>
              </a:lnSpc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Capacitación</a:t>
            </a:r>
            <a:endParaRPr lang="es-ES" sz="2400" dirty="0" smtClean="0">
              <a:solidFill>
                <a:srgbClr val="0000FF"/>
              </a:solidFill>
            </a:endParaRPr>
          </a:p>
          <a:p>
            <a:pPr marL="339725" indent="-339725">
              <a:lnSpc>
                <a:spcPct val="120000"/>
              </a:lnSpc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Intercambio de buenas prácticas</a:t>
            </a:r>
            <a:endParaRPr lang="es-E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4800" y="-152400"/>
            <a:ext cx="6324600" cy="15240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s-ES" sz="4000" dirty="0" smtClean="0">
                <a:solidFill>
                  <a:srgbClr val="FF0000"/>
                </a:solidFill>
              </a:rPr>
              <a:t>Cómo participan otras embaja</a:t>
            </a:r>
            <a:r>
              <a:rPr lang="es-ES" sz="2400" dirty="0" smtClean="0">
                <a:solidFill>
                  <a:srgbClr val="FF0000"/>
                </a:solidFill>
              </a:rPr>
              <a:t>d</a:t>
            </a:r>
            <a:r>
              <a:rPr lang="es-ES" sz="4000" dirty="0" smtClean="0">
                <a:solidFill>
                  <a:srgbClr val="FF0000"/>
                </a:solidFill>
              </a:rPr>
              <a:t>as	</a:t>
            </a:r>
            <a:r>
              <a:rPr lang="es-E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s-E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s-E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482" name="Subtitle 2"/>
          <p:cNvSpPr>
            <a:spLocks noGrp="1"/>
          </p:cNvSpPr>
          <p:nvPr>
            <p:ph type="subTitle" idx="4294967295"/>
          </p:nvPr>
        </p:nvSpPr>
        <p:spPr>
          <a:xfrm>
            <a:off x="0" y="6324600"/>
            <a:ext cx="8229600" cy="6096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s-ES" sz="2400" i="1" dirty="0" smtClean="0">
                <a:solidFill>
                  <a:srgbClr val="0000FF"/>
                </a:solidFill>
              </a:rPr>
              <a:t>Salvaguardando los derechos de todos los trabajadores</a:t>
            </a:r>
            <a:endParaRPr lang="es-ES" sz="2400" i="1" dirty="0" smtClean="0">
              <a:solidFill>
                <a:srgbClr val="0000FF"/>
              </a:solidFill>
            </a:endParaRPr>
          </a:p>
        </p:txBody>
      </p:sp>
      <p:pic>
        <p:nvPicPr>
          <p:cNvPr id="20483" name="Picture 4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4" name="Picture 5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5" name="Picture 6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6" name="Picture 7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7" name="Picture 8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8" name="Picture 9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89" name="Picture 10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90" name="Picture 11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91" name="Picture 12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92" name="Picture 13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0493" name="Picture 14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0494" name="Rectangle 16"/>
          <p:cNvSpPr>
            <a:spLocks noChangeArrowheads="1"/>
          </p:cNvSpPr>
          <p:nvPr/>
        </p:nvSpPr>
        <p:spPr bwMode="auto">
          <a:xfrm>
            <a:off x="381000" y="1371600"/>
            <a:ext cx="73914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Los trabajadores con problemas podrían confiar más en ellas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Conocen mejor las necesidades específicas de las personas a quienes atienden</a:t>
            </a:r>
            <a:endParaRPr lang="es-ES" sz="2400" dirty="0" smtClean="0">
              <a:solidFill>
                <a:srgbClr val="0000FF"/>
              </a:solidFill>
            </a:endParaRP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Hablan el idioma del trabajador</a:t>
            </a:r>
            <a:endParaRPr lang="es-ES" sz="2400" dirty="0" smtClean="0">
              <a:solidFill>
                <a:srgbClr val="0000FF"/>
              </a:solidFill>
            </a:endParaRP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Pueden actuar de intermediarios entre DOL y el trabajador</a:t>
            </a:r>
            <a:endParaRPr lang="es-ES" sz="2400" dirty="0" smtClean="0">
              <a:solidFill>
                <a:srgbClr val="0000FF"/>
              </a:solidFill>
            </a:endParaRP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Pueden ayudar al DOL a localizar a los trabajadores una vez que se les haya repatriado, para pagarles los salarios pendientes</a:t>
            </a:r>
          </a:p>
          <a:p>
            <a:pPr marL="339725" indent="-339725">
              <a:spcAft>
                <a:spcPct val="20000"/>
              </a:spcAft>
              <a:buFontTx/>
              <a:buChar char="•"/>
            </a:pPr>
            <a:r>
              <a:rPr lang="es-ES" sz="2400" dirty="0" smtClean="0">
                <a:solidFill>
                  <a:srgbClr val="0000FF"/>
                </a:solidFill>
              </a:rPr>
              <a:t>Pueden ampliar eficazmente </a:t>
            </a:r>
            <a:r>
              <a:rPr lang="es-ES" sz="2400" dirty="0" smtClean="0">
                <a:solidFill>
                  <a:srgbClr val="0000FF"/>
                </a:solidFill>
              </a:rPr>
              <a:t> la extensión del DOL hacia los trabajadores y los empleadores</a:t>
            </a:r>
            <a:endParaRPr lang="es-E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304800" y="304800"/>
            <a:ext cx="6324600" cy="2133600"/>
          </a:xfrm>
        </p:spPr>
        <p:txBody>
          <a:bodyPr anchor="b">
            <a:noAutofit/>
          </a:bodyPr>
          <a:lstStyle/>
          <a:p>
            <a:pPr algn="l" eaLnBrk="1" hangingPunct="1">
              <a:defRPr/>
            </a:pPr>
            <a:r>
              <a:rPr lang="es-ES" sz="4000" dirty="0" smtClean="0">
                <a:solidFill>
                  <a:srgbClr val="FF0000"/>
                </a:solidFill>
              </a:rPr>
              <a:t>Programa de trabajadores migrantes de USDOL y socios	</a:t>
            </a:r>
            <a:r>
              <a:rPr lang="es-ES" sz="4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s-ES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endParaRPr lang="es-ES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1506" name="Subtitle 2"/>
          <p:cNvSpPr>
            <a:spLocks noGrp="1"/>
          </p:cNvSpPr>
          <p:nvPr>
            <p:ph type="subTitle" idx="4294967295"/>
          </p:nvPr>
        </p:nvSpPr>
        <p:spPr>
          <a:xfrm>
            <a:off x="0" y="6248400"/>
            <a:ext cx="8229600" cy="609600"/>
          </a:xfrm>
        </p:spPr>
        <p:txBody>
          <a:bodyPr/>
          <a:lstStyle/>
          <a:p>
            <a:pPr marL="0" indent="0" algn="ctr" eaLnBrk="1" hangingPunct="1">
              <a:lnSpc>
                <a:spcPct val="90000"/>
              </a:lnSpc>
              <a:buFontTx/>
              <a:buNone/>
            </a:pPr>
            <a:r>
              <a:rPr lang="es-ES" sz="3600" i="1" dirty="0" smtClean="0">
                <a:solidFill>
                  <a:srgbClr val="0000FF"/>
                </a:solidFill>
              </a:rPr>
              <a:t>Gracias</a:t>
            </a:r>
            <a:r>
              <a:rPr lang="es-ES" sz="3600" i="1" dirty="0" smtClean="0">
                <a:solidFill>
                  <a:srgbClr val="0000FF"/>
                </a:solidFill>
              </a:rPr>
              <a:t>.</a:t>
            </a:r>
            <a:endParaRPr lang="es-ES" sz="3600" i="1" dirty="0" smtClean="0">
              <a:solidFill>
                <a:srgbClr val="0000FF"/>
              </a:solidFill>
            </a:endParaRPr>
          </a:p>
        </p:txBody>
      </p:sp>
      <p:pic>
        <p:nvPicPr>
          <p:cNvPr id="21507" name="Picture 4" descr="US Flag"/>
          <p:cNvPicPr>
            <a:picLocks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0063" y="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08" name="Picture 5" descr="Mexico Flag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20063" y="6096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09" name="Picture 6" descr="DR Flag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120063" y="182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0" name="Picture 7" descr="Costa Rica Flag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120063" y="121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1" name="Picture 8" descr="Guatemala Flag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120063" y="3124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2" name="Picture 9" descr="Honduran Flag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120063" y="43989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3" name="Picture 10" descr="Nicaragua Flag"/>
          <p:cNvPicPr>
            <a:picLocks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120063" y="37893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4" name="Picture 11" descr="El Salvador Flag"/>
          <p:cNvPicPr>
            <a:picLocks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8120063" y="2490788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5" name="Picture 12" descr="Philippines Flag"/>
          <p:cNvPicPr>
            <a:picLocks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8120063" y="50292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6" name="Picture 13" descr="Peru Flag"/>
          <p:cNvPicPr>
            <a:picLocks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8120063" y="5638800"/>
            <a:ext cx="1023937" cy="6302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21517" name="Picture 14" descr="Ecuador"/>
          <p:cNvPicPr>
            <a:picLocks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8120063" y="6227763"/>
            <a:ext cx="1023937" cy="6302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21518" name="Text Box 15"/>
          <p:cNvSpPr txBox="1">
            <a:spLocks noChangeArrowheads="1"/>
          </p:cNvSpPr>
          <p:nvPr/>
        </p:nvSpPr>
        <p:spPr bwMode="auto">
          <a:xfrm>
            <a:off x="304800" y="3581400"/>
            <a:ext cx="533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s-ES" dirty="0" smtClean="0"/>
              <a:t>Rebecca </a:t>
            </a:r>
            <a:r>
              <a:rPr lang="es-ES" dirty="0" smtClean="0"/>
              <a:t>Rowles</a:t>
            </a:r>
            <a:endParaRPr lang="es-ES" dirty="0" smtClean="0"/>
          </a:p>
          <a:p>
            <a:pPr>
              <a:spcBef>
                <a:spcPct val="50000"/>
              </a:spcBef>
            </a:pPr>
            <a:r>
              <a:rPr lang="es-ES" dirty="0" smtClean="0"/>
              <a:t>Departamento de Trabajo de los Estados Unidos</a:t>
            </a:r>
          </a:p>
          <a:p>
            <a:pPr>
              <a:spcBef>
                <a:spcPct val="50000"/>
              </a:spcBef>
            </a:pPr>
            <a:r>
              <a:rPr lang="es-ES" dirty="0" smtClean="0">
                <a:hlinkClick r:id="rId13"/>
              </a:rPr>
              <a:t>Rowles.rebecca@dol.gov</a:t>
            </a:r>
            <a:r>
              <a:rPr lang="es-ES" dirty="0" smtClean="0"/>
              <a:t>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1648</TotalTime>
  <Words>363</Words>
  <Application>Microsoft Office PowerPoint</Application>
  <PresentationFormat>Presentación en pantalla (4:3)</PresentationFormat>
  <Paragraphs>54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Default Design</vt:lpstr>
      <vt:lpstr>Programa de trabajadores migrantes del Departamento de Trabajo de los Estados Unidos (USDOL) y socios   </vt:lpstr>
      <vt:lpstr>Socios participantes  </vt:lpstr>
      <vt:lpstr>Mandato de USDOL:  Hacer cumplir las leyes laborales de los Estados Unidos  </vt:lpstr>
      <vt:lpstr>El concepto básico</vt:lpstr>
      <vt:lpstr>¿QUIÉN SE BENEFICIA?   </vt:lpstr>
      <vt:lpstr>Cómo funciona la sociedad</vt:lpstr>
      <vt:lpstr>Cómo participan otras embajadas   </vt:lpstr>
      <vt:lpstr>Programa de trabajadores migrantes de USDOL y socios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USDOL  Migrant Worker Partnership      Program</dc:title>
  <dc:creator>rebecca</dc:creator>
  <cp:lastModifiedBy>Christiane Lehnhoff</cp:lastModifiedBy>
  <cp:revision>51</cp:revision>
  <dcterms:created xsi:type="dcterms:W3CDTF">2012-06-02T00:54:59Z</dcterms:created>
  <dcterms:modified xsi:type="dcterms:W3CDTF">2012-06-19T22:26:02Z</dcterms:modified>
</cp:coreProperties>
</file>