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73" r:id="rId3"/>
    <p:sldId id="274" r:id="rId4"/>
    <p:sldId id="281" r:id="rId5"/>
    <p:sldId id="282" r:id="rId6"/>
    <p:sldId id="279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3" d="100"/>
          <a:sy n="83" d="100"/>
        </p:scale>
        <p:origin x="-93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527D2A-5A26-4EE9-B77A-80FFF91FBAE0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F2E490-2CA8-44B8-96B0-A05F3F4AB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BD017-D3A4-4866-8988-A4BEDF1F30DB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188B0-DBF5-4452-8CF7-029192D2D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8D6A9-211C-48D0-93AB-92430F14A111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1E02A-50F4-41E8-ADFE-2A0C598D4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053C-7DD0-4B05-BF45-5404C72C2A52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B76FA-FF4D-4A50-87B3-1CFA8F22D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0D96E-826D-4045-AB6D-3ADAC0FD54B9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BC605-B725-4737-9F8E-18307E1EB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35B15-86E5-4660-BE7D-E8BE61C4A6B3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BC2C-D97A-480B-9386-A3DDF13D4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D42D-A1D4-49E9-B22C-9A170D3B89F2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32F6E-F13B-492C-950B-F2A7AAA92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202A-09D1-4118-9F6E-4D27EB5479B9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E22D0-2970-4BBB-A1BA-57B0FE553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F8F5-7671-488E-A7DC-DB10468860BC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DE5AE-94BA-4EE4-99DE-687990C67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998D-5AB4-4D38-A09C-FCE7C51AAF15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5802D-80F8-498C-8522-63C99F3C3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170FF-FDF1-4A01-8172-9090D6087C70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9571-37A6-4AA6-A9A7-CB9022571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47563-333D-49A6-A51F-6FA04A550720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9D562-C9B1-47B6-96DF-D777ABBBF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65FD265-A65E-4395-B0D4-FE327EDEF51B}" type="datetimeFigureOut">
              <a:rPr lang="en-US"/>
              <a:pPr>
                <a:defRPr/>
              </a:pPr>
              <a:t>6/13/2012</a:t>
            </a:fld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16096B0-0F06-409E-A55A-21F0659DD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mailto:Rowles.rebecca@dol.gov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304800"/>
            <a:ext cx="6324600" cy="21336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USDOL Migrant Worker Partnership Program	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4294967295"/>
          </p:nvPr>
        </p:nvSpPr>
        <p:spPr>
          <a:xfrm>
            <a:off x="-152400" y="6248400"/>
            <a:ext cx="8229600" cy="609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3600" i="1" smtClean="0">
                <a:solidFill>
                  <a:srgbClr val="0000FF"/>
                </a:solidFill>
              </a:rPr>
              <a:t> Safeguarding the rights of all workers</a:t>
            </a:r>
          </a:p>
        </p:txBody>
      </p:sp>
      <p:pic>
        <p:nvPicPr>
          <p:cNvPr id="14339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0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1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2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3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4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5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6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7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8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9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50" name="Text Box 16"/>
          <p:cNvSpPr txBox="1">
            <a:spLocks noChangeArrowheads="1"/>
          </p:cNvSpPr>
          <p:nvPr/>
        </p:nvSpPr>
        <p:spPr bwMode="auto">
          <a:xfrm>
            <a:off x="381000" y="4343400"/>
            <a:ext cx="472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Rebecca Rowles</a:t>
            </a:r>
          </a:p>
          <a:p>
            <a:pPr>
              <a:spcBef>
                <a:spcPct val="50000"/>
              </a:spcBef>
            </a:pPr>
            <a:r>
              <a:rPr lang="en-US"/>
              <a:t>U.S. Department of Labor</a:t>
            </a:r>
          </a:p>
          <a:p>
            <a:pPr>
              <a:spcBef>
                <a:spcPct val="50000"/>
              </a:spcBef>
            </a:pPr>
            <a:r>
              <a:rPr lang="en-US"/>
              <a:t>June 20,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533400"/>
            <a:ext cx="6324600" cy="6858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Partners Involved	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US" sz="3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2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3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4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5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6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7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8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9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0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1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2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381000" y="1295400"/>
            <a:ext cx="7010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U.S. Department of Labor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n-US" sz="2000"/>
              <a:t>Bureau of International Labor Affairs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n-US" sz="2000"/>
              <a:t>Occupational Safety and Health Administration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n-US" sz="2000"/>
              <a:t>Wage and Hour Division</a:t>
            </a:r>
          </a:p>
          <a:p>
            <a:pPr marL="339725" indent="-339725">
              <a:spcBef>
                <a:spcPct val="50000"/>
              </a:spcBef>
            </a:pPr>
            <a:endParaRPr lang="en-US" sz="2400">
              <a:solidFill>
                <a:srgbClr val="0000FF"/>
              </a:solidFill>
            </a:endParaRPr>
          </a:p>
          <a:p>
            <a:pPr marL="339725" indent="-339725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Partner Embassies and Consulates in the U.S.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n-US" sz="2000"/>
              <a:t>Mexico (2004)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n-US" sz="2000"/>
              <a:t>Costa Rica, Dominican Republic, El Salvador, Guatemala, and Nicaragua (2011)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n-US" sz="2000"/>
              <a:t>Honduras, the Philippines, Peru, and Ecuador (2012)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304800"/>
            <a:ext cx="6324600" cy="21336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USDOL Mandate: </a:t>
            </a:r>
            <a:br>
              <a:rPr lang="en-US" sz="4000" smtClean="0">
                <a:solidFill>
                  <a:srgbClr val="FF0000"/>
                </a:solidFill>
              </a:rPr>
            </a:br>
            <a:r>
              <a:rPr lang="en-US" sz="4000" smtClean="0">
                <a:solidFill>
                  <a:srgbClr val="FF0000"/>
                </a:solidFill>
              </a:rPr>
              <a:t>Enforce U.S. Labor Laws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pic>
        <p:nvPicPr>
          <p:cNvPr id="16386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7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8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9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0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1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2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3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4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5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6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381000" y="2286000"/>
            <a:ext cx="68580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Enforcing the laws protects and benefits everyone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Safeguards the workforce—prevents race to the bottom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Promotes long-term growth and stability of economy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Improves working conditions and living standards of all workers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457200"/>
            <a:ext cx="6781800" cy="6858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The Basic Idea</a:t>
            </a:r>
            <a:endParaRPr lang="en-US" sz="3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7410" name="Picture 3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1" name="Picture 4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2" name="Picture 5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3" name="Picture 6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4" name="Picture 7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5" name="Picture 8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6" name="Picture 9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7" name="Picture 10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8" name="Picture 11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9" name="Picture 12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20" name="Picture 13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457200" y="1524000"/>
            <a:ext cx="31242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USDOL respects employers and workers by enforcing applicable laws</a:t>
            </a:r>
          </a:p>
          <a:p>
            <a:pPr>
              <a:lnSpc>
                <a:spcPct val="120000"/>
              </a:lnSpc>
            </a:pPr>
            <a:endParaRPr lang="en-US" sz="240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endParaRPr lang="en-US" sz="240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Embassies wish to protect their 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nationals</a:t>
            </a:r>
          </a:p>
          <a:p>
            <a:pPr>
              <a:lnSpc>
                <a:spcPct val="120000"/>
              </a:lnSpc>
            </a:pP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17422" name="Content Placeholder 4"/>
          <p:cNvSpPr>
            <a:spLocks/>
          </p:cNvSpPr>
          <p:nvPr/>
        </p:nvSpPr>
        <p:spPr bwMode="auto">
          <a:xfrm>
            <a:off x="3733800" y="1600200"/>
            <a:ext cx="41910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175">
              <a:lnSpc>
                <a:spcPct val="90000"/>
              </a:lnSpc>
              <a:spcBef>
                <a:spcPct val="20000"/>
              </a:spcBef>
            </a:pPr>
            <a:r>
              <a:rPr lang="en-US" sz="2400"/>
              <a:t>Education and outreach protect vulnerable </a:t>
            </a:r>
            <a:r>
              <a:rPr lang="en-US" sz="2400" b="1"/>
              <a:t>workers</a:t>
            </a:r>
            <a:r>
              <a:rPr lang="en-US" sz="2400"/>
              <a:t> from potential workplace violations</a:t>
            </a:r>
          </a:p>
          <a:p>
            <a:pPr marL="342900" indent="-317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400"/>
          </a:p>
          <a:p>
            <a:pPr marL="342900" indent="-317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400"/>
          </a:p>
          <a:p>
            <a:pPr marL="342900" indent="-3175">
              <a:buFont typeface="Wingdings" pitchFamily="2" charset="2"/>
              <a:buNone/>
            </a:pPr>
            <a:r>
              <a:rPr lang="en-US" sz="2400"/>
              <a:t>Education and outreach for </a:t>
            </a:r>
            <a:r>
              <a:rPr lang="en-US" sz="2400" b="1"/>
              <a:t>employers</a:t>
            </a:r>
            <a:r>
              <a:rPr lang="en-US" sz="2400"/>
              <a:t> protect against preventable violations, fines, risk to reputation, loss of profits</a:t>
            </a:r>
            <a:r>
              <a:rPr lang="en-US" sz="3100"/>
              <a:t>  </a:t>
            </a:r>
          </a:p>
          <a:p>
            <a:pPr marL="342900" indent="-3175">
              <a:lnSpc>
                <a:spcPct val="90000"/>
              </a:lnSpc>
              <a:spcBef>
                <a:spcPct val="20000"/>
              </a:spcBef>
            </a:pPr>
            <a:endParaRPr lang="en-US" sz="3100"/>
          </a:p>
        </p:txBody>
      </p:sp>
      <p:sp>
        <p:nvSpPr>
          <p:cNvPr id="17423" name="AutoShape 17"/>
          <p:cNvSpPr>
            <a:spLocks noChangeArrowheads="1"/>
          </p:cNvSpPr>
          <p:nvPr/>
        </p:nvSpPr>
        <p:spPr bwMode="auto">
          <a:xfrm>
            <a:off x="2971800" y="2057400"/>
            <a:ext cx="1143000" cy="609600"/>
          </a:xfrm>
          <a:prstGeom prst="rightArrow">
            <a:avLst>
              <a:gd name="adj1" fmla="val 50000"/>
              <a:gd name="adj2" fmla="val 468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AutoShape 18"/>
          <p:cNvSpPr>
            <a:spLocks noChangeArrowheads="1"/>
          </p:cNvSpPr>
          <p:nvPr/>
        </p:nvSpPr>
        <p:spPr bwMode="auto">
          <a:xfrm>
            <a:off x="2971800" y="4648200"/>
            <a:ext cx="1143000" cy="609600"/>
          </a:xfrm>
          <a:prstGeom prst="rightArrow">
            <a:avLst>
              <a:gd name="adj1" fmla="val 50000"/>
              <a:gd name="adj2" fmla="val 468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 rot="5400000">
            <a:off x="1238250" y="3524250"/>
            <a:ext cx="952500" cy="609600"/>
          </a:xfrm>
          <a:prstGeom prst="rightArrow">
            <a:avLst>
              <a:gd name="adj1" fmla="val 50000"/>
              <a:gd name="adj2" fmla="val 390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457200"/>
            <a:ext cx="6781800" cy="9906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WHO BENEFITS?			</a:t>
            </a:r>
            <a:endParaRPr lang="en-US" sz="3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8434" name="Picture 3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5" name="Picture 4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6" name="Picture 5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7" name="Picture 6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8" name="Picture 7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9" name="Picture 8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0" name="Picture 9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1" name="Picture 10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2" name="Picture 11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3" name="Picture 12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4" name="Picture 13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1660525" y="224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1219200" y="16002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1219200" y="1981200"/>
            <a:ext cx="3505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Individual Workers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DOL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Embassies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Employers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Workforce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457200"/>
            <a:ext cx="6781800" cy="6858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How the Partnership Works</a:t>
            </a:r>
            <a:endParaRPr lang="en-US" sz="3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9458" name="Picture 3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59" name="Picture 4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0" name="Picture 5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1" name="Picture 6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2" name="Picture 7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3" name="Picture 8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4" name="Picture 9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5" name="Picture 10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6" name="Picture 11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7" name="Picture 12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8" name="Picture 13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469" name="Text Box 14"/>
          <p:cNvSpPr txBox="1">
            <a:spLocks noChangeArrowheads="1"/>
          </p:cNvSpPr>
          <p:nvPr/>
        </p:nvSpPr>
        <p:spPr bwMode="auto">
          <a:xfrm>
            <a:off x="457200" y="1755775"/>
            <a:ext cx="6858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Information Sharing</a:t>
            </a: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Outreach</a:t>
            </a: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Education</a:t>
            </a: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Training</a:t>
            </a: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Exchange of Best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304800"/>
            <a:ext cx="6324600" cy="15240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How Other Embassies Are Involved	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4294967295"/>
          </p:nvPr>
        </p:nvSpPr>
        <p:spPr>
          <a:xfrm>
            <a:off x="0" y="6248400"/>
            <a:ext cx="8229600" cy="609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3600" i="1" smtClean="0">
                <a:solidFill>
                  <a:srgbClr val="0000FF"/>
                </a:solidFill>
              </a:rPr>
              <a:t>Safeguarding the rights of all workers</a:t>
            </a:r>
          </a:p>
        </p:txBody>
      </p:sp>
      <p:pic>
        <p:nvPicPr>
          <p:cNvPr id="20483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4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5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6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7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8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9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0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1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2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3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94" name="Rectangle 16"/>
          <p:cNvSpPr>
            <a:spLocks noChangeArrowheads="1"/>
          </p:cNvSpPr>
          <p:nvPr/>
        </p:nvSpPr>
        <p:spPr bwMode="auto">
          <a:xfrm>
            <a:off x="381000" y="1981200"/>
            <a:ext cx="73914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May be more trusted by a worker in trouble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Know more about the specific needs of its constituents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Speak the language of the worker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Can act as intermediary between DOL and worker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Can help DOL locate workers once repatriated for payment of back wages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n-US" sz="2400">
                <a:solidFill>
                  <a:srgbClr val="0000FF"/>
                </a:solidFill>
              </a:rPr>
              <a:t>Can effectively expand DOL’s outreach to workers and employers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304800"/>
            <a:ext cx="6324600" cy="21336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>USDOL Migrant Worker Partnership Program	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21506" name="Subtitle 2"/>
          <p:cNvSpPr>
            <a:spLocks noGrp="1"/>
          </p:cNvSpPr>
          <p:nvPr>
            <p:ph type="subTitle" idx="4294967295"/>
          </p:nvPr>
        </p:nvSpPr>
        <p:spPr>
          <a:xfrm>
            <a:off x="0" y="6248400"/>
            <a:ext cx="8229600" cy="609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3600" i="1" smtClean="0">
                <a:solidFill>
                  <a:srgbClr val="0000FF"/>
                </a:solidFill>
              </a:rPr>
              <a:t>Thank you.</a:t>
            </a:r>
          </a:p>
        </p:txBody>
      </p:sp>
      <p:pic>
        <p:nvPicPr>
          <p:cNvPr id="21507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08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09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0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1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2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3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4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5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6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7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304800" y="3581400"/>
            <a:ext cx="472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Rebecca Rowles</a:t>
            </a:r>
          </a:p>
          <a:p>
            <a:pPr>
              <a:spcBef>
                <a:spcPct val="50000"/>
              </a:spcBef>
            </a:pPr>
            <a:r>
              <a:rPr lang="en-US"/>
              <a:t>U.S. Department of Labor</a:t>
            </a:r>
          </a:p>
          <a:p>
            <a:pPr>
              <a:spcBef>
                <a:spcPct val="50000"/>
              </a:spcBef>
            </a:pPr>
            <a:r>
              <a:rPr lang="en-US">
                <a:hlinkClick r:id="rId13"/>
              </a:rPr>
              <a:t>Rowles.rebecca@dol.gov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</TotalTime>
  <Words>245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Default Design</vt:lpstr>
      <vt:lpstr>USDOL Migrant Worker Partnership Program   </vt:lpstr>
      <vt:lpstr>Partners Involved  </vt:lpstr>
      <vt:lpstr>USDOL Mandate:  Enforce U.S. Labor Laws  </vt:lpstr>
      <vt:lpstr>The Basic Idea</vt:lpstr>
      <vt:lpstr>WHO BENEFITS?   </vt:lpstr>
      <vt:lpstr>How the Partnership Works</vt:lpstr>
      <vt:lpstr>How Other Embassies Are Involved   </vt:lpstr>
      <vt:lpstr>USDOL Migrant Worker Partnership Program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USDOL  Migrant Worker Partnership      Program</dc:title>
  <dc:creator>rebecca</dc:creator>
  <cp:lastModifiedBy>ECN User</cp:lastModifiedBy>
  <cp:revision>42</cp:revision>
  <dcterms:created xsi:type="dcterms:W3CDTF">2012-06-02T00:54:59Z</dcterms:created>
  <dcterms:modified xsi:type="dcterms:W3CDTF">2012-06-13T21:08:15Z</dcterms:modified>
</cp:coreProperties>
</file>