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sldIdLst>
    <p:sldId id="273" r:id="rId2"/>
    <p:sldId id="274" r:id="rId3"/>
    <p:sldId id="281" r:id="rId4"/>
    <p:sldId id="282" r:id="rId5"/>
    <p:sldId id="279" r:id="rId6"/>
    <p:sldId id="275" r:id="rId7"/>
    <p:sldId id="276" r:id="rId8"/>
    <p:sldId id="283" r:id="rId9"/>
    <p:sldId id="284" r:id="rId10"/>
    <p:sldId id="288" r:id="rId11"/>
    <p:sldId id="286" r:id="rId12"/>
    <p:sldId id="289" r:id="rId13"/>
    <p:sldId id="29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80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527D2A-5A26-4EE9-B77A-80FFF91FBAE0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F2E490-2CA8-44B8-96B0-A05F3F4AB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7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BD017-D3A4-4866-8988-A4BEDF1F30DB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188B0-DBF5-4452-8CF7-029192D2D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D6A9-211C-48D0-93AB-92430F14A111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E02A-50F4-41E8-ADFE-2A0C598D4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053C-7DD0-4B05-BF45-5404C72C2A52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76FA-FF4D-4A50-87B3-1CFA8F22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0D96E-826D-4045-AB6D-3ADAC0FD54B9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BC605-B725-4737-9F8E-18307E1EB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35B15-86E5-4660-BE7D-E8BE61C4A6B3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BC2C-D97A-480B-9386-A3DDF13D4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D42D-A1D4-49E9-B22C-9A170D3B89F2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2F6E-F13B-492C-950B-F2A7AAA92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202A-09D1-4118-9F6E-4D27EB5479B9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E22D0-2970-4BBB-A1BA-57B0FE553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F8F5-7671-488E-A7DC-DB10468860BC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DE5AE-94BA-4EE4-99DE-687990C67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998D-5AB4-4D38-A09C-FCE7C51AAF15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802D-80F8-498C-8522-63C99F3C3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70FF-FDF1-4A01-8172-9090D6087C70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9571-37A6-4AA6-A9A7-CB9022571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47563-333D-49A6-A51F-6FA04A550720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D562-C9B1-47B6-96DF-D777ABBB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65FD265-A65E-4395-B0D4-FE327EDEF51B}" type="datetimeFigureOut">
              <a:rPr lang="en-US"/>
              <a:pPr>
                <a:defRPr/>
              </a:pPr>
              <a:t>11/5/13</a:t>
            </a:fld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6096B0-0F06-409E-A55A-21F0659DD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hyperlink" Target="mailto:rowles.rebecca@dol.gov" TargetMode="Externa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dirty="0" err="1" smtClean="0">
                <a:solidFill>
                  <a:srgbClr val="FF0000"/>
                </a:solidFill>
              </a:rPr>
              <a:t>Departamento</a:t>
            </a:r>
            <a:r>
              <a:rPr lang="en-US" sz="4000" dirty="0" smtClean="0">
                <a:solidFill>
                  <a:srgbClr val="FF0000"/>
                </a:solidFill>
              </a:rPr>
              <a:t> del </a:t>
            </a:r>
            <a:r>
              <a:rPr lang="en-US" sz="4000" dirty="0" err="1" smtClean="0">
                <a:solidFill>
                  <a:srgbClr val="FF0000"/>
                </a:solidFill>
              </a:rPr>
              <a:t>Trabajo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de los EE.UU.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34319"/>
            <a:ext cx="7086600" cy="4525963"/>
          </a:xfrm>
        </p:spPr>
        <p:txBody>
          <a:bodyPr/>
          <a:lstStyle/>
          <a:p>
            <a:pPr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Oficina</a:t>
            </a:r>
            <a:r>
              <a:rPr lang="en-US" sz="2400" b="1" dirty="0" smtClean="0">
                <a:solidFill>
                  <a:srgbClr val="FF0000"/>
                </a:solidFill>
              </a:rPr>
              <a:t> de </a:t>
            </a:r>
            <a:r>
              <a:rPr lang="en-US" sz="2400" b="1" dirty="0" err="1" smtClean="0">
                <a:solidFill>
                  <a:srgbClr val="FF0000"/>
                </a:solidFill>
              </a:rPr>
              <a:t>Asuntos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Laborales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Internacionales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Esta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oficina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guía</a:t>
            </a:r>
            <a:r>
              <a:rPr lang="en-US" sz="2400" dirty="0" smtClean="0">
                <a:solidFill>
                  <a:srgbClr val="FF0000"/>
                </a:solidFill>
              </a:rPr>
              <a:t> los </a:t>
            </a:r>
            <a:r>
              <a:rPr lang="en-US" sz="2400" dirty="0" err="1" smtClean="0">
                <a:solidFill>
                  <a:srgbClr val="FF0000"/>
                </a:solidFill>
              </a:rPr>
              <a:t>esfuerzos</a:t>
            </a:r>
            <a:r>
              <a:rPr lang="en-US" sz="2400" dirty="0" smtClean="0">
                <a:solidFill>
                  <a:srgbClr val="FF0000"/>
                </a:solidFill>
              </a:rPr>
              <a:t> del </a:t>
            </a:r>
            <a:r>
              <a:rPr lang="en-US" sz="2400" dirty="0" err="1" smtClean="0">
                <a:solidFill>
                  <a:srgbClr val="FF0000"/>
                </a:solidFill>
              </a:rPr>
              <a:t>Departmento</a:t>
            </a:r>
            <a:r>
              <a:rPr lang="en-US" sz="2400" dirty="0" smtClean="0">
                <a:solidFill>
                  <a:srgbClr val="FF0000"/>
                </a:solidFill>
              </a:rPr>
              <a:t> del </a:t>
            </a:r>
            <a:r>
              <a:rPr lang="en-US" sz="2400" dirty="0" err="1" smtClean="0">
                <a:solidFill>
                  <a:srgbClr val="FF0000"/>
                </a:solidFill>
              </a:rPr>
              <a:t>Trabajo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para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asegurar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que</a:t>
            </a:r>
            <a:r>
              <a:rPr lang="en-US" sz="2400" dirty="0" smtClean="0">
                <a:solidFill>
                  <a:srgbClr val="FF0000"/>
                </a:solidFill>
              </a:rPr>
              <a:t> los </a:t>
            </a:r>
            <a:r>
              <a:rPr lang="en-US" sz="2400" dirty="0" err="1" smtClean="0">
                <a:solidFill>
                  <a:srgbClr val="FF0000"/>
                </a:solidFill>
              </a:rPr>
              <a:t>trabajadores</a:t>
            </a:r>
            <a:r>
              <a:rPr lang="en-US" sz="2400" dirty="0" smtClean="0">
                <a:solidFill>
                  <a:srgbClr val="FF0000"/>
                </a:solidFill>
              </a:rPr>
              <a:t> en </a:t>
            </a:r>
            <a:r>
              <a:rPr lang="en-US" sz="2400" dirty="0" err="1" smtClean="0">
                <a:solidFill>
                  <a:srgbClr val="FF0000"/>
                </a:solidFill>
              </a:rPr>
              <a:t>diversas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partes</a:t>
            </a:r>
            <a:r>
              <a:rPr lang="en-US" sz="2400" dirty="0" smtClean="0">
                <a:solidFill>
                  <a:srgbClr val="FF0000"/>
                </a:solidFill>
              </a:rPr>
              <a:t> del </a:t>
            </a:r>
            <a:r>
              <a:rPr lang="en-US" sz="2400" dirty="0" err="1" smtClean="0">
                <a:solidFill>
                  <a:srgbClr val="FF0000"/>
                </a:solidFill>
              </a:rPr>
              <a:t>mundo</a:t>
            </a:r>
            <a:r>
              <a:rPr lang="en-US" sz="2400" dirty="0" smtClean="0">
                <a:solidFill>
                  <a:srgbClr val="FF0000"/>
                </a:solidFill>
              </a:rPr>
              <a:t> se </a:t>
            </a:r>
            <a:r>
              <a:rPr lang="en-US" sz="2400" dirty="0" err="1" smtClean="0">
                <a:solidFill>
                  <a:srgbClr val="FF0000"/>
                </a:solidFill>
              </a:rPr>
              <a:t>traten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justamente</a:t>
            </a:r>
            <a:r>
              <a:rPr lang="en-US" sz="2400" dirty="0" smtClean="0">
                <a:solidFill>
                  <a:srgbClr val="FF0000"/>
                </a:solidFill>
              </a:rPr>
              <a:t> y </a:t>
            </a:r>
            <a:r>
              <a:rPr lang="en-US" sz="2400" dirty="0" err="1" smtClean="0">
                <a:solidFill>
                  <a:srgbClr val="FF0000"/>
                </a:solidFill>
              </a:rPr>
              <a:t>reciban</a:t>
            </a:r>
            <a:r>
              <a:rPr lang="en-US" sz="2400" dirty="0" smtClean="0">
                <a:solidFill>
                  <a:srgbClr val="FF0000"/>
                </a:solidFill>
              </a:rPr>
              <a:t> los </a:t>
            </a:r>
            <a:r>
              <a:rPr lang="en-US" sz="2400" dirty="0" err="1" smtClean="0">
                <a:solidFill>
                  <a:srgbClr val="FF0000"/>
                </a:solidFill>
              </a:rPr>
              <a:t>beneficios</a:t>
            </a:r>
            <a:r>
              <a:rPr lang="en-US" sz="2400" dirty="0" smtClean="0">
                <a:solidFill>
                  <a:srgbClr val="FF0000"/>
                </a:solidFill>
              </a:rPr>
              <a:t> de la </a:t>
            </a:r>
            <a:r>
              <a:rPr lang="en-US" sz="2400" dirty="0" err="1" smtClean="0">
                <a:solidFill>
                  <a:srgbClr val="FF0000"/>
                </a:solidFill>
              </a:rPr>
              <a:t>economía</a:t>
            </a:r>
            <a:r>
              <a:rPr lang="en-US" sz="2400" dirty="0" smtClean="0">
                <a:solidFill>
                  <a:srgbClr val="FF0000"/>
                </a:solidFill>
              </a:rPr>
              <a:t> global.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5362" name="Picture 4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3" name="Picture 5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4" name="Picture 6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5" name="Picture 7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6" name="Picture 8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7" name="Picture 9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8" name="Picture 10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9" name="Picture 11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0" name="Picture 12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1" name="Picture 13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2" name="Picture 14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51" y="-27331"/>
            <a:ext cx="9196917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" y="990600"/>
            <a:ext cx="76346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</a:rPr>
              <a:t>La Misión de </a:t>
            </a:r>
          </a:p>
          <a:p>
            <a:pPr algn="ctr"/>
            <a:r>
              <a:rPr lang="es-ES" sz="3600" b="1" dirty="0" smtClean="0">
                <a:solidFill>
                  <a:srgbClr val="FF0000"/>
                </a:solidFill>
              </a:rPr>
              <a:t>La Administración de Seguridad y Salud Ocupacional (OSHA)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pPr algn="ctr"/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Mejor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conocimiento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+ 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lugar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trabajo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más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seguro</a:t>
            </a:r>
            <a:endParaRPr lang="en-US" sz="36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=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Más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vidas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salvadas</a:t>
            </a:r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603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441" y="0"/>
            <a:ext cx="9180441" cy="688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" y="914400"/>
            <a:ext cx="769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Misión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División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Salarios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Más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información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+ 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remuneración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justa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por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el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trabajo</a:t>
            </a:r>
            <a:endParaRPr lang="en-US" sz="36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=</a:t>
            </a:r>
          </a:p>
          <a:p>
            <a:pPr algn="ctr"/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campo de juego nivelado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los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trabajadores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 los </a:t>
            </a:r>
            <a:r>
              <a:rPr lang="en-US" sz="36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empleadores</a:t>
            </a:r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6754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581" y="0"/>
            <a:ext cx="10033057" cy="688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17693"/>
            <a:ext cx="7620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Comisión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la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Igualdad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Oportunidades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en el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Empleo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Hace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cumplir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las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leyes</a:t>
            </a:r>
            <a:r>
              <a:rPr lang="en-US" sz="3200" dirty="0" smtClean="0">
                <a:solidFill>
                  <a:srgbClr val="FF0000"/>
                </a:solidFill>
              </a:rPr>
              <a:t> en contra de la </a:t>
            </a:r>
            <a:r>
              <a:rPr lang="en-US" sz="3200" dirty="0" err="1" smtClean="0">
                <a:solidFill>
                  <a:srgbClr val="FF0000"/>
                </a:solidFill>
              </a:rPr>
              <a:t>discriminación</a:t>
            </a:r>
            <a:r>
              <a:rPr lang="en-US" sz="3200" dirty="0" smtClean="0">
                <a:solidFill>
                  <a:srgbClr val="FF0000"/>
                </a:solidFill>
              </a:rPr>
              <a:t> en </a:t>
            </a:r>
            <a:r>
              <a:rPr lang="en-US" sz="3200" dirty="0" err="1" smtClean="0">
                <a:solidFill>
                  <a:srgbClr val="FF0000"/>
                </a:solidFill>
              </a:rPr>
              <a:t>cuanto</a:t>
            </a:r>
            <a:r>
              <a:rPr lang="en-US" sz="3200" dirty="0" smtClean="0">
                <a:solidFill>
                  <a:srgbClr val="FF0000"/>
                </a:solidFill>
              </a:rPr>
              <a:t> a </a:t>
            </a:r>
            <a:r>
              <a:rPr lang="en-US" sz="3200" dirty="0" err="1" smtClean="0">
                <a:solidFill>
                  <a:srgbClr val="FF0000"/>
                </a:solidFill>
              </a:rPr>
              <a:t>contratar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</a:rPr>
              <a:t>despedir</a:t>
            </a:r>
            <a:r>
              <a:rPr lang="en-US" sz="3200" dirty="0" smtClean="0">
                <a:solidFill>
                  <a:srgbClr val="FF0000"/>
                </a:solidFill>
              </a:rPr>
              <a:t>, o ascender </a:t>
            </a:r>
            <a:r>
              <a:rPr lang="en-US" sz="3200" dirty="0" err="1" smtClean="0">
                <a:solidFill>
                  <a:srgbClr val="FF0000"/>
                </a:solidFill>
              </a:rPr>
              <a:t>empleados</a:t>
            </a:r>
            <a:r>
              <a:rPr lang="en-US" sz="3200" dirty="0" smtClean="0">
                <a:solidFill>
                  <a:srgbClr val="FF0000"/>
                </a:solidFill>
              </a:rPr>
              <a:t>; el </a:t>
            </a:r>
            <a:r>
              <a:rPr lang="en-US" sz="3200" dirty="0" err="1" smtClean="0">
                <a:solidFill>
                  <a:srgbClr val="FF0000"/>
                </a:solidFill>
              </a:rPr>
              <a:t>acoso</a:t>
            </a:r>
            <a:r>
              <a:rPr lang="en-US" sz="3200" dirty="0" smtClean="0">
                <a:solidFill>
                  <a:srgbClr val="FF0000"/>
                </a:solidFill>
              </a:rPr>
              <a:t>; el </a:t>
            </a:r>
            <a:r>
              <a:rPr lang="en-US" sz="3200" dirty="0" err="1" smtClean="0">
                <a:solidFill>
                  <a:srgbClr val="FF0000"/>
                </a:solidFill>
              </a:rPr>
              <a:t>entrenamiento</a:t>
            </a:r>
            <a:r>
              <a:rPr lang="en-US" sz="3200" dirty="0" smtClean="0">
                <a:solidFill>
                  <a:srgbClr val="FF0000"/>
                </a:solidFill>
              </a:rPr>
              <a:t>; los </a:t>
            </a:r>
            <a:r>
              <a:rPr lang="en-US" sz="3200" dirty="0" err="1" smtClean="0">
                <a:solidFill>
                  <a:srgbClr val="FF0000"/>
                </a:solidFill>
              </a:rPr>
              <a:t>sueldos</a:t>
            </a:r>
            <a:r>
              <a:rPr lang="en-US" sz="3200" dirty="0" smtClean="0">
                <a:solidFill>
                  <a:srgbClr val="FF0000"/>
                </a:solidFill>
              </a:rPr>
              <a:t>; y los </a:t>
            </a:r>
            <a:r>
              <a:rPr lang="en-US" sz="3200" dirty="0" err="1" smtClean="0">
                <a:solidFill>
                  <a:srgbClr val="FF0000"/>
                </a:solidFill>
              </a:rPr>
              <a:t>beneficios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Junta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Nacional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Relaciones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Laborales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Hace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cumplir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las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leyes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que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protegen</a:t>
            </a:r>
            <a:r>
              <a:rPr lang="en-US" sz="3200" dirty="0" smtClean="0">
                <a:solidFill>
                  <a:srgbClr val="FF0000"/>
                </a:solidFill>
              </a:rPr>
              <a:t> el </a:t>
            </a:r>
            <a:r>
              <a:rPr lang="en-US" sz="3200" dirty="0" err="1" smtClean="0">
                <a:solidFill>
                  <a:srgbClr val="FF0000"/>
                </a:solidFill>
              </a:rPr>
              <a:t>derecho</a:t>
            </a:r>
            <a:r>
              <a:rPr lang="en-US" sz="3200" dirty="0" smtClean="0">
                <a:solidFill>
                  <a:srgbClr val="FF0000"/>
                </a:solidFill>
              </a:rPr>
              <a:t> de </a:t>
            </a:r>
            <a:r>
              <a:rPr lang="en-US" sz="3200" dirty="0" err="1" smtClean="0">
                <a:solidFill>
                  <a:srgbClr val="FF0000"/>
                </a:solidFill>
              </a:rPr>
              <a:t>afiliarse</a:t>
            </a:r>
            <a:r>
              <a:rPr lang="en-US" sz="3200" dirty="0" smtClean="0">
                <a:solidFill>
                  <a:srgbClr val="FF0000"/>
                </a:solidFill>
              </a:rPr>
              <a:t> (o no) a un </a:t>
            </a:r>
            <a:r>
              <a:rPr lang="en-US" sz="3200" dirty="0" err="1" smtClean="0">
                <a:solidFill>
                  <a:srgbClr val="FF0000"/>
                </a:solidFill>
              </a:rPr>
              <a:t>sindicato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16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581" y="0"/>
            <a:ext cx="10033057" cy="688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1447800"/>
            <a:ext cx="4800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5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Gracias</a:t>
            </a:r>
            <a:endParaRPr lang="en-US" sz="5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más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información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póngase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en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contacto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con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Rowles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EE.UU.:   </a:t>
            </a:r>
          </a:p>
          <a:p>
            <a:pPr algn="ctr"/>
            <a:endParaRPr lang="en-US" sz="20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hlinkClick r:id="rId3"/>
            </a:endParaRPr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rowles.rebecca@dol.gov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/>
            <a:endParaRPr lang="en-US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habla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inglés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solamente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783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229600" cy="25312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dirty="0" err="1" smtClean="0">
                <a:solidFill>
                  <a:srgbClr val="FF0000"/>
                </a:solidFill>
              </a:rPr>
              <a:t>Departmento</a:t>
            </a:r>
            <a:r>
              <a:rPr lang="en-US" sz="4000" dirty="0" smtClean="0">
                <a:solidFill>
                  <a:srgbClr val="FF0000"/>
                </a:solidFill>
              </a:rPr>
              <a:t> del </a:t>
            </a:r>
            <a:r>
              <a:rPr lang="en-US" sz="4000" dirty="0" err="1" smtClean="0">
                <a:solidFill>
                  <a:srgbClr val="FF0000"/>
                </a:solidFill>
              </a:rPr>
              <a:t>Trabajo</a:t>
            </a:r>
            <a:r>
              <a:rPr lang="en-US" sz="4000" dirty="0" smtClean="0">
                <a:solidFill>
                  <a:srgbClr val="FF0000"/>
                </a:solidFill>
              </a:rPr>
              <a:t> de los EE.UU. 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 </a:t>
            </a:r>
            <a:r>
              <a:rPr lang="en-US" sz="4000" dirty="0" err="1" smtClean="0">
                <a:solidFill>
                  <a:srgbClr val="FF0000"/>
                </a:solidFill>
              </a:rPr>
              <a:t>Alianza</a:t>
            </a:r>
            <a:r>
              <a:rPr lang="en-US" sz="4000" dirty="0" smtClean="0">
                <a:solidFill>
                  <a:srgbClr val="FF0000"/>
                </a:solidFill>
              </a:rPr>
              <a:t> Consular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pic>
        <p:nvPicPr>
          <p:cNvPr id="16386" name="Picture 4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7" name="Picture 5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8" name="Picture 6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9" name="Picture 7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0" name="Picture 8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1" name="Picture 9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2" name="Picture 10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3" name="Picture 11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4" name="Picture 12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5" name="Picture 13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6" name="Picture 14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1" name="Picture 4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2" name="Picture 5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3" name="Picture 6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4" name="Picture 7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5" name="Picture 8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6" name="Picture 9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7" name="Picture 10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8" name="Picture 11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9" name="Picture 12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20" name="Picture 13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" y="228600"/>
            <a:ext cx="7467600" cy="5262979"/>
          </a:xfrm>
          <a:prstGeom prst="rect">
            <a:avLst/>
          </a:prstGeom>
          <a:noFill/>
          <a:ln>
            <a:solidFill>
              <a:srgbClr val="00206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2700"/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Acta</a:t>
            </a:r>
            <a:r>
              <a:rPr lang="en-US" sz="2800" dirty="0" smtClean="0">
                <a:solidFill>
                  <a:srgbClr val="FF0000"/>
                </a:solidFill>
              </a:rPr>
              <a:t> de Las </a:t>
            </a:r>
            <a:r>
              <a:rPr lang="en-US" sz="2800" dirty="0" err="1" smtClean="0">
                <a:solidFill>
                  <a:srgbClr val="FF0000"/>
                </a:solidFill>
              </a:rPr>
              <a:t>Normas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Laborales</a:t>
            </a:r>
            <a:r>
              <a:rPr lang="en-US" sz="2800" dirty="0" smtClean="0">
                <a:solidFill>
                  <a:srgbClr val="FF0000"/>
                </a:solidFill>
              </a:rPr>
              <a:t> Justas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Acta</a:t>
            </a:r>
            <a:r>
              <a:rPr lang="en-US" sz="2800" dirty="0" smtClean="0">
                <a:solidFill>
                  <a:srgbClr val="FF0000"/>
                </a:solidFill>
              </a:rPr>
              <a:t> de </a:t>
            </a:r>
            <a:r>
              <a:rPr lang="en-US" sz="2800" dirty="0" err="1" smtClean="0">
                <a:solidFill>
                  <a:srgbClr val="FF0000"/>
                </a:solidFill>
              </a:rPr>
              <a:t>Seguridad</a:t>
            </a:r>
            <a:r>
              <a:rPr lang="en-US" sz="2800" dirty="0" smtClean="0">
                <a:solidFill>
                  <a:srgbClr val="FF0000"/>
                </a:solidFill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</a:rPr>
              <a:t>Salud</a:t>
            </a:r>
            <a:r>
              <a:rPr lang="en-US" sz="2800" dirty="0" smtClean="0">
                <a:solidFill>
                  <a:srgbClr val="FF0000"/>
                </a:solidFill>
              </a:rPr>
              <a:t> en el </a:t>
            </a:r>
            <a:r>
              <a:rPr lang="en-US" sz="2800" dirty="0" err="1" smtClean="0">
                <a:solidFill>
                  <a:srgbClr val="FF0000"/>
                </a:solidFill>
              </a:rPr>
              <a:t>Trabajo</a:t>
            </a:r>
            <a:r>
              <a:rPr lang="en-US" sz="2800" dirty="0" smtClean="0">
                <a:solidFill>
                  <a:srgbClr val="FF0000"/>
                </a:solidFill>
              </a:rPr>
              <a:t>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800" dirty="0" smtClean="0">
                <a:solidFill>
                  <a:srgbClr val="FF0000"/>
                </a:solidFill>
              </a:rPr>
              <a:t>Ley de Protección de los Trabajadores Agrícolas Migrantes y de Temporada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Leyes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gobernan</a:t>
            </a:r>
            <a:r>
              <a:rPr lang="en-US" sz="2800" dirty="0" smtClean="0">
                <a:solidFill>
                  <a:srgbClr val="FF0000"/>
                </a:solidFill>
              </a:rPr>
              <a:t> el </a:t>
            </a:r>
            <a:r>
              <a:rPr lang="en-US" sz="2800" dirty="0" err="1" smtClean="0">
                <a:solidFill>
                  <a:srgbClr val="FF0000"/>
                </a:solidFill>
              </a:rPr>
              <a:t>pago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apropiado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para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horas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laborales</a:t>
            </a:r>
            <a:r>
              <a:rPr lang="en-US" sz="2800" dirty="0" smtClean="0">
                <a:solidFill>
                  <a:srgbClr val="FF0000"/>
                </a:solidFill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</a:rPr>
              <a:t>horas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extraordinarias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tal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como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temas</a:t>
            </a:r>
            <a:r>
              <a:rPr lang="en-US" sz="2800" dirty="0" smtClean="0">
                <a:solidFill>
                  <a:srgbClr val="FF0000"/>
                </a:solidFill>
              </a:rPr>
              <a:t> de </a:t>
            </a:r>
            <a:r>
              <a:rPr lang="en-US" sz="2800" dirty="0" err="1" smtClean="0">
                <a:solidFill>
                  <a:srgbClr val="FF0000"/>
                </a:solidFill>
              </a:rPr>
              <a:t>salud</a:t>
            </a:r>
            <a:r>
              <a:rPr lang="en-US" sz="2800" dirty="0" smtClean="0">
                <a:solidFill>
                  <a:srgbClr val="FF0000"/>
                </a:solidFill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</a:rPr>
              <a:t>seguridad</a:t>
            </a:r>
            <a:r>
              <a:rPr lang="en-US" sz="2800" dirty="0" smtClean="0">
                <a:solidFill>
                  <a:srgbClr val="FF0000"/>
                </a:solidFill>
              </a:rPr>
              <a:t> en el </a:t>
            </a:r>
            <a:r>
              <a:rPr lang="en-US" sz="2800" dirty="0" err="1" smtClean="0">
                <a:solidFill>
                  <a:srgbClr val="FF0000"/>
                </a:solidFill>
              </a:rPr>
              <a:t>trabajo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28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Protege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a los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trabajadores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en los EE.UU.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independientemente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de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estatus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migratorio</a:t>
            </a:r>
            <a:endParaRPr lang="en-US" sz="28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990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		</a:t>
            </a: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4" name="Picture 3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5" name="Picture 4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6" name="Picture 5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Picture 6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8" name="Picture 7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9" name="Picture 8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0" name="Picture 9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1" name="Picture 10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2" name="Picture 11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3" name="Picture 12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4" name="Picture 13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1660525" y="224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1248757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El </a:t>
            </a:r>
            <a:r>
              <a:rPr lang="en-US" sz="3600" dirty="0" err="1" smtClean="0">
                <a:solidFill>
                  <a:srgbClr val="FF0000"/>
                </a:solidFill>
              </a:rPr>
              <a:t>maltrato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El </a:t>
            </a:r>
            <a:r>
              <a:rPr lang="en-US" sz="3600" dirty="0" err="1" smtClean="0">
                <a:solidFill>
                  <a:srgbClr val="FF0000"/>
                </a:solidFill>
              </a:rPr>
              <a:t>miedo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El </a:t>
            </a:r>
            <a:r>
              <a:rPr lang="en-US" sz="3600" dirty="0" err="1" smtClean="0">
                <a:solidFill>
                  <a:srgbClr val="FF0000"/>
                </a:solidFill>
              </a:rPr>
              <a:t>abuso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</a:rPr>
              <a:t>pérdida</a:t>
            </a:r>
            <a:r>
              <a:rPr lang="en-US" sz="3600" dirty="0" smtClean="0">
                <a:solidFill>
                  <a:srgbClr val="FF0000"/>
                </a:solidFill>
              </a:rPr>
              <a:t> del </a:t>
            </a:r>
            <a:r>
              <a:rPr lang="en-US" sz="3600" dirty="0" err="1" smtClean="0">
                <a:solidFill>
                  <a:srgbClr val="FF0000"/>
                </a:solidFill>
              </a:rPr>
              <a:t>trabajo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</a:rPr>
              <a:t>deportación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smtClean="0">
                <a:solidFill>
                  <a:srgbClr val="FF0000"/>
                </a:solidFill>
              </a:rPr>
              <a:t>en particular </a:t>
            </a:r>
            <a:r>
              <a:rPr lang="en-US" sz="3600" dirty="0" err="1" smtClean="0">
                <a:solidFill>
                  <a:srgbClr val="FF0000"/>
                </a:solidFill>
              </a:rPr>
              <a:t>si</a:t>
            </a:r>
            <a:r>
              <a:rPr lang="en-US" sz="3600" dirty="0" smtClean="0">
                <a:solidFill>
                  <a:srgbClr val="FF0000"/>
                </a:solidFill>
              </a:rPr>
              <a:t> no </a:t>
            </a:r>
            <a:r>
              <a:rPr lang="en-US" sz="3600" dirty="0" err="1" smtClean="0">
                <a:solidFill>
                  <a:srgbClr val="FF0000"/>
                </a:solidFill>
              </a:rPr>
              <a:t>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documentada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59" name="Picture 4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0" name="Picture 5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1" name="Picture 6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2" name="Picture 7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3" name="Picture 8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4" name="Picture 9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5" name="Picture 10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6" name="Picture 11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84762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7" name="Picture 12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8" name="Picture 13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38200" y="6858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Las </a:t>
            </a:r>
            <a:r>
              <a:rPr lang="en-US" sz="3600" dirty="0" err="1" smtClean="0">
                <a:solidFill>
                  <a:srgbClr val="FF0000"/>
                </a:solidFill>
              </a:rPr>
              <a:t>leyes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promueven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s-ES" sz="3600" dirty="0" smtClean="0">
                <a:solidFill>
                  <a:srgbClr val="FF0000"/>
                </a:solidFill>
              </a:rPr>
              <a:t>un campo de juego nivelado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</a:rPr>
              <a:t>por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las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protecciones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que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rinden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887682"/>
            <a:ext cx="60278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0000"/>
                </a:solidFill>
              </a:rPr>
              <a:t>Para los </a:t>
            </a:r>
            <a:r>
              <a:rPr lang="en-US" sz="3600" dirty="0" err="1" smtClean="0">
                <a:solidFill>
                  <a:srgbClr val="FF0000"/>
                </a:solidFill>
              </a:rPr>
              <a:t>migrantes</a:t>
            </a:r>
            <a:r>
              <a:rPr lang="en-US" sz="3600" dirty="0" smtClean="0">
                <a:solidFill>
                  <a:srgbClr val="FF0000"/>
                </a:solidFill>
              </a:rPr>
              <a:t>, y </a:t>
            </a:r>
            <a:r>
              <a:rPr lang="en-US" sz="3600" dirty="0" err="1" smtClean="0">
                <a:solidFill>
                  <a:srgbClr val="FF0000"/>
                </a:solidFill>
              </a:rPr>
              <a:t>otros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obreros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vulnerables</a:t>
            </a:r>
            <a:r>
              <a:rPr lang="en-US" sz="3600" dirty="0" smtClean="0">
                <a:solidFill>
                  <a:srgbClr val="FF0000"/>
                </a:solidFill>
              </a:rPr>
              <a:t>,  </a:t>
            </a:r>
            <a:r>
              <a:rPr lang="en-US" sz="3600" dirty="0" err="1" smtClean="0">
                <a:solidFill>
                  <a:srgbClr val="FF0000"/>
                </a:solidFill>
              </a:rPr>
              <a:t>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imprescindible</a:t>
            </a:r>
            <a:r>
              <a:rPr lang="en-US" sz="3600" dirty="0" smtClean="0">
                <a:solidFill>
                  <a:srgbClr val="FF0000"/>
                </a:solidFill>
              </a:rPr>
              <a:t> saber </a:t>
            </a:r>
            <a:r>
              <a:rPr lang="en-US" sz="3600" dirty="0" err="1" smtClean="0">
                <a:solidFill>
                  <a:srgbClr val="FF0000"/>
                </a:solidFill>
              </a:rPr>
              <a:t>algo</a:t>
            </a:r>
            <a:r>
              <a:rPr lang="en-US" sz="3600" dirty="0" smtClean="0">
                <a:solidFill>
                  <a:srgbClr val="FF0000"/>
                </a:solidFill>
              </a:rPr>
              <a:t> de </a:t>
            </a:r>
            <a:r>
              <a:rPr lang="en-US" sz="3600" dirty="0" err="1" smtClean="0">
                <a:solidFill>
                  <a:srgbClr val="FF0000"/>
                </a:solidFill>
              </a:rPr>
              <a:t>asuntos</a:t>
            </a:r>
            <a:r>
              <a:rPr lang="en-US" sz="3600" dirty="0" smtClean="0">
                <a:solidFill>
                  <a:srgbClr val="FF0000"/>
                </a:solidFill>
              </a:rPr>
              <a:t> de la </a:t>
            </a:r>
            <a:r>
              <a:rPr lang="en-US" sz="3600" dirty="0" err="1" smtClean="0">
                <a:solidFill>
                  <a:srgbClr val="FF0000"/>
                </a:solidFill>
              </a:rPr>
              <a:t>seguridad</a:t>
            </a:r>
            <a:r>
              <a:rPr lang="en-US" sz="3600" dirty="0" smtClean="0">
                <a:solidFill>
                  <a:srgbClr val="FF0000"/>
                </a:solidFill>
              </a:rPr>
              <a:t>, la </a:t>
            </a:r>
            <a:r>
              <a:rPr lang="en-US" sz="3600" dirty="0" err="1" smtClean="0">
                <a:solidFill>
                  <a:srgbClr val="FF0000"/>
                </a:solidFill>
              </a:rPr>
              <a:t>salud</a:t>
            </a:r>
            <a:r>
              <a:rPr lang="en-US" sz="3600" dirty="0" smtClean="0">
                <a:solidFill>
                  <a:srgbClr val="FF0000"/>
                </a:solidFill>
              </a:rPr>
              <a:t>, el </a:t>
            </a:r>
            <a:r>
              <a:rPr lang="en-US" sz="3600" dirty="0" err="1" smtClean="0">
                <a:solidFill>
                  <a:srgbClr val="FF0000"/>
                </a:solidFill>
              </a:rPr>
              <a:t>pago</a:t>
            </a:r>
            <a:r>
              <a:rPr lang="en-US" sz="3600" dirty="0" smtClean="0">
                <a:solidFill>
                  <a:srgbClr val="FF0000"/>
                </a:solidFill>
              </a:rPr>
              <a:t>, y </a:t>
            </a:r>
            <a:r>
              <a:rPr lang="en-US" sz="3600" dirty="0" err="1" smtClean="0">
                <a:solidFill>
                  <a:srgbClr val="FF0000"/>
                </a:solidFill>
              </a:rPr>
              <a:t>horas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extraordinarias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4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4" name="Picture 5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5" name="Picture 6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6" name="Picture 7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7" name="Picture 8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8" name="Picture 9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9" name="Picture 10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0" name="Picture 11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1" name="Picture 12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2" name="Picture 13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3" name="Picture 14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40259" y="3035995"/>
            <a:ext cx="6324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0000"/>
                </a:solidFill>
              </a:rPr>
              <a:t>Les </a:t>
            </a:r>
            <a:r>
              <a:rPr lang="en-US" sz="3600" dirty="0" err="1" smtClean="0">
                <a:solidFill>
                  <a:srgbClr val="FF0000"/>
                </a:solidFill>
              </a:rPr>
              <a:t>interesa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proteger</a:t>
            </a:r>
            <a:r>
              <a:rPr lang="en-US" sz="3600" dirty="0" smtClean="0">
                <a:solidFill>
                  <a:srgbClr val="FF0000"/>
                </a:solidFill>
              </a:rPr>
              <a:t> los </a:t>
            </a:r>
            <a:r>
              <a:rPr lang="en-US" sz="3600" dirty="0" err="1" smtClean="0">
                <a:solidFill>
                  <a:srgbClr val="FF0000"/>
                </a:solidFill>
              </a:rPr>
              <a:t>derechos</a:t>
            </a:r>
            <a:r>
              <a:rPr lang="en-US" sz="3600" dirty="0" smtClean="0">
                <a:solidFill>
                  <a:srgbClr val="FF0000"/>
                </a:solidFill>
              </a:rPr>
              <a:t> de </a:t>
            </a:r>
            <a:r>
              <a:rPr lang="en-US" sz="3600" dirty="0" err="1" smtClean="0">
                <a:solidFill>
                  <a:srgbClr val="FF0000"/>
                </a:solidFill>
              </a:rPr>
              <a:t>sus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ciudadanos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err="1" smtClean="0">
                <a:solidFill>
                  <a:srgbClr val="FF0000"/>
                </a:solidFill>
              </a:rPr>
              <a:t>Ofrecen</a:t>
            </a:r>
            <a:r>
              <a:rPr lang="en-US" sz="3600" dirty="0" smtClean="0">
                <a:solidFill>
                  <a:srgbClr val="FF0000"/>
                </a:solidFill>
              </a:rPr>
              <a:t> un </a:t>
            </a:r>
            <a:r>
              <a:rPr lang="en-US" sz="3600" dirty="0" err="1" smtClean="0">
                <a:solidFill>
                  <a:srgbClr val="FF0000"/>
                </a:solidFill>
              </a:rPr>
              <a:t>lugar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seguro</a:t>
            </a:r>
            <a:r>
              <a:rPr lang="en-US" sz="3600" dirty="0" smtClean="0">
                <a:solidFill>
                  <a:srgbClr val="FF0000"/>
                </a:solidFill>
              </a:rPr>
              <a:t> y </a:t>
            </a:r>
            <a:r>
              <a:rPr lang="en-US" sz="3600" dirty="0" err="1" smtClean="0">
                <a:solidFill>
                  <a:srgbClr val="FF0000"/>
                </a:solidFill>
              </a:rPr>
              <a:t>confiable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924720"/>
            <a:ext cx="7239000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Las </a:t>
            </a:r>
            <a:r>
              <a:rPr lang="en-US" sz="3600" dirty="0" err="1" smtClean="0">
                <a:solidFill>
                  <a:srgbClr val="FF0000"/>
                </a:solidFill>
              </a:rPr>
              <a:t>embajadas</a:t>
            </a:r>
            <a:r>
              <a:rPr lang="en-US" sz="3600" dirty="0" smtClean="0">
                <a:solidFill>
                  <a:srgbClr val="FF0000"/>
                </a:solidFill>
              </a:rPr>
              <a:t> y los </a:t>
            </a:r>
            <a:r>
              <a:rPr lang="en-US" sz="3600" dirty="0" err="1" smtClean="0">
                <a:solidFill>
                  <a:srgbClr val="FF0000"/>
                </a:solidFill>
              </a:rPr>
              <a:t>consulados</a:t>
            </a:r>
            <a:r>
              <a:rPr lang="en-US" sz="3600" dirty="0" smtClean="0">
                <a:solidFill>
                  <a:srgbClr val="FF0000"/>
                </a:solidFill>
              </a:rPr>
              <a:t>:  </a:t>
            </a:r>
          </a:p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Socios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naturales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21336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pic>
        <p:nvPicPr>
          <p:cNvPr id="21507" name="Picture 4" descr="US Fla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8" name="Picture 5" descr="Mexico Fla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63" y="609600"/>
            <a:ext cx="1023937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9" name="Picture 6" descr="DR Fla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0" name="Picture 7" descr="Costa Rica Fla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1" name="Picture 8" descr="Guatemala Fla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2" name="Picture 9" descr="Honduran Flag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3" name="Picture 10" descr="Nicaragua Fla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4" name="Picture 11" descr="El Salvador 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5" name="Picture 12" descr="Philippines Flag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6" name="Picture 13" descr="Peru Flag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7" name="Picture 14" descr="Ecuador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2600" y="4960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2004: </a:t>
            </a:r>
            <a:r>
              <a:rPr lang="en-US" sz="3600" dirty="0" smtClean="0">
                <a:solidFill>
                  <a:srgbClr val="FF0000"/>
                </a:solidFill>
              </a:rPr>
              <a:t>México firma el primer </a:t>
            </a:r>
            <a:r>
              <a:rPr lang="en-US" sz="3600" dirty="0" err="1" smtClean="0">
                <a:solidFill>
                  <a:srgbClr val="FF0000"/>
                </a:solidFill>
              </a:rPr>
              <a:t>acuerdo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sz="3600" dirty="0" smtClean="0">
              <a:solidFill>
                <a:srgbClr val="FF0000"/>
              </a:solidFill>
            </a:endParaRPr>
          </a:p>
          <a:p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720411" y="1861795"/>
            <a:ext cx="484632" cy="1426319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3406716"/>
            <a:ext cx="63960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2012: </a:t>
            </a:r>
            <a:r>
              <a:rPr lang="en-US" sz="3600" dirty="0" smtClean="0">
                <a:solidFill>
                  <a:srgbClr val="FF0000"/>
                </a:solidFill>
              </a:rPr>
              <a:t>Honduras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smtClean="0">
                <a:solidFill>
                  <a:srgbClr val="FF0000"/>
                </a:solidFill>
              </a:rPr>
              <a:t>México</a:t>
            </a:r>
            <a:r>
              <a:rPr lang="en-US" sz="3600" dirty="0">
                <a:solidFill>
                  <a:srgbClr val="FF0000"/>
                </a:solidFill>
              </a:rPr>
              <a:t>, El Salvador, </a:t>
            </a:r>
            <a:r>
              <a:rPr lang="en-US" sz="3600" dirty="0" smtClean="0">
                <a:solidFill>
                  <a:srgbClr val="FF0000"/>
                </a:solidFill>
              </a:rPr>
              <a:t>La </a:t>
            </a:r>
            <a:r>
              <a:rPr lang="en-US" sz="3600" dirty="0" err="1" smtClean="0">
                <a:solidFill>
                  <a:srgbClr val="FF0000"/>
                </a:solidFill>
              </a:rPr>
              <a:t>República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Dominicana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dirty="0">
                <a:solidFill>
                  <a:srgbClr val="FF0000"/>
                </a:solidFill>
              </a:rPr>
              <a:t>Guatemala, Costa Rica, Nicaragua, Ecuador, </a:t>
            </a:r>
            <a:r>
              <a:rPr lang="en-US" sz="3600" dirty="0" smtClean="0">
                <a:solidFill>
                  <a:srgbClr val="FF0000"/>
                </a:solidFill>
              </a:rPr>
              <a:t>El </a:t>
            </a:r>
            <a:r>
              <a:rPr lang="en-US" sz="3600" dirty="0" err="1" smtClean="0">
                <a:solidFill>
                  <a:srgbClr val="FF0000"/>
                </a:solidFill>
              </a:rPr>
              <a:t>Perú</a:t>
            </a:r>
            <a:r>
              <a:rPr lang="en-US" sz="3600" dirty="0" smtClean="0">
                <a:solidFill>
                  <a:srgbClr val="FF0000"/>
                </a:solidFill>
              </a:rPr>
              <a:t>, y Las Filipinas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0"/>
            <a:ext cx="10604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665163"/>
            <a:ext cx="10604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311276"/>
            <a:ext cx="10604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76439"/>
            <a:ext cx="1060450" cy="68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2658078"/>
            <a:ext cx="10604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3323241"/>
            <a:ext cx="10604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3988728"/>
            <a:ext cx="1060450" cy="72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4710026"/>
            <a:ext cx="10604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410200"/>
            <a:ext cx="10604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6096000"/>
            <a:ext cx="1060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2003569"/>
            <a:ext cx="6858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</a:rPr>
              <a:t>Se </a:t>
            </a:r>
            <a:r>
              <a:rPr lang="en-US" sz="2800" dirty="0" err="1" smtClean="0">
                <a:solidFill>
                  <a:srgbClr val="FF0000"/>
                </a:solidFill>
              </a:rPr>
              <a:t>puede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presentar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una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queja</a:t>
            </a:r>
            <a:r>
              <a:rPr lang="en-US" sz="2800" dirty="0" smtClean="0">
                <a:solidFill>
                  <a:srgbClr val="FF0000"/>
                </a:solidFill>
              </a:rPr>
              <a:t> en </a:t>
            </a:r>
            <a:r>
              <a:rPr lang="en-US" sz="2800" dirty="0" err="1" smtClean="0">
                <a:solidFill>
                  <a:srgbClr val="FF0000"/>
                </a:solidFill>
              </a:rPr>
              <a:t>nombre</a:t>
            </a:r>
            <a:r>
              <a:rPr lang="en-US" sz="2800" dirty="0" smtClean="0">
                <a:solidFill>
                  <a:srgbClr val="FF0000"/>
                </a:solidFill>
              </a:rPr>
              <a:t> de los </a:t>
            </a:r>
            <a:r>
              <a:rPr lang="en-US" sz="2800" dirty="0" err="1" smtClean="0">
                <a:solidFill>
                  <a:srgbClr val="FF0000"/>
                </a:solidFill>
              </a:rPr>
              <a:t>trabajadores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  <a:p>
            <a:pPr marL="571500" indent="-571500"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FF0000"/>
                </a:solidFill>
              </a:rPr>
              <a:t>Lleva</a:t>
            </a:r>
            <a:r>
              <a:rPr lang="en-US" sz="2800" dirty="0" smtClean="0">
                <a:solidFill>
                  <a:srgbClr val="FF0000"/>
                </a:solidFill>
              </a:rPr>
              <a:t> a </a:t>
            </a:r>
            <a:r>
              <a:rPr lang="en-US" sz="2800" dirty="0" err="1" smtClean="0">
                <a:solidFill>
                  <a:srgbClr val="FF0000"/>
                </a:solidFill>
              </a:rPr>
              <a:t>cabo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capacitaciones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para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sectores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industriales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varios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  <a:p>
            <a:pPr marL="571500" indent="-571500"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FF0000"/>
                </a:solidFill>
              </a:rPr>
              <a:t>Comparte</a:t>
            </a:r>
            <a:r>
              <a:rPr lang="en-US" sz="2800" dirty="0" smtClean="0">
                <a:solidFill>
                  <a:srgbClr val="FF0000"/>
                </a:solidFill>
              </a:rPr>
              <a:t> ideas con </a:t>
            </a:r>
            <a:r>
              <a:rPr lang="en-US" sz="2800" dirty="0" err="1" smtClean="0">
                <a:solidFill>
                  <a:srgbClr val="FF0000"/>
                </a:solidFill>
              </a:rPr>
              <a:t>las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agencias</a:t>
            </a:r>
            <a:r>
              <a:rPr lang="en-US" sz="2800" dirty="0" smtClean="0">
                <a:solidFill>
                  <a:srgbClr val="FF0000"/>
                </a:solidFill>
              </a:rPr>
              <a:t> del </a:t>
            </a:r>
            <a:r>
              <a:rPr lang="en-US" sz="2800" dirty="0" err="1" smtClean="0">
                <a:solidFill>
                  <a:srgbClr val="FF0000"/>
                </a:solidFill>
              </a:rPr>
              <a:t>Depto</a:t>
            </a:r>
            <a:r>
              <a:rPr lang="en-US" sz="2800" dirty="0" smtClean="0">
                <a:solidFill>
                  <a:srgbClr val="FF0000"/>
                </a:solidFill>
              </a:rPr>
              <a:t>.--</a:t>
            </a:r>
            <a:r>
              <a:rPr lang="en-US" sz="2800" dirty="0" err="1" smtClean="0">
                <a:solidFill>
                  <a:srgbClr val="FF0000"/>
                </a:solidFill>
              </a:rPr>
              <a:t>preocupaciones</a:t>
            </a:r>
            <a:r>
              <a:rPr lang="en-US" sz="2800" dirty="0" smtClean="0">
                <a:solidFill>
                  <a:srgbClr val="FF0000"/>
                </a:solidFill>
              </a:rPr>
              <a:t> de los </a:t>
            </a:r>
            <a:r>
              <a:rPr lang="en-US" sz="2800" dirty="0" err="1" smtClean="0">
                <a:solidFill>
                  <a:srgbClr val="FF0000"/>
                </a:solidFill>
              </a:rPr>
              <a:t>trabajadores</a:t>
            </a:r>
            <a:r>
              <a:rPr lang="en-US" sz="2800" dirty="0" smtClean="0">
                <a:solidFill>
                  <a:srgbClr val="FF0000"/>
                </a:solidFill>
              </a:rPr>
              <a:t> en </a:t>
            </a:r>
            <a:r>
              <a:rPr lang="en-US" sz="2800" dirty="0" err="1" smtClean="0">
                <a:solidFill>
                  <a:srgbClr val="FF0000"/>
                </a:solidFill>
              </a:rPr>
              <a:t>cuanto</a:t>
            </a:r>
            <a:r>
              <a:rPr lang="en-US" sz="2800" dirty="0" smtClean="0">
                <a:solidFill>
                  <a:srgbClr val="FF0000"/>
                </a:solidFill>
              </a:rPr>
              <a:t> a </a:t>
            </a:r>
            <a:r>
              <a:rPr lang="en-US" sz="2800" dirty="0" err="1" smtClean="0">
                <a:solidFill>
                  <a:srgbClr val="FF0000"/>
                </a:solidFill>
              </a:rPr>
              <a:t>las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condiciones</a:t>
            </a:r>
            <a:r>
              <a:rPr lang="en-US" sz="2800" dirty="0" smtClean="0">
                <a:solidFill>
                  <a:srgbClr val="FF0000"/>
                </a:solidFill>
              </a:rPr>
              <a:t> del </a:t>
            </a:r>
            <a:r>
              <a:rPr lang="en-US" sz="2800" dirty="0" err="1" smtClean="0">
                <a:solidFill>
                  <a:srgbClr val="FF0000"/>
                </a:solidFill>
              </a:rPr>
              <a:t>trabajo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71500" indent="-571500"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rgbClr val="FF0000"/>
                </a:solidFill>
              </a:rPr>
              <a:t>Ubicar</a:t>
            </a:r>
            <a:r>
              <a:rPr lang="en-US" sz="2800" dirty="0" smtClean="0">
                <a:solidFill>
                  <a:srgbClr val="FF0000"/>
                </a:solidFill>
              </a:rPr>
              <a:t> a los </a:t>
            </a:r>
            <a:r>
              <a:rPr lang="en-US" sz="2800" dirty="0" err="1" smtClean="0">
                <a:solidFill>
                  <a:srgbClr val="FF0000"/>
                </a:solidFill>
              </a:rPr>
              <a:t>trabajadores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retornados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para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facilitar</a:t>
            </a:r>
            <a:r>
              <a:rPr lang="en-US" sz="2800" dirty="0" smtClean="0">
                <a:solidFill>
                  <a:srgbClr val="FF0000"/>
                </a:solidFill>
              </a:rPr>
              <a:t> los </a:t>
            </a:r>
            <a:r>
              <a:rPr lang="en-US" sz="2800" dirty="0" err="1" smtClean="0">
                <a:solidFill>
                  <a:srgbClr val="FF0000"/>
                </a:solidFill>
              </a:rPr>
              <a:t>trámites</a:t>
            </a:r>
            <a:r>
              <a:rPr lang="en-US" sz="2800" dirty="0" smtClean="0">
                <a:solidFill>
                  <a:srgbClr val="FF0000"/>
                </a:solidFill>
              </a:rPr>
              <a:t> de </a:t>
            </a:r>
            <a:r>
              <a:rPr lang="en-US" sz="2800" dirty="0" err="1" smtClean="0">
                <a:solidFill>
                  <a:srgbClr val="FF0000"/>
                </a:solidFill>
              </a:rPr>
              <a:t>pago</a:t>
            </a:r>
            <a:r>
              <a:rPr lang="en-US" sz="2800" dirty="0" smtClean="0">
                <a:solidFill>
                  <a:srgbClr val="FF0000"/>
                </a:solidFill>
              </a:rPr>
              <a:t> no </a:t>
            </a:r>
            <a:r>
              <a:rPr lang="en-US" sz="2800" dirty="0" err="1" smtClean="0">
                <a:solidFill>
                  <a:srgbClr val="FF0000"/>
                </a:solidFill>
              </a:rPr>
              <a:t>recibido</a:t>
            </a:r>
            <a:r>
              <a:rPr lang="en-US" sz="2800" dirty="0" smtClean="0">
                <a:solidFill>
                  <a:srgbClr val="FF0000"/>
                </a:solidFill>
              </a:rPr>
              <a:t> (“</a:t>
            </a:r>
            <a:r>
              <a:rPr lang="en-US" sz="2800" b="1" dirty="0" smtClean="0">
                <a:solidFill>
                  <a:srgbClr val="FF0000"/>
                </a:solidFill>
              </a:rPr>
              <a:t>recovered back wages</a:t>
            </a:r>
            <a:r>
              <a:rPr lang="en-US" sz="2800" dirty="0" smtClean="0">
                <a:solidFill>
                  <a:srgbClr val="FF0000"/>
                </a:solidFill>
              </a:rPr>
              <a:t>”)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803552"/>
            <a:ext cx="527958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Ayuda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Consular y el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Depto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del </a:t>
            </a:r>
            <a:r>
              <a:rPr lang="en-US" sz="3200" dirty="0" err="1" smtClean="0">
                <a:solidFill>
                  <a:srgbClr val="FF0000"/>
                </a:solidFill>
              </a:rPr>
              <a:t>Trabajo</a:t>
            </a:r>
            <a:r>
              <a:rPr lang="en-US" sz="3200" dirty="0" smtClean="0">
                <a:solidFill>
                  <a:srgbClr val="FF0000"/>
                </a:solidFill>
              </a:rPr>
              <a:t> de los EE.UU.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sz="32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761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51" y="-27331"/>
            <a:ext cx="9196917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0" y="838200"/>
            <a:ext cx="6477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ü"/>
            </a:pPr>
            <a:r>
              <a:rPr lang="en-US" sz="3600" dirty="0" err="1" smtClean="0">
                <a:solidFill>
                  <a:srgbClr val="FF0000"/>
                </a:solidFill>
              </a:rPr>
              <a:t>Recursos</a:t>
            </a:r>
            <a:r>
              <a:rPr lang="en-US" sz="3600" dirty="0" smtClean="0">
                <a:solidFill>
                  <a:srgbClr val="FF0000"/>
                </a:solidFill>
              </a:rPr>
              <a:t> de Internet  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sz="3600" dirty="0" err="1" smtClean="0">
                <a:solidFill>
                  <a:srgbClr val="FF0000"/>
                </a:solidFill>
              </a:rPr>
              <a:t>Números</a:t>
            </a:r>
            <a:r>
              <a:rPr lang="en-US" sz="3600" dirty="0" smtClean="0">
                <a:solidFill>
                  <a:srgbClr val="FF0000"/>
                </a:solidFill>
              </a:rPr>
              <a:t> de </a:t>
            </a:r>
            <a:r>
              <a:rPr lang="en-US" sz="3600" dirty="0" err="1" smtClean="0">
                <a:solidFill>
                  <a:srgbClr val="FF0000"/>
                </a:solidFill>
              </a:rPr>
              <a:t>llamada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gratuita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para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presentar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quejas</a:t>
            </a:r>
            <a:r>
              <a:rPr lang="en-US" sz="3600" dirty="0" smtClean="0">
                <a:solidFill>
                  <a:srgbClr val="FF0000"/>
                </a:solidFill>
              </a:rPr>
              <a:t>/</a:t>
            </a:r>
            <a:r>
              <a:rPr lang="en-US" sz="3600" dirty="0" err="1" smtClean="0">
                <a:solidFill>
                  <a:srgbClr val="FF0000"/>
                </a:solidFill>
              </a:rPr>
              <a:t>hacer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denuncias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sobre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transgresiones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en-US" sz="3600" dirty="0" err="1" smtClean="0">
                <a:solidFill>
                  <a:srgbClr val="FF0000"/>
                </a:solidFill>
              </a:rPr>
              <a:t>Información</a:t>
            </a:r>
            <a:r>
              <a:rPr lang="en-US" sz="3600" dirty="0" smtClean="0">
                <a:solidFill>
                  <a:srgbClr val="FF0000"/>
                </a:solidFill>
              </a:rPr>
              <a:t> en 12 </a:t>
            </a:r>
            <a:r>
              <a:rPr lang="en-US" sz="3600" dirty="0" err="1" smtClean="0">
                <a:solidFill>
                  <a:srgbClr val="FF0000"/>
                </a:solidFill>
              </a:rPr>
              <a:t>idiomas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571500" indent="-571500">
              <a:buFont typeface="Wingdings" pitchFamily="2" charset="2"/>
              <a:buChar char="ü"/>
            </a:pPr>
            <a:endParaRPr lang="en-US" sz="3600" dirty="0" smtClean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923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</TotalTime>
  <Words>451</Words>
  <Application>Microsoft Macintosh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Departamento del Trabajo  de los EE.UU.</vt:lpstr>
      <vt:lpstr>Departmento del Trabajo de los EE.UU.   El Programa de Alianza Consular  </vt:lpstr>
      <vt:lpstr>PowerPoint Presentation</vt:lpstr>
      <vt:lpstr>  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USDOL  Migrant Worker Partnership      Program</dc:title>
  <dc:creator>rebecca</dc:creator>
  <cp:lastModifiedBy>Pablo Paganini</cp:lastModifiedBy>
  <cp:revision>75</cp:revision>
  <dcterms:created xsi:type="dcterms:W3CDTF">2012-06-02T00:54:59Z</dcterms:created>
  <dcterms:modified xsi:type="dcterms:W3CDTF">2013-11-05T12:58:56Z</dcterms:modified>
</cp:coreProperties>
</file>