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6" r:id="rId2"/>
    <p:sldId id="288" r:id="rId3"/>
    <p:sldId id="294" r:id="rId4"/>
    <p:sldId id="293" r:id="rId5"/>
    <p:sldId id="292" r:id="rId6"/>
    <p:sldId id="291" r:id="rId7"/>
    <p:sldId id="290" r:id="rId8"/>
    <p:sldId id="287" r:id="rId9"/>
    <p:sldId id="277" r:id="rId10"/>
    <p:sldId id="278" r:id="rId11"/>
    <p:sldId id="280" r:id="rId12"/>
    <p:sldId id="282" r:id="rId13"/>
    <p:sldId id="296" r:id="rId14"/>
    <p:sldId id="273" r:id="rId15"/>
    <p:sldId id="268" r:id="rId16"/>
    <p:sldId id="261" r:id="rId17"/>
    <p:sldId id="263" r:id="rId18"/>
    <p:sldId id="265" r:id="rId19"/>
    <p:sldId id="271" r:id="rId20"/>
    <p:sldId id="284" r:id="rId21"/>
    <p:sldId id="269" r:id="rId22"/>
    <p:sldId id="275" r:id="rId23"/>
    <p:sldId id="274"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3333"/>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67" autoAdjust="0"/>
  </p:normalViewPr>
  <p:slideViewPr>
    <p:cSldViewPr>
      <p:cViewPr>
        <p:scale>
          <a:sx n="70" d="100"/>
          <a:sy n="70" d="100"/>
        </p:scale>
        <p:origin x="-5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57570-9E51-4C89-8256-2D6C056056CD}" type="datetimeFigureOut">
              <a:rPr lang="en-US" smtClean="0"/>
              <a:pPr/>
              <a:t>6/19/2012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8598D-0E8C-4EC1-8CC4-D6A58ECC44F2}" type="slidenum">
              <a:rPr lang="en-US" smtClean="0"/>
              <a:pPr/>
              <a:t>‹Nº›</a:t>
            </a:fld>
            <a:endParaRPr lang="en-US" dirty="0"/>
          </a:p>
        </p:txBody>
      </p:sp>
    </p:spTree>
    <p:extLst>
      <p:ext uri="{BB962C8B-B14F-4D97-AF65-F5344CB8AC3E}">
        <p14:creationId xmlns:p14="http://schemas.microsoft.com/office/powerpoint/2010/main" val="192015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hs.gov/humantraffick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632A12-DA14-4AC6-BDD2-2261D261E3BD}"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objectives are critical; without them, our security initiatives will not work.</a:t>
            </a:r>
            <a:endParaRPr lang="en-US" dirty="0"/>
          </a:p>
        </p:txBody>
      </p:sp>
      <p:sp>
        <p:nvSpPr>
          <p:cNvPr id="4" name="Slide Number Placeholder 3"/>
          <p:cNvSpPr>
            <a:spLocks noGrp="1"/>
          </p:cNvSpPr>
          <p:nvPr>
            <p:ph type="sldNum" sz="quarter" idx="10"/>
          </p:nvPr>
        </p:nvSpPr>
        <p:spPr/>
        <p:txBody>
          <a:bodyPr/>
          <a:lstStyle/>
          <a:p>
            <a:fld id="{AD632A12-DA14-4AC6-BDD2-2261D261E3BD}"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Combats Smuggling</a:t>
            </a:r>
            <a:r>
              <a:rPr lang="en-US" b="1" u="sng" baseline="0" dirty="0" smtClean="0"/>
              <a:t> and TIP</a:t>
            </a:r>
            <a:r>
              <a:rPr lang="en-US" baseline="0" dirty="0" smtClean="0"/>
              <a:t>:  With the proper security infrastructure in place, law enforcement and the courts can combat these crimes effectively, making it more difficult for traffickers and smugglers to exploit vulnerabilities.</a:t>
            </a:r>
          </a:p>
          <a:p>
            <a:r>
              <a:rPr lang="en-US" b="1" u="sng" baseline="0" dirty="0" smtClean="0"/>
              <a:t>Family Separation</a:t>
            </a:r>
            <a:r>
              <a:rPr lang="en-US" baseline="0" dirty="0" smtClean="0"/>
              <a:t>:  Secure communities prevent the major “push” factors of migration, such as violence, which breaks up families and separates children from their parents.  </a:t>
            </a:r>
          </a:p>
          <a:p>
            <a:r>
              <a:rPr lang="en-US" b="1" u="sng" baseline="0" dirty="0" smtClean="0"/>
              <a:t>Migrant Protection</a:t>
            </a:r>
            <a:r>
              <a:rPr lang="en-US" baseline="0" dirty="0" smtClean="0"/>
              <a:t>:  Security will not stop migration, but it will create environments where migrants can travel safely without fearing exploitation and violence.</a:t>
            </a:r>
          </a:p>
          <a:p>
            <a:r>
              <a:rPr lang="en-US" b="1" u="sng" baseline="0" dirty="0" smtClean="0"/>
              <a:t>Economic Development and Growth</a:t>
            </a:r>
            <a:r>
              <a:rPr lang="en-US" baseline="0" dirty="0" smtClean="0"/>
              <a:t>:  Secure environments create conditions where business and investment has a fighting chance, creating a ripple effect of job growth and economic development.</a:t>
            </a:r>
          </a:p>
          <a:p>
            <a:endParaRPr lang="en-US" dirty="0"/>
          </a:p>
        </p:txBody>
      </p:sp>
      <p:sp>
        <p:nvSpPr>
          <p:cNvPr id="4" name="Slide Number Placeholder 3"/>
          <p:cNvSpPr>
            <a:spLocks noGrp="1"/>
          </p:cNvSpPr>
          <p:nvPr>
            <p:ph type="sldNum" sz="quarter" idx="10"/>
          </p:nvPr>
        </p:nvSpPr>
        <p:spPr/>
        <p:txBody>
          <a:bodyPr/>
          <a:lstStyle/>
          <a:p>
            <a:fld id="{AD632A12-DA14-4AC6-BDD2-2261D261E3BD}" type="slidenum">
              <a:rPr lang="en-US" smtClean="0"/>
              <a:pPr/>
              <a:t>12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8E625FA-37C6-47B7-9D73-1DD288F38E54}" type="slidenum">
              <a:rPr lang="en-US" smtClean="0"/>
              <a:pPr/>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lvl="0"/>
            <a:r>
              <a:rPr lang="en-US" dirty="0" smtClean="0"/>
              <a:t>Partnering to advance mutual interests and promote economic prosperity, citizen security, social inclusion, human rights, and strong democratic institutions.</a:t>
            </a:r>
          </a:p>
          <a:p>
            <a:r>
              <a:rPr lang="en-US" dirty="0" smtClean="0"/>
              <a:t> </a:t>
            </a:r>
          </a:p>
          <a:p>
            <a:pPr lvl="0"/>
            <a:r>
              <a:rPr lang="en-US" dirty="0" smtClean="0"/>
              <a:t>Using the power of proximity to create opportunities and realize the potential of all peoples of the Americas. </a:t>
            </a:r>
          </a:p>
          <a:p>
            <a:r>
              <a:rPr lang="en-US" b="1" dirty="0" smtClean="0"/>
              <a:t> </a:t>
            </a:r>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000" b="1" dirty="0" smtClean="0">
                <a:latin typeface="+mn-lt"/>
              </a:rPr>
              <a:t>Training</a:t>
            </a:r>
            <a:r>
              <a:rPr lang="en-US" sz="1000" dirty="0" smtClean="0">
                <a:latin typeface="+mn-lt"/>
              </a:rPr>
              <a:t>: The Blue Campaign created training for many audiences including the public, law enforcement, airline personnel, the U.S. Government acquisition workforce, DHS personnel, and domestic and foreign partners. The trainings are available at </a:t>
            </a:r>
            <a:r>
              <a:rPr lang="en-US" sz="1000" dirty="0" smtClean="0">
                <a:latin typeface="+mn-lt"/>
                <a:hlinkClick r:id="rId3"/>
              </a:rPr>
              <a:t>www.dhs.gov/humantrafficking</a:t>
            </a:r>
            <a:r>
              <a:rPr lang="en-US" sz="1000" dirty="0" smtClean="0">
                <a:latin typeface="+mn-lt"/>
              </a:rPr>
              <a:t>.</a:t>
            </a:r>
            <a:br>
              <a:rPr lang="en-US" sz="1000" dirty="0" smtClean="0">
                <a:latin typeface="+mn-lt"/>
              </a:rPr>
            </a:br>
            <a:endParaRPr lang="en-US" sz="1000" dirty="0" smtClean="0">
              <a:latin typeface="+mn-lt"/>
            </a:endParaRPr>
          </a:p>
          <a:p>
            <a:r>
              <a:rPr lang="en-US" sz="1000" b="1" dirty="0" smtClean="0">
                <a:latin typeface="+mn-lt"/>
              </a:rPr>
              <a:t>Informational Videos and Materials:</a:t>
            </a:r>
            <a:r>
              <a:rPr lang="en-US" sz="1000" dirty="0" smtClean="0">
                <a:latin typeface="+mn-lt"/>
              </a:rPr>
              <a:t> The Blue Campaign created wallet-sized indicator cards, indicator pamphlets, indicator posters, a brochure about Continued Presence, brochures and fact sheets with immigration relief information for victims, a pamphlet targeted toward the faith-based community, and videos to help educate first responders and the general public about human trafficking. These materials are available electronically at </a:t>
            </a:r>
            <a:r>
              <a:rPr lang="en-US" sz="1000" dirty="0" smtClean="0">
                <a:latin typeface="+mn-lt"/>
                <a:hlinkClick r:id="rId3"/>
              </a:rPr>
              <a:t>www.dhs.gov/humantrafficking</a:t>
            </a:r>
            <a:r>
              <a:rPr lang="en-US" sz="1000" dirty="0" smtClean="0">
                <a:latin typeface="+mn-lt"/>
              </a:rPr>
              <a:t> and in hard copy (where applicable) via a request form on the web site.</a:t>
            </a:r>
            <a:br>
              <a:rPr lang="en-US" sz="1000" dirty="0" smtClean="0">
                <a:latin typeface="+mn-lt"/>
              </a:rPr>
            </a:br>
            <a:endParaRPr lang="en-US" sz="1000" dirty="0" smtClean="0">
              <a:latin typeface="+mn-lt"/>
            </a:endParaRPr>
          </a:p>
          <a:p>
            <a:r>
              <a:rPr lang="en-US" sz="1000" b="1" dirty="0" smtClean="0">
                <a:latin typeface="+mn-lt"/>
              </a:rPr>
              <a:t>Public Awareness Campaigns</a:t>
            </a:r>
            <a:r>
              <a:rPr lang="en-US" sz="1000" dirty="0" smtClean="0">
                <a:latin typeface="+mn-lt"/>
              </a:rPr>
              <a:t>: The Blue Campaign created several public awareness campaigns, including a video played on the CNN Airport Network in airports across the country, a U.S. Immigration and Customs Enforcement (ICE) campaign to help the public identify victims called Hidden in Plain Sight, and a U.S. Customs and Border Protection (CBP) campaign to inform migrants of the dangers of human trafficking.</a:t>
            </a:r>
            <a:br>
              <a:rPr lang="en-US" sz="1000" dirty="0" smtClean="0">
                <a:latin typeface="+mn-lt"/>
              </a:rPr>
            </a:br>
            <a:endParaRPr lang="en-US" sz="1000" dirty="0" smtClean="0">
              <a:latin typeface="+mn-lt"/>
            </a:endParaRPr>
          </a:p>
          <a:p>
            <a:r>
              <a:rPr lang="en-US" sz="1000" b="1" dirty="0" smtClean="0">
                <a:latin typeface="+mn-lt"/>
              </a:rPr>
              <a:t>Victim Assistance And Perpetrator Justice</a:t>
            </a:r>
            <a:r>
              <a:rPr lang="en-US" sz="1000" dirty="0" smtClean="0">
                <a:latin typeface="+mn-lt"/>
              </a:rPr>
              <a:t>: The Blue Campaign helped coordinate the Department’s efforts to enhance the ability to serve victims by assigning victim specialists to ICE Special Agent in Charge offices across the country, increasing the number of ICE forensic interviewers, increasing U.S. Citizenship and Immigration Services (USCIS) victim confidentiality provisions, and creating CBP victim-centered materials. ICE continues to prioritize the investigation of human trafficking cases. In fiscal year 2011, ICE initiated more than 700 human trafficking investigations, which resulted in more than 930 arrests, 400 indictments, and 270 convictions.</a:t>
            </a:r>
            <a:br>
              <a:rPr lang="en-US" sz="1000" dirty="0" smtClean="0">
                <a:latin typeface="+mn-lt"/>
              </a:rPr>
            </a:br>
            <a:endParaRPr lang="en-US" sz="1000" dirty="0" smtClean="0">
              <a:latin typeface="+mn-lt"/>
            </a:endParaRPr>
          </a:p>
          <a:p>
            <a:r>
              <a:rPr lang="en-US" sz="1000" b="1" dirty="0" smtClean="0">
                <a:latin typeface="+mn-lt"/>
              </a:rPr>
              <a:t>Partnerships And Collaboration</a:t>
            </a:r>
            <a:r>
              <a:rPr lang="en-US" sz="1000" dirty="0" smtClean="0">
                <a:latin typeface="+mn-lt"/>
              </a:rPr>
              <a:t>: The Blue Campaign developed a toolkit for the private sector and distributed it to tens of thousands of employers, including those in the lodging, transportation, entertainment, agricultural, manufacturing, and construction industries. The Blue Campaign continues to engage with stakeholders in biannual public meetings.</a:t>
            </a:r>
          </a:p>
          <a:p>
            <a:endParaRPr lang="en-US" sz="1000" dirty="0" smtClean="0">
              <a:latin typeface="+mn-lt"/>
            </a:endParaRPr>
          </a:p>
          <a:p>
            <a:r>
              <a:rPr lang="en-US" b="0" dirty="0" smtClean="0"/>
              <a:t>--</a:t>
            </a:r>
          </a:p>
          <a:p>
            <a:r>
              <a:rPr lang="en-US" sz="1200" b="1" kern="1200" dirty="0" smtClean="0">
                <a:solidFill>
                  <a:schemeClr val="tx1"/>
                </a:solidFill>
                <a:latin typeface="+mn-lt"/>
                <a:ea typeface="+mn-ea"/>
                <a:cs typeface="+mn-cs"/>
              </a:rPr>
              <a:t>No Te Engañes/Don’t Be Fooled </a:t>
            </a:r>
            <a:r>
              <a:rPr lang="en-US" sz="1200" b="0" kern="1200" dirty="0" smtClean="0">
                <a:solidFill>
                  <a:schemeClr val="tx1"/>
                </a:solidFill>
                <a:latin typeface="+mn-lt"/>
                <a:ea typeface="+mn-ea"/>
                <a:cs typeface="+mn-cs"/>
              </a:rPr>
              <a:t>is the voice of U.S. Customs and Border Protection in the global fight against human trafficking. CBP exposes human trafficking as the modern day manifestation of slavery with sexual exploitation and forced labor being the traffickers' main goal. The campaign has two very distinctive objectives and audiences based on geography.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main objective of No Te Engañes for the International audience is to raise awareness amongst potential migrants, informing them of the dangers of human trafficking and help them avoid becoming a victim.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objective of Don’t Be Fooled for the U.S. audience is to create awareness of the existence of the phenomenon in our own neighborhoods and to invite the community in key markets to join the fight against human trafficking by promoting a phone number where they can call to report any suspicious activity.</a:t>
            </a:r>
          </a:p>
          <a:p>
            <a:endParaRPr lang="en-US" dirty="0"/>
          </a:p>
        </p:txBody>
      </p:sp>
      <p:sp>
        <p:nvSpPr>
          <p:cNvPr id="4" name="Slide Number Placeholder 3"/>
          <p:cNvSpPr>
            <a:spLocks noGrp="1"/>
          </p:cNvSpPr>
          <p:nvPr>
            <p:ph type="sldNum" sz="quarter" idx="10"/>
          </p:nvPr>
        </p:nvSpPr>
        <p:spPr/>
        <p:txBody>
          <a:bodyPr/>
          <a:lstStyle/>
          <a:p>
            <a:fld id="{7008598D-0E8C-4EC1-8CC4-D6A58ECC44F2}" type="slidenum">
              <a:rPr lang="en-US" smtClean="0"/>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1C420CFE-153C-44AC-8A6A-DD7E3BFC43D8}" type="slidenum">
              <a:rPr lang="en-US" smtClean="0">
                <a:latin typeface="Arial" pitchFamily="34" charset="0"/>
              </a:rPr>
              <a:pPr/>
              <a:t>20</a:t>
            </a:fld>
            <a:endParaRPr lang="en-US" dirty="0" smtClean="0">
              <a:latin typeface="Arial"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298174" y="4197246"/>
            <a:ext cx="6261652" cy="4646951"/>
          </a:xfrm>
          <a:noFill/>
        </p:spPr>
        <p:txBody>
          <a:bodyPr/>
          <a:lstStyle/>
          <a:p>
            <a:pPr eaLnBrk="1" hangingPunct="1"/>
            <a:r>
              <a:rPr lang="en-US" sz="1000" u="sng" dirty="0" smtClean="0">
                <a:latin typeface="Arial" pitchFamily="34" charset="0"/>
              </a:rPr>
              <a:t>U  Visa:</a:t>
            </a:r>
          </a:p>
          <a:p>
            <a:pPr eaLnBrk="1" hangingPunct="1">
              <a:buFont typeface="Wingdings" pitchFamily="2" charset="2"/>
              <a:buChar char="q"/>
            </a:pPr>
            <a:r>
              <a:rPr lang="en-US" sz="1000" dirty="0" smtClean="0">
                <a:latin typeface="Arial" pitchFamily="34" charset="0"/>
              </a:rPr>
              <a:t>Offers immigration protection for victims of certain crimes; Victims must obtain certification from law enforcement; </a:t>
            </a:r>
          </a:p>
          <a:p>
            <a:pPr eaLnBrk="1" hangingPunct="1">
              <a:buFont typeface="Wingdings" pitchFamily="2" charset="2"/>
              <a:buChar char="q"/>
            </a:pPr>
            <a:r>
              <a:rPr lang="en-US" sz="1000" dirty="0" smtClean="0">
                <a:latin typeface="Arial" pitchFamily="34" charset="0"/>
              </a:rPr>
              <a:t>Victims get legal status and work authorization for 4 years; after 3 years can apply for lawful permanent residence</a:t>
            </a:r>
          </a:p>
          <a:p>
            <a:pPr eaLnBrk="1" hangingPunct="1"/>
            <a:endParaRPr lang="en-US" sz="1000" dirty="0" smtClean="0">
              <a:latin typeface="Arial" pitchFamily="34" charset="0"/>
            </a:endParaRPr>
          </a:p>
          <a:p>
            <a:pPr eaLnBrk="1" hangingPunct="1"/>
            <a:r>
              <a:rPr lang="en-US" sz="1000" u="sng" dirty="0" smtClean="0">
                <a:latin typeface="Arial" pitchFamily="34" charset="0"/>
              </a:rPr>
              <a:t>T Visa</a:t>
            </a:r>
            <a:r>
              <a:rPr lang="en-US" sz="1000" dirty="0" smtClean="0">
                <a:latin typeface="Arial" pitchFamily="34" charset="0"/>
              </a:rPr>
              <a:t>: </a:t>
            </a:r>
          </a:p>
          <a:p>
            <a:pPr eaLnBrk="1" hangingPunct="1">
              <a:buFont typeface="Wingdings" pitchFamily="2" charset="2"/>
              <a:buChar char="q"/>
            </a:pPr>
            <a:r>
              <a:rPr lang="en-US" sz="1000" dirty="0" smtClean="0">
                <a:latin typeface="Arial" pitchFamily="34" charset="0"/>
              </a:rPr>
              <a:t>Provides immigration protection to victims of severe forms of human trafficking; Congress wanted to aid law enforcement in investigating and prosecuting human trafficking by providing a way for victims to remain in the US to assist in an investigation or prosecution;</a:t>
            </a:r>
          </a:p>
          <a:p>
            <a:pPr eaLnBrk="1" hangingPunct="1">
              <a:buFont typeface="Wingdings" pitchFamily="2" charset="2"/>
              <a:buChar char="q"/>
            </a:pPr>
            <a:r>
              <a:rPr lang="en-US" sz="1000" dirty="0" smtClean="0">
                <a:latin typeface="Arial" pitchFamily="34" charset="0"/>
              </a:rPr>
              <a:t>Victims get legal status and work authorization for 4 years; after 3 years can apply for lawful permanent residence</a:t>
            </a:r>
          </a:p>
          <a:p>
            <a:pPr eaLnBrk="1" hangingPunct="1"/>
            <a:endParaRPr lang="en-US" sz="1000" dirty="0" smtClean="0">
              <a:latin typeface="Arial" pitchFamily="34" charset="0"/>
            </a:endParaRPr>
          </a:p>
          <a:p>
            <a:pPr eaLnBrk="1" hangingPunct="1"/>
            <a:r>
              <a:rPr lang="en-US" sz="1000" u="sng" dirty="0" smtClean="0">
                <a:latin typeface="Arial" pitchFamily="34" charset="0"/>
              </a:rPr>
              <a:t>VAWA Self Petitioners:</a:t>
            </a:r>
          </a:p>
          <a:p>
            <a:pPr eaLnBrk="1" hangingPunct="1">
              <a:lnSpc>
                <a:spcPct val="80000"/>
              </a:lnSpc>
              <a:buFont typeface="Wingdings" pitchFamily="2" charset="2"/>
              <a:buChar char="q"/>
            </a:pPr>
            <a:r>
              <a:rPr lang="en-US" sz="1000" dirty="0" smtClean="0">
                <a:latin typeface="Arial" pitchFamily="34" charset="0"/>
              </a:rPr>
              <a:t>Provides immigration relief to victims of domestic violence; U.S. Congress recognized that immigrant victims of domestic violence may remain in an abusive relationship because immigration status is often tied to their abuser.</a:t>
            </a:r>
          </a:p>
          <a:p>
            <a:pPr eaLnBrk="1" hangingPunct="1">
              <a:lnSpc>
                <a:spcPct val="80000"/>
              </a:lnSpc>
              <a:buFont typeface="Wingdings" pitchFamily="2" charset="2"/>
              <a:buChar char="q"/>
            </a:pPr>
            <a:r>
              <a:rPr lang="en-US" sz="1000" dirty="0" smtClean="0">
                <a:latin typeface="Arial" pitchFamily="34" charset="0"/>
              </a:rPr>
              <a:t>VAWA is a “self-petitioning” relief that removes control from the abuser &amp; allows the victim to submit his or her own application that is filed without the abuser’s knowledge or consent. </a:t>
            </a:r>
          </a:p>
          <a:p>
            <a:pPr eaLnBrk="1" hangingPunct="1">
              <a:lnSpc>
                <a:spcPct val="80000"/>
              </a:lnSpc>
              <a:buFont typeface="Wingdings" pitchFamily="2" charset="2"/>
              <a:buChar char="q"/>
            </a:pPr>
            <a:r>
              <a:rPr lang="en-US" sz="1000" dirty="0" smtClean="0">
                <a:latin typeface="Arial" pitchFamily="34" charset="0"/>
              </a:rPr>
              <a:t>Victims can be placed in deferred action to prevent removal from the US, can work in the US and can adjust status to lawful permanent residents</a:t>
            </a:r>
          </a:p>
          <a:p>
            <a:pPr eaLnBrk="1" hangingPunct="1"/>
            <a:endParaRPr lang="en-US" sz="1000" dirty="0" smtClean="0">
              <a:latin typeface="Arial" pitchFamily="34" charset="0"/>
            </a:endParaRPr>
          </a:p>
          <a:p>
            <a:pPr eaLnBrk="1" hangingPunct="1"/>
            <a:r>
              <a:rPr lang="en-US" sz="1000" u="sng" dirty="0" smtClean="0">
                <a:latin typeface="Arial" pitchFamily="34" charset="0"/>
              </a:rPr>
              <a:t>Special Immigrant Juvenile</a:t>
            </a:r>
            <a:r>
              <a:rPr lang="en-US" sz="1000" dirty="0" smtClean="0">
                <a:latin typeface="Arial" pitchFamily="34" charset="0"/>
              </a:rPr>
              <a:t>:</a:t>
            </a:r>
          </a:p>
          <a:p>
            <a:pPr eaLnBrk="1" hangingPunct="1">
              <a:buFont typeface="Wingdings" pitchFamily="2" charset="2"/>
              <a:buChar char="q"/>
            </a:pPr>
            <a:r>
              <a:rPr lang="en-US" sz="1000" dirty="0" smtClean="0">
                <a:latin typeface="Arial" pitchFamily="34" charset="0"/>
              </a:rPr>
              <a:t>We will discuss this further during the DHS UAC presentation but to give a brief overview:</a:t>
            </a:r>
          </a:p>
          <a:p>
            <a:pPr eaLnBrk="1" hangingPunct="1">
              <a:buFont typeface="Wingdings" pitchFamily="2" charset="2"/>
              <a:buChar char="q"/>
            </a:pPr>
            <a:r>
              <a:rPr lang="en-US" sz="1000" dirty="0" smtClean="0">
                <a:latin typeface="Arial" pitchFamily="34" charset="0"/>
              </a:rPr>
              <a:t>Provides immigration protection for alien juveniles in a state juvenile court system due to abuse, abandonment or neglect.</a:t>
            </a:r>
          </a:p>
          <a:p>
            <a:pPr eaLnBrk="1" hangingPunct="1">
              <a:buFont typeface="Wingdings" pitchFamily="2" charset="2"/>
              <a:buChar char="q"/>
            </a:pPr>
            <a:r>
              <a:rPr lang="en-US" sz="1000" dirty="0" smtClean="0">
                <a:latin typeface="Arial" pitchFamily="34" charset="0"/>
              </a:rPr>
              <a:t>Relief includes immediate eligibility for adjustment of status to lawful permanent resident.</a:t>
            </a:r>
          </a:p>
          <a:p>
            <a:pPr eaLnBrk="1" hangingPunct="1"/>
            <a:endParaRPr lang="en-US" sz="1000" dirty="0" smtClean="0">
              <a:latin typeface="Arial" pitchFamily="34" charset="0"/>
            </a:endParaRPr>
          </a:p>
          <a:p>
            <a:pPr eaLnBrk="1" hangingPunct="1"/>
            <a:endParaRPr lang="en-US" sz="100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(PNP, Consejo de Seguridad Nacional, Servicio Nacional de Migracion, Autoridad Nacional de Aduanas, and Tocumen S.A.) </a:t>
            </a:r>
            <a:endParaRPr lang="en-US" dirty="0"/>
          </a:p>
        </p:txBody>
      </p:sp>
      <p:sp>
        <p:nvSpPr>
          <p:cNvPr id="4" name="Slide Number Placeholder 3"/>
          <p:cNvSpPr>
            <a:spLocks noGrp="1"/>
          </p:cNvSpPr>
          <p:nvPr>
            <p:ph type="sldNum" sz="quarter" idx="10"/>
          </p:nvPr>
        </p:nvSpPr>
        <p:spPr/>
        <p:txBody>
          <a:bodyPr/>
          <a:lstStyle/>
          <a:p>
            <a:fld id="{7008598D-0E8C-4EC1-8CC4-D6A58ECC44F2}"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fld id="{7008598D-0E8C-4EC1-8CC4-D6A58ECC44F2}"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upload.wikimedia.org/wikipedia/commons/1/1e/Department_of_state.svg" TargetMode="Externa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7772400" cy="1470025"/>
          </a:xfrm>
        </p:spPr>
        <p:txBody>
          <a:bodyPr>
            <a:normAutofit/>
          </a:bodyPr>
          <a:lstStyle>
            <a:lvl1pPr algn="l">
              <a:defRPr sz="4200">
                <a:solidFill>
                  <a:srgbClr val="003366"/>
                </a:solidFill>
                <a:latin typeface="Joanna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1828800"/>
            <a:ext cx="6400800" cy="1752600"/>
          </a:xfrm>
        </p:spPr>
        <p:txBody>
          <a:bodyPr>
            <a:normAutofit/>
          </a:bodyPr>
          <a:lstStyle>
            <a:lvl1pPr marL="0" indent="0" algn="l">
              <a:buNone/>
              <a:defRPr sz="2500">
                <a:solidFill>
                  <a:srgbClr val="33333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05B64-7991-4719-83C2-7762733D9811}" type="slidenum">
              <a:rPr lang="en-US" smtClean="0"/>
              <a:pPr/>
              <a:t>‹Nº›</a:t>
            </a:fld>
            <a:endParaRPr lang="en-US" dirty="0"/>
          </a:p>
        </p:txBody>
      </p:sp>
      <p:pic>
        <p:nvPicPr>
          <p:cNvPr id="7" name="Picture 13" descr="DHS_GrayTypeLogo"/>
          <p:cNvPicPr>
            <a:picLocks noChangeAspect="1" noChangeArrowheads="1"/>
          </p:cNvPicPr>
          <p:nvPr userDrawn="1"/>
        </p:nvPicPr>
        <p:blipFill>
          <a:blip r:embed="rId2" cstate="print"/>
          <a:srcRect/>
          <a:stretch>
            <a:fillRect/>
          </a:stretch>
        </p:blipFill>
        <p:spPr bwMode="auto">
          <a:xfrm>
            <a:off x="381000" y="4648200"/>
            <a:ext cx="5516314" cy="160496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userDrawn="1"/>
        </p:nvGrpSpPr>
        <p:grpSpPr>
          <a:xfrm>
            <a:off x="0" y="152400"/>
            <a:ext cx="9144000" cy="1071563"/>
            <a:chOff x="0" y="0"/>
            <a:chExt cx="9144000" cy="1071563"/>
          </a:xfrm>
        </p:grpSpPr>
        <p:sp>
          <p:nvSpPr>
            <p:cNvPr id="10" name="Rectangle 9"/>
            <p:cNvSpPr/>
            <p:nvPr/>
          </p:nvSpPr>
          <p:spPr>
            <a:xfrm>
              <a:off x="0" y="152400"/>
              <a:ext cx="9144000" cy="6858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3" descr="DHS_GrayTypeLogo"/>
            <p:cNvPicPr>
              <a:picLocks noChangeAspect="1" noChangeArrowheads="1"/>
            </p:cNvPicPr>
            <p:nvPr/>
          </p:nvPicPr>
          <p:blipFill>
            <a:blip r:embed="rId2" cstate="print"/>
            <a:srcRect r="70345"/>
            <a:stretch>
              <a:fillRect/>
            </a:stretch>
          </p:blipFill>
          <p:spPr bwMode="auto">
            <a:xfrm>
              <a:off x="8051800" y="0"/>
              <a:ext cx="1092200" cy="1071563"/>
            </a:xfrm>
            <a:prstGeom prst="rect">
              <a:avLst/>
            </a:prstGeom>
            <a:noFill/>
          </p:spPr>
        </p:pic>
      </p:grpSp>
      <p:pic>
        <p:nvPicPr>
          <p:cNvPr id="8" name="Picture 2" descr="http://upload.wikimedia.org/wikipedia/commons/1/17/BlankMap-World-noborders.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609600" y="1676400"/>
            <a:ext cx="8765885" cy="4219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304800"/>
            <a:ext cx="6858000" cy="6858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05B64-7991-4719-83C2-7762733D9811}" type="slidenum">
              <a:rPr lang="en-US" smtClean="0"/>
              <a:pPr/>
              <a:t>‹Nº›</a:t>
            </a:fld>
            <a:endParaRPr lang="en-US" dirty="0"/>
          </a:p>
        </p:txBody>
      </p:sp>
      <p:sp>
        <p:nvSpPr>
          <p:cNvPr id="12" name="Date Placeholder 3"/>
          <p:cNvSpPr>
            <a:spLocks noGrp="1"/>
          </p:cNvSpPr>
          <p:nvPr>
            <p:ph type="dt" sz="half" idx="10"/>
          </p:nvPr>
        </p:nvSpPr>
        <p:spPr>
          <a:xfrm>
            <a:off x="457200" y="6356350"/>
            <a:ext cx="2133600" cy="365125"/>
          </a:xfrm>
        </p:spPr>
        <p:txBody>
          <a:bodyPr/>
          <a:lstStyle/>
          <a:p>
            <a:fld id="{F1CF9E7A-CC4C-4B20-AD16-EAA2759E090D}" type="datetimeFigureOut">
              <a:rPr lang="en-US" smtClean="0"/>
              <a:pPr/>
              <a:t>6/19/2012</a:t>
            </a:fld>
            <a:endParaRPr lang="en-US" dirty="0"/>
          </a:p>
        </p:txBody>
      </p:sp>
      <p:pic>
        <p:nvPicPr>
          <p:cNvPr id="17411" name="Picture 3" descr="File:Department of state.svg">
            <a:hlinkClick r:id="rId5"/>
          </p:cNvPr>
          <p:cNvPicPr>
            <a:picLocks noChangeAspect="1" noChangeArrowheads="1"/>
          </p:cNvPicPr>
          <p:nvPr userDrawn="1"/>
        </p:nvPicPr>
        <p:blipFill>
          <a:blip r:embed="rId6" cstate="print"/>
          <a:srcRect/>
          <a:stretch>
            <a:fillRect/>
          </a:stretch>
        </p:blipFill>
        <p:spPr bwMode="auto">
          <a:xfrm>
            <a:off x="0" y="152400"/>
            <a:ext cx="1066800" cy="1066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http://upload.wikimedia.org/wikipedia/commons/1/17/BlankMap-World-noborders.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609600" y="1676400"/>
            <a:ext cx="8765885" cy="4219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http://upload.wikimedia.org/wikipedia/commons/1/17/BlankMap-World-noborders.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609600" y="1676400"/>
            <a:ext cx="8765885" cy="4219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F9E7A-CC4C-4B20-AD16-EAA2759E090D}" type="datetimeFigureOut">
              <a:rPr lang="en-US" smtClean="0"/>
              <a:pPr/>
              <a:t>6/19/2012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005B64-7991-4719-83C2-7762733D9811}"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F9E7A-CC4C-4B20-AD16-EAA2759E090D}" type="datetimeFigureOut">
              <a:rPr lang="en-US" smtClean="0"/>
              <a:pPr/>
              <a:t>6/19/2012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05B64-7991-4719-83C2-7762733D9811}"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200" kern="1200">
          <a:solidFill>
            <a:srgbClr val="003366"/>
          </a:solidFill>
          <a:latin typeface="Joanna MT" pitchFamily="18" charset="0"/>
          <a:ea typeface="+mj-ea"/>
          <a:cs typeface="+mj-cs"/>
        </a:defRPr>
      </a:lvl1pPr>
    </p:titleStyle>
    <p:bodyStyle>
      <a:lvl1pPr marL="342900" indent="-342900" algn="l" defTabSz="914400" rtl="0" eaLnBrk="1" latinLnBrk="0" hangingPunct="1">
        <a:spcBef>
          <a:spcPct val="20000"/>
        </a:spcBef>
        <a:buFont typeface="Arial" pitchFamily="34" charset="0"/>
        <a:buNone/>
        <a:defRPr sz="2200" kern="1200">
          <a:solidFill>
            <a:srgbClr val="333333"/>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2pPr>
      <a:lvl3pPr marL="1143000" indent="-228600" algn="l" defTabSz="914400" rtl="0" eaLnBrk="1" latinLnBrk="0" hangingPunct="1">
        <a:spcBef>
          <a:spcPct val="20000"/>
        </a:spcBef>
        <a:buFont typeface="Wingdings" pitchFamily="2" charset="2"/>
        <a:buChar char="§"/>
        <a:defRPr sz="2200" kern="1200">
          <a:solidFill>
            <a:srgbClr val="333333"/>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rgbClr val="33333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4.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Hoja_de_c_lculo_de_Microsoft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hs.gov/humantraffick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800" dirty="0" smtClean="0"/>
              <a:t>   </a:t>
            </a:r>
            <a:endParaRPr lang="es-ES" sz="3800" dirty="0"/>
          </a:p>
        </p:txBody>
      </p:sp>
      <p:sp>
        <p:nvSpPr>
          <p:cNvPr id="13" name="TextBox 12"/>
          <p:cNvSpPr txBox="1"/>
          <p:nvPr/>
        </p:nvSpPr>
        <p:spPr>
          <a:xfrm>
            <a:off x="685800" y="1524000"/>
            <a:ext cx="7620000" cy="4524315"/>
          </a:xfrm>
          <a:prstGeom prst="rect">
            <a:avLst/>
          </a:prstGeom>
          <a:noFill/>
        </p:spPr>
        <p:txBody>
          <a:bodyPr wrap="square" rtlCol="0">
            <a:spAutoFit/>
          </a:bodyPr>
          <a:lstStyle/>
          <a:p>
            <a:pPr algn="ctr">
              <a:spcBef>
                <a:spcPct val="20000"/>
              </a:spcBef>
            </a:pPr>
            <a:endParaRPr lang="es-ES" sz="4000" b="1" dirty="0" smtClean="0">
              <a:solidFill>
                <a:srgbClr val="003366"/>
              </a:solidFill>
              <a:latin typeface="Times New Roman" pitchFamily="18" charset="0"/>
              <a:cs typeface="Times New Roman" pitchFamily="18" charset="0"/>
            </a:endParaRPr>
          </a:p>
          <a:p>
            <a:pPr algn="ctr">
              <a:spcBef>
                <a:spcPct val="20000"/>
              </a:spcBef>
            </a:pPr>
            <a:r>
              <a:rPr lang="es-ES" sz="4000" b="1" dirty="0" smtClean="0">
                <a:solidFill>
                  <a:srgbClr val="003366"/>
                </a:solidFill>
                <a:latin typeface="Times New Roman" pitchFamily="18" charset="0"/>
                <a:cs typeface="Times New Roman" pitchFamily="18" charset="0"/>
              </a:rPr>
              <a:t>Iniciativas regionales de los Estados Unidos con respecto a la gestión de la migración</a:t>
            </a:r>
            <a:endParaRPr lang="es-ES" sz="2400" dirty="0" smtClean="0"/>
          </a:p>
          <a:p>
            <a:pPr>
              <a:buFont typeface="Arial" pitchFamily="34" charset="0"/>
              <a:buChar char="•"/>
            </a:pPr>
            <a:endParaRPr lang="es-ES" sz="2400" dirty="0" smtClean="0"/>
          </a:p>
          <a:p>
            <a:endParaRPr lang="es-ES" sz="2400" dirty="0" smtClean="0"/>
          </a:p>
          <a:p>
            <a:r>
              <a:rPr lang="es-ES" sz="2400" dirty="0" smtClean="0"/>
              <a:t>Conferencia Regional sobre Migración</a:t>
            </a:r>
          </a:p>
          <a:p>
            <a:r>
              <a:rPr lang="es-ES" sz="2400" dirty="0" smtClean="0"/>
              <a:t>Junio de 2012</a:t>
            </a:r>
          </a:p>
          <a:p>
            <a:r>
              <a:rPr lang="es-ES" sz="2400" dirty="0" smtClean="0"/>
              <a:t>Ciudad de Panamá, Panamá</a:t>
            </a:r>
            <a:endParaRPr lang="es-E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85800"/>
          </a:xfrm>
        </p:spPr>
        <p:txBody>
          <a:bodyPr>
            <a:noAutofit/>
          </a:bodyPr>
          <a:lstStyle/>
          <a:p>
            <a:r>
              <a:rPr lang="es-ES" sz="3000" dirty="0" smtClean="0"/>
              <a:t>Iniciativa regional de seguridad en Centroamérica</a:t>
            </a:r>
            <a:endParaRPr lang="es-ES" sz="3000" dirty="0"/>
          </a:p>
        </p:txBody>
      </p:sp>
      <p:sp>
        <p:nvSpPr>
          <p:cNvPr id="3" name="Content Placeholder 2"/>
          <p:cNvSpPr>
            <a:spLocks noGrp="1"/>
          </p:cNvSpPr>
          <p:nvPr>
            <p:ph sz="quarter" idx="1"/>
          </p:nvPr>
        </p:nvSpPr>
        <p:spPr>
          <a:xfrm>
            <a:off x="612648" y="1219200"/>
            <a:ext cx="7921752" cy="5334000"/>
          </a:xfrm>
        </p:spPr>
        <p:txBody>
          <a:bodyPr>
            <a:normAutofit/>
          </a:bodyPr>
          <a:lstStyle/>
          <a:p>
            <a:pPr marL="0" lvl="2" indent="0">
              <a:buNone/>
            </a:pPr>
            <a:r>
              <a:rPr lang="es-ES" sz="2000" dirty="0" smtClean="0">
                <a:solidFill>
                  <a:srgbClr val="003366"/>
                </a:solidFill>
              </a:rPr>
              <a:t>Se lanzó en 2008 como parte de la iniciativa de Mérida para Centroamérica –formalmente denominada CARSI </a:t>
            </a:r>
            <a:r>
              <a:rPr lang="es-ES" sz="2000" dirty="0">
                <a:solidFill>
                  <a:srgbClr val="003366"/>
                </a:solidFill>
              </a:rPr>
              <a:t>e</a:t>
            </a:r>
            <a:r>
              <a:rPr lang="es-ES" sz="2000" dirty="0" smtClean="0">
                <a:solidFill>
                  <a:srgbClr val="003366"/>
                </a:solidFill>
              </a:rPr>
              <a:t>n 2010; se asignaron </a:t>
            </a:r>
            <a:r>
              <a:rPr lang="es-ES" sz="2000" b="1" dirty="0" smtClean="0">
                <a:solidFill>
                  <a:srgbClr val="003366"/>
                </a:solidFill>
              </a:rPr>
              <a:t>casi $500 millones </a:t>
            </a:r>
            <a:r>
              <a:rPr lang="es-ES" sz="2000" dirty="0" smtClean="0">
                <a:solidFill>
                  <a:srgbClr val="003366"/>
                </a:solidFill>
              </a:rPr>
              <a:t>en total de asistencia de los Estados Unidos.</a:t>
            </a:r>
            <a:endParaRPr lang="es-ES" sz="2000" dirty="0" smtClean="0">
              <a:solidFill>
                <a:srgbClr val="003366"/>
              </a:solidFill>
            </a:endParaRPr>
          </a:p>
          <a:p>
            <a:pPr marL="342900" lvl="1" indent="-342900">
              <a:buNone/>
            </a:pPr>
            <a:r>
              <a:rPr lang="es-ES" sz="2600" dirty="0" smtClean="0">
                <a:solidFill>
                  <a:srgbClr val="003366"/>
                </a:solidFill>
                <a:latin typeface="Times New Roman" pitchFamily="18" charset="0"/>
                <a:cs typeface="Times New Roman" pitchFamily="18" charset="0"/>
              </a:rPr>
              <a:t>Los cinco pilares de </a:t>
            </a:r>
            <a:r>
              <a:rPr lang="es-ES" sz="2600" dirty="0" smtClean="0">
                <a:solidFill>
                  <a:srgbClr val="003366"/>
                </a:solidFill>
                <a:latin typeface="Times New Roman" pitchFamily="18" charset="0"/>
                <a:cs typeface="Times New Roman" pitchFamily="18" charset="0"/>
              </a:rPr>
              <a:t>CARSI:</a:t>
            </a:r>
            <a:endParaRPr lang="es-ES" sz="2800" dirty="0" smtClean="0">
              <a:solidFill>
                <a:srgbClr val="003366"/>
              </a:solidFill>
              <a:latin typeface="Times New Roman" pitchFamily="18" charset="0"/>
              <a:cs typeface="Times New Roman" pitchFamily="18" charset="0"/>
            </a:endParaRPr>
          </a:p>
          <a:p>
            <a:pPr marL="342900" lvl="1" indent="-342900">
              <a:buNone/>
            </a:pPr>
            <a:endParaRPr lang="es-ES" sz="900" b="1" dirty="0" smtClean="0">
              <a:solidFill>
                <a:srgbClr val="003366"/>
              </a:solidFill>
            </a:endParaRPr>
          </a:p>
          <a:p>
            <a:pPr marL="739775" lvl="1" indent="-339725"/>
            <a:r>
              <a:rPr lang="es-ES" sz="2000" dirty="0" smtClean="0">
                <a:solidFill>
                  <a:schemeClr val="tx1"/>
                </a:solidFill>
              </a:rPr>
              <a:t>Crear calles seguras para los ciudadanos de la región</a:t>
            </a:r>
          </a:p>
          <a:p>
            <a:pPr marL="739775" lvl="1" indent="-339725"/>
            <a:r>
              <a:rPr lang="es-ES" sz="2000" dirty="0" smtClean="0">
                <a:solidFill>
                  <a:schemeClr val="tx1"/>
                </a:solidFill>
              </a:rPr>
              <a:t>Perturbar el movimiento de criminales y el contrabando en y entre los países centroamericanos</a:t>
            </a:r>
            <a:endParaRPr lang="es-ES" sz="2000" dirty="0" smtClean="0">
              <a:solidFill>
                <a:schemeClr val="tx1"/>
              </a:solidFill>
            </a:endParaRPr>
          </a:p>
          <a:p>
            <a:pPr marL="739775" lvl="1" indent="-339725"/>
            <a:r>
              <a:rPr lang="es-ES" sz="2000" dirty="0" smtClean="0">
                <a:solidFill>
                  <a:schemeClr val="tx1"/>
                </a:solidFill>
              </a:rPr>
              <a:t>Apoyar el desarrollo de gobiernos centroamericanos sólidos, capaces y que rinden cuentas</a:t>
            </a:r>
          </a:p>
          <a:p>
            <a:pPr marL="739775" lvl="1" indent="-339725"/>
            <a:r>
              <a:rPr lang="es-ES" sz="2000" dirty="0" smtClean="0">
                <a:solidFill>
                  <a:schemeClr val="tx1"/>
                </a:solidFill>
              </a:rPr>
              <a:t>Restablecer una presencia estatal eficaz y la seguridad en las comunidades en riesgo</a:t>
            </a:r>
          </a:p>
          <a:p>
            <a:pPr marL="739775" lvl="1" indent="-339725"/>
            <a:r>
              <a:rPr lang="es-ES" sz="2000" dirty="0" smtClean="0">
                <a:solidFill>
                  <a:schemeClr val="tx1"/>
                </a:solidFill>
              </a:rPr>
              <a:t>Promover un mayor nivel de seguridad y coordinación y cooperación entre las naciones de la región para asegurar el estado de derecho</a:t>
            </a:r>
            <a:endParaRPr lang="es-ES" sz="2000" dirty="0" smtClean="0">
              <a:solidFill>
                <a:schemeClr val="tx1"/>
              </a:solidFill>
            </a:endParaRPr>
          </a:p>
          <a:p>
            <a:pPr marL="742950" lvl="2" indent="-342900"/>
            <a:endParaRPr lang="es-E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800" dirty="0" smtClean="0"/>
              <a:t>Iniciativa de Mérida</a:t>
            </a:r>
            <a:endParaRPr lang="es-ES" sz="3800" dirty="0"/>
          </a:p>
        </p:txBody>
      </p:sp>
      <p:sp>
        <p:nvSpPr>
          <p:cNvPr id="3" name="Content Placeholder 2"/>
          <p:cNvSpPr>
            <a:spLocks noGrp="1"/>
          </p:cNvSpPr>
          <p:nvPr>
            <p:ph sz="quarter" idx="1"/>
          </p:nvPr>
        </p:nvSpPr>
        <p:spPr>
          <a:xfrm>
            <a:off x="457200" y="1219200"/>
            <a:ext cx="8153400" cy="5334000"/>
          </a:xfrm>
        </p:spPr>
        <p:txBody>
          <a:bodyPr>
            <a:normAutofit fontScale="85000" lnSpcReduction="20000"/>
          </a:bodyPr>
          <a:lstStyle/>
          <a:p>
            <a:pPr marL="0" lvl="1" indent="0">
              <a:buNone/>
            </a:pPr>
            <a:r>
              <a:rPr lang="es-ES" sz="2400" dirty="0" smtClean="0">
                <a:solidFill>
                  <a:srgbClr val="003366"/>
                </a:solidFill>
                <a:latin typeface="Times New Roman" pitchFamily="18" charset="0"/>
                <a:cs typeface="Times New Roman" pitchFamily="18" charset="0"/>
              </a:rPr>
              <a:t>Una alianza sin precedentes entre los Estados Unidos y México para combatir el crimen organizado y la violencia relacionada y al mismo tiempo, promover el respeto de los derechos humanos y el estado de derecho</a:t>
            </a:r>
            <a:r>
              <a:rPr lang="es-ES" sz="2400" dirty="0" smtClean="0">
                <a:solidFill>
                  <a:srgbClr val="003366"/>
                </a:solidFill>
                <a:latin typeface="Times New Roman" pitchFamily="18" charset="0"/>
                <a:cs typeface="Times New Roman" pitchFamily="18" charset="0"/>
              </a:rPr>
              <a:t>. </a:t>
            </a:r>
            <a:r>
              <a:rPr lang="es-ES" sz="2400" b="1" dirty="0" smtClean="0">
                <a:solidFill>
                  <a:srgbClr val="003366"/>
                </a:solidFill>
                <a:latin typeface="Times New Roman" pitchFamily="18" charset="0"/>
                <a:cs typeface="Times New Roman" pitchFamily="18" charset="0"/>
              </a:rPr>
              <a:t>$1,900 millones </a:t>
            </a:r>
            <a:r>
              <a:rPr lang="es-ES" sz="2400" dirty="0" smtClean="0">
                <a:solidFill>
                  <a:srgbClr val="003366"/>
                </a:solidFill>
                <a:latin typeface="Times New Roman" pitchFamily="18" charset="0"/>
                <a:cs typeface="Times New Roman" pitchFamily="18" charset="0"/>
              </a:rPr>
              <a:t>asignados por el Congreso desde el año fiscal 2008; un poco más de </a:t>
            </a:r>
            <a:r>
              <a:rPr lang="es-ES" sz="2400" b="1" dirty="0" smtClean="0">
                <a:solidFill>
                  <a:srgbClr val="003366"/>
                </a:solidFill>
                <a:latin typeface="Times New Roman" pitchFamily="18" charset="0"/>
                <a:cs typeface="Times New Roman" pitchFamily="18" charset="0"/>
              </a:rPr>
              <a:t>$1,000 millones </a:t>
            </a:r>
            <a:r>
              <a:rPr lang="es-ES" sz="2400" dirty="0" smtClean="0">
                <a:solidFill>
                  <a:srgbClr val="003366"/>
                </a:solidFill>
                <a:latin typeface="Times New Roman" pitchFamily="18" charset="0"/>
                <a:cs typeface="Times New Roman" pitchFamily="18" charset="0"/>
              </a:rPr>
              <a:t>entregados a la fecha.</a:t>
            </a:r>
          </a:p>
          <a:p>
            <a:pPr marL="342900" lvl="1" indent="-342900">
              <a:buNone/>
            </a:pPr>
            <a:endParaRPr lang="es-ES" sz="1200" b="1" dirty="0" smtClean="0">
              <a:solidFill>
                <a:srgbClr val="003366"/>
              </a:solidFill>
              <a:latin typeface="Times New Roman" pitchFamily="18" charset="0"/>
              <a:cs typeface="Times New Roman" pitchFamily="18" charset="0"/>
            </a:endParaRPr>
          </a:p>
          <a:p>
            <a:pPr marL="342900" lvl="1" indent="-342900">
              <a:buNone/>
            </a:pPr>
            <a:r>
              <a:rPr lang="es-ES" sz="2800" b="1" dirty="0" smtClean="0">
                <a:solidFill>
                  <a:srgbClr val="003366"/>
                </a:solidFill>
                <a:latin typeface="Times New Roman" pitchFamily="18" charset="0"/>
                <a:cs typeface="Times New Roman" pitchFamily="18" charset="0"/>
              </a:rPr>
              <a:t>Los cuatro pilares de la iniciativa de Mérida:</a:t>
            </a:r>
          </a:p>
          <a:p>
            <a:pPr marL="342900" lvl="1" indent="-342900">
              <a:buNone/>
            </a:pPr>
            <a:r>
              <a:rPr lang="es-ES" sz="2000" b="1" dirty="0" smtClean="0">
                <a:solidFill>
                  <a:srgbClr val="003366"/>
                </a:solidFill>
              </a:rPr>
              <a:t>I. </a:t>
            </a:r>
            <a:r>
              <a:rPr lang="es-ES" sz="2000" b="1" dirty="0" smtClean="0">
                <a:solidFill>
                  <a:srgbClr val="003366"/>
                </a:solidFill>
                <a:latin typeface="Times New Roman" pitchFamily="18" charset="0"/>
                <a:cs typeface="Times New Roman" pitchFamily="18" charset="0"/>
              </a:rPr>
              <a:t>Perturbar</a:t>
            </a:r>
            <a:r>
              <a:rPr lang="es-ES" sz="2000" b="1" dirty="0" smtClean="0">
                <a:solidFill>
                  <a:srgbClr val="003366"/>
                </a:solidFill>
                <a:latin typeface="Times New Roman" pitchFamily="18" charset="0"/>
                <a:cs typeface="Times New Roman" pitchFamily="18" charset="0"/>
              </a:rPr>
              <a:t> a los grupos de crimen organizado</a:t>
            </a:r>
          </a:p>
          <a:p>
            <a:pPr lvl="1"/>
            <a:r>
              <a:rPr lang="es-ES" sz="2000" dirty="0" smtClean="0">
                <a:solidFill>
                  <a:schemeClr val="tx1"/>
                </a:solidFill>
              </a:rPr>
              <a:t>Aviación para incrementar la movilidad aérea; acciones para combatir el </a:t>
            </a:r>
            <a:r>
              <a:rPr lang="es-ES" sz="2000" dirty="0" smtClean="0">
                <a:solidFill>
                  <a:schemeClr val="tx1"/>
                </a:solidFill>
              </a:rPr>
              <a:t>lavado de dinero y embargar bienes; unidades especiales y unidades de investigación; equipo de seguridad; comunicaciones satelitales</a:t>
            </a:r>
            <a:r>
              <a:rPr lang="es-ES" sz="2000" dirty="0" smtClean="0">
                <a:solidFill>
                  <a:schemeClr val="tx1"/>
                </a:solidFill>
              </a:rPr>
              <a:t>.</a:t>
            </a:r>
          </a:p>
          <a:p>
            <a:pPr marL="342900" lvl="1" indent="-342900">
              <a:buNone/>
            </a:pPr>
            <a:r>
              <a:rPr lang="es-ES" sz="2000" b="1" dirty="0" smtClean="0">
                <a:solidFill>
                  <a:srgbClr val="003366"/>
                </a:solidFill>
              </a:rPr>
              <a:t>II. </a:t>
            </a:r>
            <a:r>
              <a:rPr lang="es-ES" sz="2000" b="1" dirty="0" smtClean="0">
                <a:solidFill>
                  <a:srgbClr val="003366"/>
                </a:solidFill>
                <a:latin typeface="Times New Roman" pitchFamily="18" charset="0"/>
                <a:cs typeface="Times New Roman" pitchFamily="18" charset="0"/>
              </a:rPr>
              <a:t>Fortalecer las instituciones</a:t>
            </a:r>
          </a:p>
          <a:p>
            <a:pPr lvl="1"/>
            <a:r>
              <a:rPr lang="es-ES" sz="2000" dirty="0" smtClean="0">
                <a:solidFill>
                  <a:schemeClr val="tx1"/>
                </a:solidFill>
              </a:rPr>
              <a:t>Profesionalización en aplicación de la ley; desarrollo institucional y estado de derecho; prisiones, desarrollo de capacidades </a:t>
            </a:r>
            <a:r>
              <a:rPr lang="es-ES" sz="2000" dirty="0" smtClean="0">
                <a:solidFill>
                  <a:schemeClr val="tx1"/>
                </a:solidFill>
              </a:rPr>
              <a:t>de enjuiciamiento; instituciones dignas de confianza; actividades forenses</a:t>
            </a:r>
            <a:r>
              <a:rPr lang="es-ES" sz="2000" dirty="0" smtClean="0">
                <a:solidFill>
                  <a:schemeClr val="tx1"/>
                </a:solidFill>
              </a:rPr>
              <a:t>.</a:t>
            </a:r>
          </a:p>
          <a:p>
            <a:pPr marL="342900" lvl="1" indent="-342900">
              <a:buNone/>
            </a:pPr>
            <a:r>
              <a:rPr lang="es-ES" sz="2000" b="1" dirty="0" smtClean="0">
                <a:solidFill>
                  <a:srgbClr val="003366"/>
                </a:solidFill>
              </a:rPr>
              <a:t>III. </a:t>
            </a:r>
            <a:r>
              <a:rPr lang="es-ES" sz="2000" b="1" dirty="0" smtClean="0">
                <a:solidFill>
                  <a:srgbClr val="003366"/>
                </a:solidFill>
                <a:latin typeface="Times New Roman" pitchFamily="18" charset="0"/>
                <a:cs typeface="Times New Roman" pitchFamily="18" charset="0"/>
              </a:rPr>
              <a:t>Construir una frontera del siglo XXI</a:t>
            </a:r>
          </a:p>
          <a:p>
            <a:pPr lvl="1"/>
            <a:r>
              <a:rPr lang="es-ES" sz="2000" dirty="0" smtClean="0">
                <a:solidFill>
                  <a:schemeClr val="tx1"/>
                </a:solidFill>
              </a:rPr>
              <a:t>Equipo de inspección no intrusivo (NIIE, por sus siglas en inglés); perros; sistemas de inmigración biométricos. </a:t>
            </a:r>
          </a:p>
          <a:p>
            <a:pPr lvl="1">
              <a:buNone/>
            </a:pPr>
            <a:endParaRPr lang="es-ES" sz="800" dirty="0" smtClean="0">
              <a:solidFill>
                <a:srgbClr val="003366"/>
              </a:solidFill>
            </a:endParaRPr>
          </a:p>
          <a:p>
            <a:pPr marL="342900" lvl="1" indent="-342900">
              <a:buNone/>
            </a:pPr>
            <a:r>
              <a:rPr lang="es-ES" sz="2000" b="1" dirty="0" smtClean="0">
                <a:solidFill>
                  <a:srgbClr val="003366"/>
                </a:solidFill>
              </a:rPr>
              <a:t>IV. </a:t>
            </a:r>
            <a:r>
              <a:rPr lang="es-ES" sz="2000" b="1" dirty="0" smtClean="0">
                <a:solidFill>
                  <a:srgbClr val="003366"/>
                </a:solidFill>
                <a:latin typeface="Times New Roman" pitchFamily="18" charset="0"/>
                <a:cs typeface="Times New Roman" pitchFamily="18" charset="0"/>
              </a:rPr>
              <a:t>Desarrollar comunidades sólidas, con capacidad de recuperación</a:t>
            </a:r>
            <a:endParaRPr lang="es-ES" sz="2000" b="1" dirty="0" smtClean="0">
              <a:solidFill>
                <a:srgbClr val="003366"/>
              </a:solidFill>
              <a:latin typeface="Times New Roman" pitchFamily="18" charset="0"/>
              <a:cs typeface="Times New Roman" pitchFamily="18" charset="0"/>
            </a:endParaRPr>
          </a:p>
          <a:p>
            <a:pPr lvl="1"/>
            <a:r>
              <a:rPr lang="es-ES" sz="2000" dirty="0" smtClean="0">
                <a:solidFill>
                  <a:schemeClr val="tx1"/>
                </a:solidFill>
              </a:rPr>
              <a:t>Reducción de demandas; una cultura de legalidad; programas de USAID.</a:t>
            </a:r>
            <a:endParaRPr lang="es-ES" sz="2000"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934200" cy="762000"/>
          </a:xfrm>
        </p:spPr>
        <p:txBody>
          <a:bodyPr>
            <a:noAutofit/>
          </a:bodyPr>
          <a:lstStyle/>
          <a:p>
            <a:r>
              <a:rPr lang="es-ES" sz="3200" dirty="0" smtClean="0"/>
              <a:t>Seguridad ciudadana e inmigración</a:t>
            </a:r>
            <a:endParaRPr lang="es-ES" sz="3200" dirty="0">
              <a:solidFill>
                <a:srgbClr val="FFFF99"/>
              </a:solidFill>
            </a:endParaRPr>
          </a:p>
        </p:txBody>
      </p:sp>
      <p:sp>
        <p:nvSpPr>
          <p:cNvPr id="13" name="TextBox 12"/>
          <p:cNvSpPr txBox="1"/>
          <p:nvPr/>
        </p:nvSpPr>
        <p:spPr>
          <a:xfrm>
            <a:off x="685800" y="1600200"/>
            <a:ext cx="7620000" cy="5706177"/>
          </a:xfrm>
          <a:prstGeom prst="rect">
            <a:avLst/>
          </a:prstGeom>
          <a:noFill/>
        </p:spPr>
        <p:txBody>
          <a:bodyPr wrap="square" rtlCol="0">
            <a:spAutoFit/>
          </a:bodyPr>
          <a:lstStyle/>
          <a:p>
            <a:pPr lvl="2"/>
            <a:endParaRPr lang="es-ES" sz="2400" b="1" dirty="0" smtClean="0">
              <a:solidFill>
                <a:schemeClr val="accent2">
                  <a:lumMod val="40000"/>
                  <a:lumOff val="60000"/>
                </a:schemeClr>
              </a:solidFill>
              <a:effectLst>
                <a:outerShdw blurRad="38100" dist="38100" dir="2700000" algn="tl">
                  <a:srgbClr val="000000">
                    <a:alpha val="43137"/>
                  </a:srgbClr>
                </a:outerShdw>
              </a:effectLst>
            </a:endParaRPr>
          </a:p>
          <a:p>
            <a:pPr marL="342900" lvl="1" indent="-342900">
              <a:spcBef>
                <a:spcPct val="20000"/>
              </a:spcBef>
              <a:buFont typeface="Wingdings" pitchFamily="2" charset="2"/>
              <a:buChar char="§"/>
            </a:pPr>
            <a:r>
              <a:rPr lang="es-ES" sz="2000" b="1" dirty="0" smtClean="0">
                <a:solidFill>
                  <a:srgbClr val="003366"/>
                </a:solidFill>
                <a:latin typeface="Arial" pitchFamily="34" charset="0"/>
                <a:cs typeface="Arial" pitchFamily="34" charset="0"/>
              </a:rPr>
              <a:t>  </a:t>
            </a:r>
            <a:r>
              <a:rPr lang="es-ES" sz="2200" b="1" dirty="0" smtClean="0">
                <a:solidFill>
                  <a:srgbClr val="003366"/>
                </a:solidFill>
                <a:latin typeface="Times New Roman" pitchFamily="18" charset="0"/>
                <a:cs typeface="Times New Roman" pitchFamily="18" charset="0"/>
              </a:rPr>
              <a:t>Combate el tráfico ilícito de migrantes y la trata de personas </a:t>
            </a:r>
          </a:p>
          <a:p>
            <a:pPr marL="342900" lvl="1" indent="-342900">
              <a:spcBef>
                <a:spcPct val="20000"/>
              </a:spcBef>
            </a:pPr>
            <a:endParaRPr lang="es-ES" sz="2200" b="1" dirty="0" smtClean="0">
              <a:solidFill>
                <a:srgbClr val="003366"/>
              </a:solidFill>
              <a:latin typeface="Times New Roman" pitchFamily="18" charset="0"/>
              <a:cs typeface="Times New Roman" pitchFamily="18" charset="0"/>
            </a:endParaRPr>
          </a:p>
          <a:p>
            <a:pPr marL="342900" lvl="1" indent="-342900">
              <a:spcBef>
                <a:spcPct val="20000"/>
              </a:spcBef>
              <a:buFont typeface="Wingdings" pitchFamily="2" charset="2"/>
              <a:buChar char="§"/>
            </a:pPr>
            <a:r>
              <a:rPr lang="es-ES" sz="2200" b="1" dirty="0" smtClean="0">
                <a:solidFill>
                  <a:srgbClr val="003366"/>
                </a:solidFill>
                <a:latin typeface="Times New Roman" pitchFamily="18" charset="0"/>
                <a:cs typeface="Times New Roman" pitchFamily="18" charset="0"/>
              </a:rPr>
              <a:t>  Previene el desarraigo y la separación familiar </a:t>
            </a:r>
          </a:p>
          <a:p>
            <a:pPr marL="342900" lvl="1" indent="-342900">
              <a:spcBef>
                <a:spcPct val="20000"/>
              </a:spcBef>
            </a:pPr>
            <a:endParaRPr lang="es-ES" sz="2200" b="1" dirty="0" smtClean="0">
              <a:solidFill>
                <a:srgbClr val="003366"/>
              </a:solidFill>
              <a:latin typeface="Times New Roman" pitchFamily="18" charset="0"/>
              <a:cs typeface="Times New Roman" pitchFamily="18" charset="0"/>
            </a:endParaRPr>
          </a:p>
          <a:p>
            <a:pPr marL="342900" lvl="1" indent="-342900">
              <a:spcBef>
                <a:spcPct val="20000"/>
              </a:spcBef>
              <a:buFont typeface="Wingdings" pitchFamily="2" charset="2"/>
              <a:buChar char="§"/>
            </a:pPr>
            <a:r>
              <a:rPr lang="es-ES" sz="2200" b="1" dirty="0" smtClean="0">
                <a:solidFill>
                  <a:srgbClr val="003366"/>
                </a:solidFill>
                <a:latin typeface="Times New Roman" pitchFamily="18" charset="0"/>
                <a:cs typeface="Times New Roman" pitchFamily="18" charset="0"/>
              </a:rPr>
              <a:t>  Protege a los migrantes</a:t>
            </a:r>
          </a:p>
          <a:p>
            <a:pPr marL="342900" lvl="1" indent="-342900">
              <a:spcBef>
                <a:spcPct val="20000"/>
              </a:spcBef>
            </a:pPr>
            <a:endParaRPr lang="es-ES" sz="2200" b="1" dirty="0" smtClean="0">
              <a:solidFill>
                <a:srgbClr val="003366"/>
              </a:solidFill>
              <a:latin typeface="Times New Roman" pitchFamily="18" charset="0"/>
              <a:cs typeface="Times New Roman" pitchFamily="18" charset="0"/>
            </a:endParaRPr>
          </a:p>
          <a:p>
            <a:pPr marL="342900" lvl="1" indent="-342900">
              <a:spcBef>
                <a:spcPct val="20000"/>
              </a:spcBef>
              <a:buFont typeface="Wingdings" pitchFamily="2" charset="2"/>
              <a:buChar char="§"/>
            </a:pPr>
            <a:r>
              <a:rPr lang="es-ES" sz="2200" b="1" dirty="0" smtClean="0">
                <a:solidFill>
                  <a:srgbClr val="003366"/>
                </a:solidFill>
                <a:latin typeface="Times New Roman" pitchFamily="18" charset="0"/>
                <a:cs typeface="Times New Roman" pitchFamily="18" charset="0"/>
              </a:rPr>
              <a:t>  Crea un espacio para el desarrollo y crecimiento económico</a:t>
            </a:r>
          </a:p>
          <a:p>
            <a:endParaRPr lang="es-ES" sz="1600" dirty="0" smtClean="0"/>
          </a:p>
          <a:p>
            <a:endParaRPr lang="es-ES" sz="2400" dirty="0" smtClean="0"/>
          </a:p>
          <a:p>
            <a:endParaRPr lang="es-ES" sz="2400" dirty="0" smtClean="0"/>
          </a:p>
          <a:p>
            <a:pPr>
              <a:buFont typeface="Arial" pitchFamily="34" charset="0"/>
              <a:buChar char="•"/>
            </a:pPr>
            <a:endParaRPr lang="es-ES" sz="2400" dirty="0" smtClean="0"/>
          </a:p>
          <a:p>
            <a:pPr>
              <a:buFont typeface="Arial" pitchFamily="34" charset="0"/>
              <a:buChar char="•"/>
            </a:pPr>
            <a:endParaRPr lang="es-E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http://www.corbisimages.com/images/67/34F52EF4-F34C-444E-B6A1-A98A4E9DABDA/NT5434481.jpg"/>
          <p:cNvPicPr>
            <a:picLocks noChangeAspect="1" noChangeArrowheads="1"/>
          </p:cNvPicPr>
          <p:nvPr/>
        </p:nvPicPr>
        <p:blipFill>
          <a:blip r:embed="rId3" cstate="print"/>
          <a:srcRect/>
          <a:stretch>
            <a:fillRect/>
          </a:stretch>
        </p:blipFill>
        <p:spPr bwMode="auto">
          <a:xfrm>
            <a:off x="1600200" y="2819400"/>
            <a:ext cx="1447800" cy="962025"/>
          </a:xfrm>
          <a:prstGeom prst="rect">
            <a:avLst/>
          </a:prstGeom>
          <a:noFill/>
          <a:ln w="9525">
            <a:noFill/>
            <a:miter lim="800000"/>
            <a:headEnd/>
            <a:tailEnd/>
          </a:ln>
        </p:spPr>
      </p:pic>
      <p:pic>
        <p:nvPicPr>
          <p:cNvPr id="25605" name="Picture 8" descr="C:\Documents and Settings\shudgins\Desktop\CentralKids1.jpg"/>
          <p:cNvPicPr>
            <a:picLocks noChangeAspect="1" noChangeArrowheads="1"/>
          </p:cNvPicPr>
          <p:nvPr/>
        </p:nvPicPr>
        <p:blipFill>
          <a:blip r:embed="rId4" cstate="print"/>
          <a:srcRect/>
          <a:stretch>
            <a:fillRect/>
          </a:stretch>
        </p:blipFill>
        <p:spPr bwMode="auto">
          <a:xfrm>
            <a:off x="381000" y="2514600"/>
            <a:ext cx="1190625" cy="1066800"/>
          </a:xfrm>
          <a:prstGeom prst="rect">
            <a:avLst/>
          </a:prstGeom>
          <a:noFill/>
          <a:ln w="9525">
            <a:noFill/>
            <a:miter lim="800000"/>
            <a:headEnd/>
            <a:tailEnd/>
          </a:ln>
        </p:spPr>
      </p:pic>
      <p:pic>
        <p:nvPicPr>
          <p:cNvPr id="25607" name="Picture 2"/>
          <p:cNvPicPr>
            <a:picLocks noChangeAspect="1" noChangeArrowheads="1"/>
          </p:cNvPicPr>
          <p:nvPr/>
        </p:nvPicPr>
        <p:blipFill>
          <a:blip r:embed="rId5" cstate="print"/>
          <a:srcRect/>
          <a:stretch>
            <a:fillRect/>
          </a:stretch>
        </p:blipFill>
        <p:spPr bwMode="auto">
          <a:xfrm>
            <a:off x="392113" y="5019675"/>
            <a:ext cx="1058862" cy="1450975"/>
          </a:xfrm>
          <a:prstGeom prst="rect">
            <a:avLst/>
          </a:prstGeom>
          <a:noFill/>
          <a:ln w="9525">
            <a:noFill/>
            <a:miter lim="800000"/>
            <a:headEnd/>
            <a:tailEnd/>
          </a:ln>
        </p:spPr>
      </p:pic>
      <p:pic>
        <p:nvPicPr>
          <p:cNvPr id="25608" name="Picture 11" descr="C:\Documents and Settings\shudgins\Desktop\Latin-Americans 1.jpg"/>
          <p:cNvPicPr>
            <a:picLocks noChangeAspect="1" noChangeArrowheads="1"/>
          </p:cNvPicPr>
          <p:nvPr/>
        </p:nvPicPr>
        <p:blipFill>
          <a:blip r:embed="rId6" cstate="print"/>
          <a:srcRect/>
          <a:stretch>
            <a:fillRect/>
          </a:stretch>
        </p:blipFill>
        <p:spPr bwMode="auto">
          <a:xfrm>
            <a:off x="2133600" y="3429000"/>
            <a:ext cx="4597400" cy="3062288"/>
          </a:xfrm>
          <a:prstGeom prst="rect">
            <a:avLst/>
          </a:prstGeom>
          <a:noFill/>
          <a:ln w="9525">
            <a:noFill/>
            <a:miter lim="800000"/>
            <a:headEnd/>
            <a:tailEnd/>
          </a:ln>
        </p:spPr>
      </p:pic>
      <p:pic>
        <p:nvPicPr>
          <p:cNvPr id="25610" name="Picture 5" descr="C:\Documents and Settings\shudgins\Desktop\HispKids3.jpg"/>
          <p:cNvPicPr>
            <a:picLocks noChangeAspect="1" noChangeArrowheads="1"/>
          </p:cNvPicPr>
          <p:nvPr/>
        </p:nvPicPr>
        <p:blipFill>
          <a:blip r:embed="rId7" cstate="print"/>
          <a:srcRect/>
          <a:stretch>
            <a:fillRect/>
          </a:stretch>
        </p:blipFill>
        <p:spPr bwMode="auto">
          <a:xfrm>
            <a:off x="6705600" y="3962400"/>
            <a:ext cx="1362075" cy="1019175"/>
          </a:xfrm>
          <a:prstGeom prst="rect">
            <a:avLst/>
          </a:prstGeom>
          <a:noFill/>
          <a:ln w="9525">
            <a:noFill/>
            <a:miter lim="800000"/>
            <a:headEnd/>
            <a:tailEnd/>
          </a:ln>
        </p:spPr>
      </p:pic>
      <p:pic>
        <p:nvPicPr>
          <p:cNvPr id="25611" name="Picture 14" descr="C:\Documents and Settings\shudgins\Desktop\CentralProgression.bmp"/>
          <p:cNvPicPr>
            <a:picLocks noChangeAspect="1" noChangeArrowheads="1"/>
          </p:cNvPicPr>
          <p:nvPr/>
        </p:nvPicPr>
        <p:blipFill>
          <a:blip r:embed="rId8" cstate="print"/>
          <a:srcRect/>
          <a:stretch>
            <a:fillRect/>
          </a:stretch>
        </p:blipFill>
        <p:spPr bwMode="auto">
          <a:xfrm>
            <a:off x="990600" y="1524000"/>
            <a:ext cx="1819275" cy="1223963"/>
          </a:xfrm>
          <a:prstGeom prst="rect">
            <a:avLst/>
          </a:prstGeom>
          <a:noFill/>
          <a:ln w="9525">
            <a:noFill/>
            <a:miter lim="800000"/>
            <a:headEnd/>
            <a:tailEnd/>
          </a:ln>
        </p:spPr>
      </p:pic>
      <p:pic>
        <p:nvPicPr>
          <p:cNvPr id="25612" name="Picture 4" descr="C:\Documents and Settings\shudgins\Desktop\HispKids2.jpg"/>
          <p:cNvPicPr>
            <a:picLocks noChangeAspect="1" noChangeArrowheads="1"/>
          </p:cNvPicPr>
          <p:nvPr/>
        </p:nvPicPr>
        <p:blipFill>
          <a:blip r:embed="rId9" cstate="print"/>
          <a:srcRect t="11070"/>
          <a:stretch>
            <a:fillRect/>
          </a:stretch>
        </p:blipFill>
        <p:spPr bwMode="auto">
          <a:xfrm>
            <a:off x="1066800" y="4419600"/>
            <a:ext cx="1200150" cy="796925"/>
          </a:xfrm>
          <a:prstGeom prst="rect">
            <a:avLst/>
          </a:prstGeom>
          <a:noFill/>
          <a:ln w="9525">
            <a:noFill/>
            <a:miter lim="800000"/>
            <a:headEnd/>
            <a:tailEnd/>
          </a:ln>
        </p:spPr>
      </p:pic>
      <p:pic>
        <p:nvPicPr>
          <p:cNvPr id="25613" name="Picture 3" descr="C:\Documents and Settings\shudgins\Desktop\HispKids1.jpg"/>
          <p:cNvPicPr>
            <a:picLocks noChangeAspect="1" noChangeArrowheads="1"/>
          </p:cNvPicPr>
          <p:nvPr/>
        </p:nvPicPr>
        <p:blipFill>
          <a:blip r:embed="rId10" cstate="print"/>
          <a:srcRect/>
          <a:stretch>
            <a:fillRect/>
          </a:stretch>
        </p:blipFill>
        <p:spPr bwMode="auto">
          <a:xfrm>
            <a:off x="7620000" y="4800600"/>
            <a:ext cx="1104900" cy="733425"/>
          </a:xfrm>
          <a:prstGeom prst="rect">
            <a:avLst/>
          </a:prstGeom>
          <a:noFill/>
          <a:ln w="9525">
            <a:noFill/>
            <a:miter lim="800000"/>
            <a:headEnd/>
            <a:tailEnd/>
          </a:ln>
        </p:spPr>
      </p:pic>
      <p:pic>
        <p:nvPicPr>
          <p:cNvPr id="25615" name="Picture 14" descr="C:\Documents and Settings\shudgins\Desktop\Olderadults2.jpg"/>
          <p:cNvPicPr>
            <a:picLocks noChangeAspect="1" noChangeArrowheads="1"/>
          </p:cNvPicPr>
          <p:nvPr/>
        </p:nvPicPr>
        <p:blipFill>
          <a:blip r:embed="rId11" cstate="print"/>
          <a:srcRect/>
          <a:stretch>
            <a:fillRect/>
          </a:stretch>
        </p:blipFill>
        <p:spPr bwMode="auto">
          <a:xfrm>
            <a:off x="112713" y="3581400"/>
            <a:ext cx="1401762" cy="923925"/>
          </a:xfrm>
          <a:prstGeom prst="rect">
            <a:avLst/>
          </a:prstGeom>
          <a:noFill/>
          <a:ln w="9525">
            <a:noFill/>
            <a:miter lim="800000"/>
            <a:headEnd/>
            <a:tailEnd/>
          </a:ln>
        </p:spPr>
      </p:pic>
      <p:pic>
        <p:nvPicPr>
          <p:cNvPr id="25617" name="Picture 4" descr="http://www.columbia.edu/cu/news/05/09/images/El_Salvador_children.jpg"/>
          <p:cNvPicPr>
            <a:picLocks noChangeAspect="1" noChangeArrowheads="1"/>
          </p:cNvPicPr>
          <p:nvPr/>
        </p:nvPicPr>
        <p:blipFill>
          <a:blip r:embed="rId12" cstate="print"/>
          <a:srcRect/>
          <a:stretch>
            <a:fillRect/>
          </a:stretch>
        </p:blipFill>
        <p:spPr bwMode="auto">
          <a:xfrm>
            <a:off x="7086600" y="5486400"/>
            <a:ext cx="1447800" cy="1085850"/>
          </a:xfrm>
          <a:prstGeom prst="rect">
            <a:avLst/>
          </a:prstGeom>
          <a:noFill/>
          <a:ln w="9525">
            <a:noFill/>
            <a:miter lim="800000"/>
            <a:headEnd/>
            <a:tailEnd/>
          </a:ln>
        </p:spPr>
      </p:pic>
      <p:sp>
        <p:nvSpPr>
          <p:cNvPr id="19" name="Rectangle 18"/>
          <p:cNvSpPr/>
          <p:nvPr/>
        </p:nvSpPr>
        <p:spPr>
          <a:xfrm>
            <a:off x="381000" y="381000"/>
            <a:ext cx="8229600" cy="1107996"/>
          </a:xfrm>
          <a:prstGeom prst="rect">
            <a:avLst/>
          </a:prstGeom>
        </p:spPr>
        <p:txBody>
          <a:bodyPr wrap="square">
            <a:spAutoFit/>
          </a:bodyPr>
          <a:lstStyle/>
          <a:p>
            <a:r>
              <a:rPr lang="es-ES" sz="3800" dirty="0" smtClean="0">
                <a:solidFill>
                  <a:schemeClr val="bg1"/>
                </a:solidFill>
                <a:latin typeface="Joanna MT" pitchFamily="18" charset="0"/>
                <a:ea typeface="+mj-ea"/>
                <a:cs typeface="+mj-cs"/>
              </a:rPr>
              <a:t>      Trabajo en alianzas y proximidad</a:t>
            </a:r>
          </a:p>
          <a:p>
            <a:pPr algn="ctr"/>
            <a:r>
              <a:rPr lang="es-ES" sz="2800" dirty="0" smtClean="0">
                <a:effectLst>
                  <a:outerShdw blurRad="38100" dist="38100" dir="2700000" algn="tl">
                    <a:srgbClr val="000000">
                      <a:alpha val="43137"/>
                    </a:srgbClr>
                  </a:outerShdw>
                </a:effectLst>
              </a:rPr>
              <a:t>Crear prosperidad y progreso en las Américas</a:t>
            </a:r>
            <a:endParaRPr lang="es-ES" sz="2800" dirty="0">
              <a:effectLst>
                <a:outerShdw blurRad="38100" dist="38100" dir="2700000" algn="tl">
                  <a:srgbClr val="000000">
                    <a:alpha val="43137"/>
                  </a:srgbClr>
                </a:outerShdw>
              </a:effectLst>
            </a:endParaRPr>
          </a:p>
        </p:txBody>
      </p:sp>
      <p:pic>
        <p:nvPicPr>
          <p:cNvPr id="20" name="Picture 19" descr="latinos-in-america.jpg"/>
          <p:cNvPicPr>
            <a:picLocks noChangeAspect="1"/>
          </p:cNvPicPr>
          <p:nvPr/>
        </p:nvPicPr>
        <p:blipFill>
          <a:blip r:embed="rId13" cstate="print"/>
          <a:stretch>
            <a:fillRect/>
          </a:stretch>
        </p:blipFill>
        <p:spPr>
          <a:xfrm>
            <a:off x="6553200" y="1981200"/>
            <a:ext cx="1870340" cy="1242737"/>
          </a:xfrm>
          <a:prstGeom prst="rect">
            <a:avLst/>
          </a:prstGeom>
        </p:spPr>
      </p:pic>
      <p:pic>
        <p:nvPicPr>
          <p:cNvPr id="25614" name="Picture 7" descr="C:\Documents and Settings\shudgins\Desktop\AFROLATINS.jpg"/>
          <p:cNvPicPr>
            <a:picLocks noChangeAspect="1" noChangeArrowheads="1"/>
          </p:cNvPicPr>
          <p:nvPr/>
        </p:nvPicPr>
        <p:blipFill>
          <a:blip r:embed="rId14" cstate="print"/>
          <a:srcRect/>
          <a:stretch>
            <a:fillRect/>
          </a:stretch>
        </p:blipFill>
        <p:spPr bwMode="auto">
          <a:xfrm>
            <a:off x="7315200" y="2971800"/>
            <a:ext cx="1463675" cy="944563"/>
          </a:xfrm>
          <a:prstGeom prst="rect">
            <a:avLst/>
          </a:prstGeom>
          <a:noFill/>
          <a:ln w="9525">
            <a:noFill/>
            <a:miter lim="800000"/>
            <a:headEnd/>
            <a:tailEnd/>
          </a:ln>
        </p:spPr>
      </p:pic>
      <p:pic>
        <p:nvPicPr>
          <p:cNvPr id="21" name="Picture 20" descr="Latino_Family.jpg"/>
          <p:cNvPicPr>
            <a:picLocks noChangeAspect="1"/>
          </p:cNvPicPr>
          <p:nvPr/>
        </p:nvPicPr>
        <p:blipFill>
          <a:blip r:embed="rId15" cstate="print"/>
          <a:stretch>
            <a:fillRect/>
          </a:stretch>
        </p:blipFill>
        <p:spPr>
          <a:xfrm>
            <a:off x="4800600" y="1447800"/>
            <a:ext cx="1905000" cy="1352550"/>
          </a:xfrm>
          <a:prstGeom prst="rect">
            <a:avLst/>
          </a:prstGeom>
        </p:spPr>
      </p:pic>
      <p:pic>
        <p:nvPicPr>
          <p:cNvPr id="25616" name="Picture 2" descr="http://www.peacework.org/images/honduras.jpg"/>
          <p:cNvPicPr>
            <a:picLocks noChangeAspect="1" noChangeArrowheads="1"/>
          </p:cNvPicPr>
          <p:nvPr/>
        </p:nvPicPr>
        <p:blipFill>
          <a:blip r:embed="rId16" cstate="print"/>
          <a:srcRect/>
          <a:stretch>
            <a:fillRect/>
          </a:stretch>
        </p:blipFill>
        <p:spPr bwMode="auto">
          <a:xfrm>
            <a:off x="3124200" y="1981200"/>
            <a:ext cx="2057400"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200"/>
              </a:lnSpc>
            </a:pPr>
            <a:r>
              <a:rPr lang="es-ES" sz="3200" dirty="0" smtClean="0"/>
              <a:t>Estrategia Regional del Departamento de Seguridad </a:t>
            </a:r>
            <a:r>
              <a:rPr lang="es-ES" sz="3200" dirty="0" smtClean="0"/>
              <a:t>N</a:t>
            </a:r>
            <a:r>
              <a:rPr lang="es-ES" sz="3200" dirty="0" smtClean="0"/>
              <a:t>acional (DHS)</a:t>
            </a:r>
            <a:endParaRPr lang="es-ES" sz="3200" dirty="0"/>
          </a:p>
        </p:txBody>
      </p:sp>
      <p:sp>
        <p:nvSpPr>
          <p:cNvPr id="3" name="Content Placeholder 2"/>
          <p:cNvSpPr>
            <a:spLocks noGrp="1"/>
          </p:cNvSpPr>
          <p:nvPr>
            <p:ph idx="1"/>
          </p:nvPr>
        </p:nvSpPr>
        <p:spPr>
          <a:xfrm>
            <a:off x="457200" y="1295400"/>
            <a:ext cx="8229600" cy="5029200"/>
          </a:xfrm>
        </p:spPr>
        <p:txBody>
          <a:bodyPr>
            <a:noAutofit/>
          </a:bodyPr>
          <a:lstStyle/>
          <a:p>
            <a:pPr marL="688975" indent="-349250">
              <a:buFont typeface="Wingdings" pitchFamily="2" charset="2"/>
              <a:buChar char="§"/>
            </a:pPr>
            <a:r>
              <a:rPr lang="es-ES" sz="2800" dirty="0" smtClean="0">
                <a:solidFill>
                  <a:srgbClr val="003366"/>
                </a:solidFill>
                <a:latin typeface="Times New Roman" pitchFamily="18" charset="0"/>
                <a:cs typeface="Times New Roman" pitchFamily="18" charset="0"/>
              </a:rPr>
              <a:t>Facilitar el flujo seguro de comercio y viajes </a:t>
            </a:r>
            <a:r>
              <a:rPr lang="es-ES" sz="2800" dirty="0" smtClean="0">
                <a:solidFill>
                  <a:srgbClr val="003366"/>
                </a:solidFill>
                <a:latin typeface="Times New Roman" pitchFamily="18" charset="0"/>
                <a:cs typeface="Times New Roman" pitchFamily="18" charset="0"/>
              </a:rPr>
              <a:t>legítimos</a:t>
            </a:r>
            <a:endParaRPr lang="es-ES" sz="2800" dirty="0" smtClean="0">
              <a:solidFill>
                <a:srgbClr val="003366"/>
              </a:solidFill>
              <a:latin typeface="Times New Roman" pitchFamily="18" charset="0"/>
              <a:cs typeface="Times New Roman" pitchFamily="18" charset="0"/>
            </a:endParaRPr>
          </a:p>
          <a:p>
            <a:pPr marL="688975" indent="-349250"/>
            <a:endParaRPr lang="es-E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s-ES" sz="2800" dirty="0" smtClean="0">
                <a:solidFill>
                  <a:srgbClr val="003366"/>
                </a:solidFill>
                <a:latin typeface="Times New Roman" pitchFamily="18" charset="0"/>
                <a:cs typeface="Times New Roman" pitchFamily="18" charset="0"/>
              </a:rPr>
              <a:t>Apoyar una cadena de suministro segura</a:t>
            </a:r>
            <a:endParaRPr lang="es-ES" sz="2800" dirty="0" smtClean="0">
              <a:solidFill>
                <a:srgbClr val="003366"/>
              </a:solidFill>
              <a:latin typeface="Times New Roman" pitchFamily="18" charset="0"/>
              <a:cs typeface="Times New Roman" pitchFamily="18" charset="0"/>
            </a:endParaRPr>
          </a:p>
          <a:p>
            <a:pPr marL="688975" indent="-349250"/>
            <a:endParaRPr lang="es-E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s-ES" sz="2800" dirty="0" smtClean="0">
                <a:solidFill>
                  <a:srgbClr val="003366"/>
                </a:solidFill>
                <a:latin typeface="Times New Roman" pitchFamily="18" charset="0"/>
                <a:cs typeface="Times New Roman" pitchFamily="18" charset="0"/>
              </a:rPr>
              <a:t>Negar, degradar y desmantelar las organizaciones de crimen transnacional</a:t>
            </a:r>
          </a:p>
          <a:p>
            <a:pPr marL="688975" indent="-349250"/>
            <a:endParaRPr lang="es-E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s-ES" sz="2800" dirty="0" smtClean="0">
                <a:solidFill>
                  <a:srgbClr val="003366"/>
                </a:solidFill>
                <a:latin typeface="Times New Roman" pitchFamily="18" charset="0"/>
                <a:cs typeface="Times New Roman" pitchFamily="18" charset="0"/>
              </a:rPr>
              <a:t>Mejorar la seguridad en las fronteras</a:t>
            </a:r>
            <a:endParaRPr lang="es-ES" sz="2800" dirty="0" smtClean="0">
              <a:solidFill>
                <a:srgbClr val="003366"/>
              </a:solidFill>
              <a:latin typeface="Times New Roman" pitchFamily="18" charset="0"/>
              <a:cs typeface="Times New Roman" pitchFamily="18" charset="0"/>
            </a:endParaRPr>
          </a:p>
          <a:p>
            <a:pPr marL="688975" indent="-349250"/>
            <a:endParaRPr lang="es-ES" sz="10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s-ES" sz="2800" dirty="0" smtClean="0">
                <a:solidFill>
                  <a:srgbClr val="003366"/>
                </a:solidFill>
                <a:latin typeface="Times New Roman" pitchFamily="18" charset="0"/>
                <a:cs typeface="Times New Roman" pitchFamily="18" charset="0"/>
              </a:rPr>
              <a:t>Brindar apoyo para el manejo de las fronteras</a:t>
            </a:r>
            <a:endParaRPr lang="es-ES" sz="28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r>
              <a:rPr lang="es-ES" sz="2800" dirty="0" smtClean="0">
                <a:solidFill>
                  <a:srgbClr val="003366"/>
                </a:solidFill>
                <a:latin typeface="Times New Roman" pitchFamily="18" charset="0"/>
                <a:cs typeface="Times New Roman" pitchFamily="18" charset="0"/>
              </a:rPr>
              <a:t>Apoyar la estrategia de la Casa Blanca contra el crimen organizado transnacional</a:t>
            </a:r>
            <a:endParaRPr lang="es-ES" sz="2800" dirty="0" smtClean="0">
              <a:solidFill>
                <a:srgbClr val="003366"/>
              </a:solidFill>
              <a:latin typeface="Times New Roman" pitchFamily="18" charset="0"/>
              <a:cs typeface="Times New Roman" pitchFamily="18" charset="0"/>
            </a:endParaRPr>
          </a:p>
          <a:p>
            <a:pPr marL="688975" indent="-349250">
              <a:buFont typeface="Wingdings" pitchFamily="2" charset="2"/>
              <a:buChar char="§"/>
            </a:pPr>
            <a:endParaRPr lang="es-ES" sz="2800"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Marco estratégico del D</a:t>
            </a:r>
            <a:r>
              <a:rPr lang="es-ES" dirty="0" smtClean="0"/>
              <a:t>HS</a:t>
            </a:r>
            <a:endParaRPr lang="es-ES" dirty="0"/>
          </a:p>
        </p:txBody>
      </p:sp>
      <p:sp>
        <p:nvSpPr>
          <p:cNvPr id="3" name="Content Placeholder 2"/>
          <p:cNvSpPr>
            <a:spLocks noGrp="1"/>
          </p:cNvSpPr>
          <p:nvPr>
            <p:ph idx="1"/>
          </p:nvPr>
        </p:nvSpPr>
        <p:spPr/>
        <p:txBody>
          <a:bodyPr>
            <a:normAutofit lnSpcReduction="10000"/>
          </a:bodyPr>
          <a:lstStyle/>
          <a:p>
            <a:pPr>
              <a:lnSpc>
                <a:spcPct val="80000"/>
              </a:lnSpc>
            </a:pPr>
            <a:r>
              <a:rPr lang="es-ES" sz="3000" b="1" dirty="0" smtClean="0">
                <a:solidFill>
                  <a:srgbClr val="003366"/>
                </a:solidFill>
                <a:latin typeface="Times New Roman" pitchFamily="18" charset="0"/>
                <a:cs typeface="Times New Roman" pitchFamily="18" charset="0"/>
              </a:rPr>
              <a:t>Estrategia del ICE de ataque de senderos ilegales (IPAS, por sus siglas en inglés)</a:t>
            </a:r>
          </a:p>
          <a:p>
            <a:pPr>
              <a:lnSpc>
                <a:spcPct val="80000"/>
              </a:lnSpc>
            </a:pPr>
            <a:endParaRPr lang="es-ES" sz="1000" dirty="0" smtClean="0">
              <a:solidFill>
                <a:srgbClr val="003366"/>
              </a:solidFill>
              <a:latin typeface="Times New Roman" pitchFamily="18" charset="0"/>
              <a:cs typeface="Times New Roman" pitchFamily="18" charset="0"/>
            </a:endParaRPr>
          </a:p>
          <a:p>
            <a:pPr>
              <a:buFont typeface="Wingdings" pitchFamily="2" charset="2"/>
              <a:buChar char="§"/>
            </a:pPr>
            <a:r>
              <a:rPr lang="es-ES" sz="2400" dirty="0" smtClean="0"/>
              <a:t>Trabajar </a:t>
            </a:r>
            <a:r>
              <a:rPr lang="es-ES" sz="2400" dirty="0" smtClean="0"/>
              <a:t>en alianzas para investigar, identificar, perturbar y desmantelar a los grupos de crimen organizado transnacional en el hemisferio occidental</a:t>
            </a:r>
            <a:endParaRPr lang="es-ES" sz="2400" dirty="0" smtClean="0"/>
          </a:p>
          <a:p>
            <a:endParaRPr lang="es-ES" sz="1000" dirty="0" smtClean="0"/>
          </a:p>
          <a:p>
            <a:pPr>
              <a:buFont typeface="Wingdings" pitchFamily="2" charset="2"/>
              <a:buChar char="§"/>
            </a:pPr>
            <a:r>
              <a:rPr lang="es-ES" sz="2400" dirty="0" smtClean="0"/>
              <a:t>Priorizar las redes y rutas que constituyen las mayores amenazas</a:t>
            </a:r>
          </a:p>
          <a:p>
            <a:endParaRPr lang="es-ES" sz="1000" dirty="0" smtClean="0"/>
          </a:p>
          <a:p>
            <a:pPr>
              <a:buFont typeface="Wingdings" pitchFamily="2" charset="2"/>
              <a:buChar char="§"/>
            </a:pPr>
            <a:r>
              <a:rPr lang="es-ES" sz="2400" dirty="0" smtClean="0"/>
              <a:t>Mantener una participación sólida </a:t>
            </a:r>
            <a:r>
              <a:rPr lang="es-ES" sz="2400" dirty="0" smtClean="0"/>
              <a:t>entre las diferentes agencias</a:t>
            </a:r>
            <a:endParaRPr lang="es-ES" sz="2400" dirty="0" smtClean="0"/>
          </a:p>
          <a:p>
            <a:endParaRPr lang="es-ES" sz="1000" dirty="0" smtClean="0"/>
          </a:p>
          <a:p>
            <a:pPr>
              <a:buFont typeface="Wingdings" pitchFamily="2" charset="2"/>
              <a:buChar char="§"/>
            </a:pPr>
            <a:r>
              <a:rPr lang="es-ES" sz="2400" dirty="0" smtClean="0"/>
              <a:t>Coordinar un enfoque regional para apalancar socios</a:t>
            </a:r>
            <a:endParaRPr lang="es-E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200" dirty="0">
                <a:solidFill>
                  <a:prstClr val="white"/>
                </a:solidFill>
              </a:rPr>
              <a:t>Tendencias regionales: Sur de Asia</a:t>
            </a:r>
            <a:endParaRPr lang="es-ES" dirty="0"/>
          </a:p>
        </p:txBody>
      </p:sp>
      <p:sp>
        <p:nvSpPr>
          <p:cNvPr id="5" name="TextBox 4"/>
          <p:cNvSpPr txBox="1"/>
          <p:nvPr/>
        </p:nvSpPr>
        <p:spPr>
          <a:xfrm>
            <a:off x="762000" y="5334000"/>
            <a:ext cx="7813964" cy="566309"/>
          </a:xfrm>
          <a:prstGeom prst="rect">
            <a:avLst/>
          </a:prstGeom>
          <a:noFill/>
        </p:spPr>
        <p:txBody>
          <a:bodyPr wrap="square" rtlCol="0">
            <a:spAutoFit/>
          </a:bodyPr>
          <a:lstStyle/>
          <a:p>
            <a:pPr>
              <a:spcBef>
                <a:spcPct val="20000"/>
              </a:spcBef>
              <a:buFont typeface="Wingdings" pitchFamily="2" charset="2"/>
              <a:buChar char="§"/>
            </a:pPr>
            <a:r>
              <a:rPr lang="es-ES" sz="1400" b="1" dirty="0" smtClean="0">
                <a:solidFill>
                  <a:srgbClr val="070000"/>
                </a:solidFill>
                <a:latin typeface="Arial" pitchFamily="34" charset="0"/>
                <a:cs typeface="Arial" pitchFamily="34" charset="0"/>
              </a:rPr>
              <a:t> </a:t>
            </a:r>
            <a:r>
              <a:rPr lang="es-ES" sz="1400" dirty="0" smtClean="0">
                <a:solidFill>
                  <a:srgbClr val="070000"/>
                </a:solidFill>
                <a:latin typeface="Arial" pitchFamily="34" charset="0"/>
                <a:cs typeface="Arial" pitchFamily="34" charset="0"/>
              </a:rPr>
              <a:t>Una disminución significativa en la frontera suroccidente desde agosto de 2011 </a:t>
            </a:r>
          </a:p>
          <a:p>
            <a:pPr>
              <a:spcBef>
                <a:spcPct val="20000"/>
              </a:spcBef>
              <a:buFont typeface="Wingdings" pitchFamily="2" charset="2"/>
              <a:buChar char="§"/>
            </a:pPr>
            <a:r>
              <a:rPr lang="es-ES" sz="1400" dirty="0" smtClean="0">
                <a:solidFill>
                  <a:srgbClr val="070000"/>
                </a:solidFill>
                <a:latin typeface="Arial" pitchFamily="34" charset="0"/>
                <a:cs typeface="Arial" pitchFamily="34" charset="0"/>
              </a:rPr>
              <a:t> </a:t>
            </a:r>
            <a:r>
              <a:rPr lang="es-ES" sz="1400" dirty="0" smtClean="0">
                <a:solidFill>
                  <a:srgbClr val="070000"/>
                </a:solidFill>
                <a:latin typeface="Arial" pitchFamily="34" charset="0"/>
                <a:cs typeface="Arial" pitchFamily="34" charset="0"/>
              </a:rPr>
              <a:t>Un leve cambio en los encuentros del sur de Texas a Arizona</a:t>
            </a:r>
            <a:endParaRPr lang="es-ES" sz="1400" dirty="0">
              <a:solidFill>
                <a:srgbClr val="070000"/>
              </a:solidFill>
              <a:latin typeface="Arial" pitchFamily="34" charset="0"/>
              <a:cs typeface="Arial" pitchFamily="34" charset="0"/>
            </a:endParaRPr>
          </a:p>
        </p:txBody>
      </p:sp>
      <p:graphicFrame>
        <p:nvGraphicFramePr>
          <p:cNvPr id="1027" name="Object 31"/>
          <p:cNvGraphicFramePr>
            <a:graphicFrameLocks noGrp="1" noChangeAspect="1"/>
          </p:cNvGraphicFramePr>
          <p:nvPr>
            <p:ph idx="1"/>
            <p:extLst>
              <p:ext uri="{D42A27DB-BD31-4B8C-83A1-F6EECF244321}">
                <p14:modId xmlns:p14="http://schemas.microsoft.com/office/powerpoint/2010/main" val="3572666563"/>
              </p:ext>
            </p:extLst>
          </p:nvPr>
        </p:nvGraphicFramePr>
        <p:xfrm>
          <a:off x="838200" y="1704975"/>
          <a:ext cx="7477125" cy="3217863"/>
        </p:xfrm>
        <a:graphic>
          <a:graphicData uri="http://schemas.openxmlformats.org/presentationml/2006/ole">
            <mc:AlternateContent xmlns:mc="http://schemas.openxmlformats.org/markup-compatibility/2006">
              <mc:Choice xmlns:v="urn:schemas-microsoft-com:vml" Requires="v">
                <p:oleObj spid="_x0000_s1078" name="Hoja de cálculo" r:id="rId3" imgW="7391400" imgH="3181502" progId="Excel.Sheet.8">
                  <p:embed/>
                </p:oleObj>
              </mc:Choice>
              <mc:Fallback>
                <p:oleObj name="Hoja de cálculo" r:id="rId3" imgW="7391400" imgH="3181502" progId="Excel.Sheet.8">
                  <p:embed/>
                  <p:pic>
                    <p:nvPicPr>
                      <p:cNvPr id="0" name="Object 31"/>
                      <p:cNvPicPr>
                        <a:picLocks noChangeAspect="1" noChangeArrowheads="1"/>
                      </p:cNvPicPr>
                      <p:nvPr/>
                    </p:nvPicPr>
                    <p:blipFill>
                      <a:blip r:embed="rId4"/>
                      <a:srcRect/>
                      <a:stretch>
                        <a:fillRect/>
                      </a:stretch>
                    </p:blipFill>
                    <p:spPr bwMode="auto">
                      <a:xfrm>
                        <a:off x="838200" y="1704975"/>
                        <a:ext cx="7477125"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200" dirty="0" smtClean="0"/>
              <a:t>Tendencias regionales: Sur de Asia</a:t>
            </a:r>
            <a:endParaRPr lang="es-ES" sz="3200" dirty="0"/>
          </a:p>
        </p:txBody>
      </p:sp>
      <p:pic>
        <p:nvPicPr>
          <p:cNvPr id="21505" name="Picture 1"/>
          <p:cNvPicPr>
            <a:picLocks noGrp="1" noChangeAspect="1" noChangeArrowheads="1"/>
          </p:cNvPicPr>
          <p:nvPr>
            <p:ph idx="1"/>
          </p:nvPr>
        </p:nvPicPr>
        <p:blipFill>
          <a:blip r:embed="rId2" cstate="print"/>
          <a:srcRect/>
          <a:stretch>
            <a:fillRect/>
          </a:stretch>
        </p:blipFill>
        <p:spPr bwMode="auto">
          <a:xfrm>
            <a:off x="990600" y="1371600"/>
            <a:ext cx="7199462" cy="4806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200" dirty="0"/>
              <a:t>Tendencias regionales: </a:t>
            </a:r>
            <a:r>
              <a:rPr lang="es-ES" sz="3200" dirty="0" smtClean="0"/>
              <a:t>África Oriental</a:t>
            </a:r>
            <a:endParaRPr lang="en-US" sz="3200" dirty="0"/>
          </a:p>
        </p:txBody>
      </p:sp>
      <p:pic>
        <p:nvPicPr>
          <p:cNvPr id="4" name="Content Placeholder 4" descr="ASI East Africa.JPG"/>
          <p:cNvPicPr>
            <a:picLocks noGrp="1" noChangeAspect="1"/>
          </p:cNvPicPr>
          <p:nvPr>
            <p:ph idx="1"/>
          </p:nvPr>
        </p:nvPicPr>
        <p:blipFill>
          <a:blip r:embed="rId2" cstate="print"/>
          <a:stretch>
            <a:fillRect/>
          </a:stretch>
        </p:blipFill>
        <p:spPr bwMode="auto">
          <a:xfrm>
            <a:off x="699069" y="1600200"/>
            <a:ext cx="7745862" cy="4525963"/>
          </a:xfrm>
          <a:ln>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ts val="3200"/>
              </a:lnSpc>
            </a:pPr>
            <a:r>
              <a:rPr lang="es-ES" sz="3200" dirty="0" smtClean="0"/>
              <a:t>Iniciativas del DHS para combatir la trata de personas</a:t>
            </a:r>
            <a:endParaRPr lang="es-ES" sz="3200" dirty="0"/>
          </a:p>
        </p:txBody>
      </p:sp>
      <p:sp>
        <p:nvSpPr>
          <p:cNvPr id="3" name="Content Placeholder 2"/>
          <p:cNvSpPr>
            <a:spLocks noGrp="1"/>
          </p:cNvSpPr>
          <p:nvPr>
            <p:ph idx="1"/>
          </p:nvPr>
        </p:nvSpPr>
        <p:spPr/>
        <p:txBody>
          <a:bodyPr>
            <a:normAutofit lnSpcReduction="10000"/>
          </a:bodyPr>
          <a:lstStyle/>
          <a:p>
            <a:pPr>
              <a:lnSpc>
                <a:spcPct val="90000"/>
              </a:lnSpc>
            </a:pPr>
            <a:r>
              <a:rPr lang="es-ES" sz="2800" dirty="0" smtClean="0">
                <a:solidFill>
                  <a:srgbClr val="003366"/>
                </a:solidFill>
                <a:latin typeface="Times New Roman" pitchFamily="18" charset="0"/>
                <a:cs typeface="Times New Roman" pitchFamily="18" charset="0"/>
              </a:rPr>
              <a:t>Campaña Azul del </a:t>
            </a:r>
            <a:r>
              <a:rPr lang="es-ES" sz="2800" dirty="0" smtClean="0">
                <a:solidFill>
                  <a:srgbClr val="003366"/>
                </a:solidFill>
                <a:latin typeface="Times New Roman" pitchFamily="18" charset="0"/>
                <a:cs typeface="Times New Roman" pitchFamily="18" charset="0"/>
              </a:rPr>
              <a:t>DHS</a:t>
            </a:r>
          </a:p>
          <a:p>
            <a:r>
              <a:rPr lang="es-ES" sz="1700" dirty="0" smtClean="0"/>
              <a:t>El propósito de l</a:t>
            </a:r>
            <a:r>
              <a:rPr lang="es-ES" sz="1700" dirty="0" smtClean="0"/>
              <a:t>a Campaña Azul es coordinar y </a:t>
            </a:r>
            <a:r>
              <a:rPr lang="es-ES" sz="1700" dirty="0" smtClean="0"/>
              <a:t>mejorar </a:t>
            </a:r>
            <a:r>
              <a:rPr lang="es-ES" sz="1700" dirty="0" smtClean="0"/>
              <a:t>las iniciativas del DHS para combatir la trata de personas.</a:t>
            </a:r>
          </a:p>
          <a:p>
            <a:r>
              <a:rPr lang="es-ES" sz="1700" dirty="0" smtClean="0"/>
              <a:t>Los recursos incluyen los siguientes:</a:t>
            </a:r>
          </a:p>
          <a:p>
            <a:pPr>
              <a:buFont typeface="Wingdings" pitchFamily="2" charset="2"/>
              <a:buChar char="§"/>
            </a:pPr>
            <a:r>
              <a:rPr lang="es-ES" sz="1700" dirty="0" smtClean="0"/>
              <a:t>Capacitación</a:t>
            </a:r>
          </a:p>
          <a:p>
            <a:pPr>
              <a:buFont typeface="Wingdings" pitchFamily="2" charset="2"/>
              <a:buChar char="§"/>
            </a:pPr>
            <a:r>
              <a:rPr lang="es-ES" sz="1700" dirty="0" smtClean="0"/>
              <a:t>Videos y materiales informativos</a:t>
            </a:r>
          </a:p>
          <a:p>
            <a:pPr>
              <a:buFont typeface="Wingdings" pitchFamily="2" charset="2"/>
              <a:buChar char="§"/>
            </a:pPr>
            <a:r>
              <a:rPr lang="es-ES" sz="1700" dirty="0" smtClean="0"/>
              <a:t>Campañas de concientización del público en general</a:t>
            </a:r>
            <a:endParaRPr lang="es-ES" sz="1700" dirty="0" smtClean="0"/>
          </a:p>
          <a:p>
            <a:pPr>
              <a:buFont typeface="Wingdings" pitchFamily="2" charset="2"/>
              <a:buChar char="§"/>
            </a:pPr>
            <a:r>
              <a:rPr lang="es-ES" sz="1700" dirty="0" smtClean="0"/>
              <a:t>Asistencia a las víctimas y acciones legales contra los criminales</a:t>
            </a:r>
            <a:endParaRPr lang="es-ES" sz="1700" dirty="0" smtClean="0"/>
          </a:p>
          <a:p>
            <a:pPr>
              <a:buFont typeface="Wingdings" pitchFamily="2" charset="2"/>
              <a:buChar char="§"/>
            </a:pPr>
            <a:r>
              <a:rPr lang="es-ES" sz="1700" dirty="0" smtClean="0"/>
              <a:t>Trabajo en alianzas y colaboración</a:t>
            </a:r>
            <a:endParaRPr lang="es-ES" sz="1700" dirty="0" smtClean="0"/>
          </a:p>
          <a:p>
            <a:pPr algn="ctr"/>
            <a:r>
              <a:rPr lang="es-ES" sz="2000" b="1" u="sng" dirty="0" smtClean="0">
                <a:hlinkClick r:id="rId3"/>
              </a:rPr>
              <a:t>www.dhs.gov/humantrafficking</a:t>
            </a:r>
            <a:endParaRPr lang="es-ES" sz="2000" b="1" u="sng" dirty="0" smtClean="0"/>
          </a:p>
          <a:p>
            <a:r>
              <a:rPr lang="es-ES" sz="2800" dirty="0" smtClean="0">
                <a:solidFill>
                  <a:srgbClr val="003366"/>
                </a:solidFill>
                <a:latin typeface="Times New Roman" pitchFamily="18" charset="0"/>
                <a:cs typeface="Times New Roman" pitchFamily="18" charset="0"/>
              </a:rPr>
              <a:t>No Te Engañes</a:t>
            </a:r>
          </a:p>
          <a:p>
            <a:r>
              <a:rPr lang="es-ES" sz="1800" dirty="0" smtClean="0"/>
              <a:t> Campaña del Departamento de Aduanas y </a:t>
            </a:r>
            <a:r>
              <a:rPr lang="es-ES" sz="1800" dirty="0"/>
              <a:t>P</a:t>
            </a:r>
            <a:r>
              <a:rPr lang="es-ES" sz="1800" dirty="0" smtClean="0"/>
              <a:t>rotección de Fronteras de los Estados Unidos (CBP) para concientizar acerca de los peligros de la trata de personas.</a:t>
            </a:r>
            <a:endParaRPr lang="es-E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Resumen	</a:t>
            </a:r>
            <a:endParaRPr lang="es-ES" dirty="0"/>
          </a:p>
        </p:txBody>
      </p:sp>
      <p:sp>
        <p:nvSpPr>
          <p:cNvPr id="3" name="Content Placeholder 2"/>
          <p:cNvSpPr>
            <a:spLocks noGrp="1"/>
          </p:cNvSpPr>
          <p:nvPr>
            <p:ph idx="1"/>
          </p:nvPr>
        </p:nvSpPr>
        <p:spPr>
          <a:xfrm>
            <a:off x="457200" y="1219200"/>
            <a:ext cx="8229600" cy="4982817"/>
          </a:xfrm>
        </p:spPr>
        <p:txBody>
          <a:bodyPr>
            <a:normAutofit fontScale="92500" lnSpcReduction="20000"/>
          </a:bodyPr>
          <a:lstStyle/>
          <a:p>
            <a:r>
              <a:rPr lang="es-ES" sz="2800" b="1" dirty="0" smtClean="0">
                <a:solidFill>
                  <a:srgbClr val="003366"/>
                </a:solidFill>
                <a:latin typeface="Times New Roman" pitchFamily="18" charset="0"/>
                <a:cs typeface="Times New Roman" pitchFamily="18" charset="0"/>
              </a:rPr>
              <a:t>Apoyo a los países miembro de la CRM de las siguientes maneras:</a:t>
            </a:r>
          </a:p>
          <a:p>
            <a:pPr marL="514350" indent="-514350">
              <a:buFont typeface="+mj-lt"/>
              <a:buAutoNum type="arabicPeriod"/>
            </a:pPr>
            <a:r>
              <a:rPr lang="es-ES" sz="2600" dirty="0" smtClean="0">
                <a:solidFill>
                  <a:srgbClr val="003366"/>
                </a:solidFill>
                <a:latin typeface="Times New Roman" pitchFamily="18" charset="0"/>
                <a:cs typeface="Times New Roman" pitchFamily="18" charset="0"/>
              </a:rPr>
              <a:t>Abogar por las prácticas humanas de gestión de la migración y soluciones sostenibles para refugiados, víctimas de conflictos, migrantes en condiciones vulnerables y personas apátridas</a:t>
            </a:r>
          </a:p>
          <a:p>
            <a:pPr marL="914400" lvl="1" indent="-457200"/>
            <a:r>
              <a:rPr lang="es-ES" sz="2000" dirty="0" smtClean="0"/>
              <a:t>Presentado por el Departamento de Estado de los Estados Unidos / Oficina de Población, Refugiados y Migración (PRM, por sus siglas en inglés)</a:t>
            </a:r>
            <a:endParaRPr lang="es-ES" sz="2000" dirty="0" smtClean="0">
              <a:solidFill>
                <a:srgbClr val="003366"/>
              </a:solidFill>
              <a:latin typeface="Times New Roman" pitchFamily="18" charset="0"/>
              <a:cs typeface="Times New Roman" pitchFamily="18" charset="0"/>
            </a:endParaRPr>
          </a:p>
          <a:p>
            <a:pPr marL="514350" indent="-514350">
              <a:buFont typeface="+mj-lt"/>
              <a:buAutoNum type="arabicPeriod"/>
            </a:pPr>
            <a:r>
              <a:rPr lang="es-ES" sz="2600" dirty="0" smtClean="0">
                <a:solidFill>
                  <a:srgbClr val="003366"/>
                </a:solidFill>
                <a:latin typeface="Times New Roman" pitchFamily="18" charset="0"/>
                <a:cs typeface="Times New Roman" pitchFamily="18" charset="0"/>
              </a:rPr>
              <a:t>Programas de asistencia al exterior</a:t>
            </a:r>
            <a:endParaRPr lang="es-ES" sz="2600" dirty="0" smtClean="0">
              <a:solidFill>
                <a:srgbClr val="003366"/>
              </a:solidFill>
              <a:latin typeface="Times New Roman" pitchFamily="18" charset="0"/>
              <a:cs typeface="Times New Roman" pitchFamily="18" charset="0"/>
            </a:endParaRPr>
          </a:p>
          <a:p>
            <a:pPr marL="914400" lvl="1" indent="-457200"/>
            <a:r>
              <a:rPr lang="es-ES" sz="2000" dirty="0" smtClean="0"/>
              <a:t>Presentado por el Departamento de Estado de los Estados Unidos / Oficina de Asuntos del Hemisferio Occidental (WHA, por sus siglas en inglés)</a:t>
            </a:r>
            <a:endParaRPr lang="es-ES" sz="2000" dirty="0" smtClean="0">
              <a:solidFill>
                <a:srgbClr val="003366"/>
              </a:solidFill>
              <a:latin typeface="Times New Roman" pitchFamily="18" charset="0"/>
              <a:cs typeface="Times New Roman" pitchFamily="18" charset="0"/>
            </a:endParaRPr>
          </a:p>
          <a:p>
            <a:pPr marL="514350" indent="-514350">
              <a:buFont typeface="+mj-lt"/>
              <a:buAutoNum type="arabicPeriod"/>
            </a:pPr>
            <a:r>
              <a:rPr lang="es-ES" sz="2600" dirty="0" smtClean="0">
                <a:solidFill>
                  <a:srgbClr val="003366"/>
                </a:solidFill>
                <a:latin typeface="Times New Roman" pitchFamily="18" charset="0"/>
                <a:cs typeface="Times New Roman" pitchFamily="18" charset="0"/>
              </a:rPr>
              <a:t>Apoyo operativo y técnico</a:t>
            </a:r>
            <a:endParaRPr lang="es-ES" sz="2600" dirty="0" smtClean="0">
              <a:solidFill>
                <a:srgbClr val="003366"/>
              </a:solidFill>
              <a:latin typeface="Times New Roman" pitchFamily="18" charset="0"/>
              <a:cs typeface="Times New Roman" pitchFamily="18" charset="0"/>
            </a:endParaRPr>
          </a:p>
          <a:p>
            <a:pPr marL="914400" lvl="1" indent="-457200"/>
            <a:r>
              <a:rPr lang="es-ES" sz="2000" dirty="0" smtClean="0"/>
              <a:t>Presentado por el Departamento de Seguridad Nacional de los Estados Unidos / Oficina de Asuntos </a:t>
            </a:r>
            <a:r>
              <a:rPr lang="es-ES" sz="2000" dirty="0" smtClean="0"/>
              <a:t>Internacionales </a:t>
            </a:r>
            <a:r>
              <a:rPr lang="es-ES" sz="2000" dirty="0" smtClean="0"/>
              <a:t>(OIA, por sus siglas en inglés)</a:t>
            </a:r>
            <a:endParaRPr lang="es-ES" sz="2000" dirty="0" smtClean="0">
              <a:solidFill>
                <a:srgbClr val="003366"/>
              </a:solidFill>
              <a:latin typeface="Times New Roman" pitchFamily="18" charset="0"/>
              <a:cs typeface="Times New Roman" pitchFamily="18" charset="0"/>
            </a:endParaRPr>
          </a:p>
          <a:p>
            <a:pPr marL="514350" indent="-514350">
              <a:buFont typeface="+mj-lt"/>
              <a:buAutoNum type="arabicPeriod"/>
            </a:pPr>
            <a:endParaRPr lang="es-ES" sz="2800" dirty="0" smtClean="0">
              <a:solidFill>
                <a:srgbClr val="003366"/>
              </a:solidFill>
              <a:latin typeface="Times New Roman" pitchFamily="18" charset="0"/>
              <a:cs typeface="Times New Roman" pitchFamily="18" charset="0"/>
            </a:endParaRPr>
          </a:p>
          <a:p>
            <a:pPr>
              <a:buFont typeface="Arial" pitchFamily="34" charset="0"/>
              <a:buChar char="•"/>
            </a:pPr>
            <a:endParaRPr lang="es-ES" sz="2000" dirty="0" smtClean="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Autofit/>
          </a:bodyPr>
          <a:lstStyle/>
          <a:p>
            <a:r>
              <a:rPr lang="es-ES" sz="2800" dirty="0" smtClean="0"/>
              <a:t>Protección de inmigración para víctimas de crímenes</a:t>
            </a:r>
            <a:r>
              <a:rPr lang="es-ES" sz="2800" dirty="0" smtClean="0"/>
              <a:t>  </a:t>
            </a:r>
            <a:endParaRPr lang="es-ES" sz="2800" dirty="0" smtClean="0"/>
          </a:p>
        </p:txBody>
      </p:sp>
      <p:sp>
        <p:nvSpPr>
          <p:cNvPr id="45059" name="Rectangle 3"/>
          <p:cNvSpPr>
            <a:spLocks noGrp="1" noChangeArrowheads="1"/>
          </p:cNvSpPr>
          <p:nvPr>
            <p:ph type="body" idx="1"/>
          </p:nvPr>
        </p:nvSpPr>
        <p:spPr>
          <a:xfrm>
            <a:off x="228600" y="1219200"/>
            <a:ext cx="8686800" cy="5715000"/>
          </a:xfrm>
        </p:spPr>
        <p:txBody>
          <a:bodyPr>
            <a:normAutofit fontScale="92500" lnSpcReduction="20000"/>
          </a:bodyPr>
          <a:lstStyle/>
          <a:p>
            <a:pPr marL="0" indent="0">
              <a:buClr>
                <a:srgbClr val="002060"/>
              </a:buClr>
              <a:defRPr/>
            </a:pPr>
            <a:r>
              <a:rPr lang="es-ES" sz="2000" dirty="0" smtClean="0">
                <a:solidFill>
                  <a:srgbClr val="003366"/>
                </a:solidFill>
                <a:latin typeface="Times New Roman" pitchFamily="18" charset="0"/>
                <a:cs typeface="Times New Roman" pitchFamily="18" charset="0"/>
              </a:rPr>
              <a:t>Las leyes de los Estados Unidos estipulan varias medidas de protección para los inmigrantes regulares y los indocumentados que han sido víctimas de crímenes.  Hay ciertas medidas específicas de protección </a:t>
            </a:r>
            <a:r>
              <a:rPr lang="es-ES" sz="2000" dirty="0" smtClean="0">
                <a:solidFill>
                  <a:srgbClr val="003366"/>
                </a:solidFill>
                <a:latin typeface="Times New Roman" pitchFamily="18" charset="0"/>
                <a:cs typeface="Times New Roman" pitchFamily="18" charset="0"/>
              </a:rPr>
              <a:t>para víctimas de violencia intrafamiliar, víctimas de ciertos crímenes y víctimas de trata personas, que pueden incluir las siguientes</a:t>
            </a:r>
            <a:r>
              <a:rPr lang="es-ES" sz="2000" dirty="0" smtClean="0">
                <a:solidFill>
                  <a:srgbClr val="003366"/>
                </a:solidFill>
                <a:latin typeface="Times New Roman" pitchFamily="18" charset="0"/>
                <a:cs typeface="Times New Roman" pitchFamily="18" charset="0"/>
              </a:rPr>
              <a:t>: </a:t>
            </a:r>
          </a:p>
          <a:p>
            <a:pPr marL="574675" lvl="1" indent="-234950">
              <a:buClrTx/>
              <a:defRPr/>
            </a:pPr>
            <a:r>
              <a:rPr lang="es-ES" sz="2000" dirty="0" smtClean="0">
                <a:solidFill>
                  <a:schemeClr val="tx1"/>
                </a:solidFill>
              </a:rPr>
              <a:t>Estado de no inmigrante U ó T </a:t>
            </a:r>
          </a:p>
          <a:p>
            <a:pPr marL="574675" lvl="1" indent="-234950">
              <a:buClrTx/>
              <a:defRPr/>
            </a:pPr>
            <a:r>
              <a:rPr lang="es-ES" sz="2000" dirty="0" smtClean="0">
                <a:solidFill>
                  <a:schemeClr val="tx1"/>
                </a:solidFill>
              </a:rPr>
              <a:t>Auto-solicitantes, ley sobre violencia contra las mujeres (</a:t>
            </a:r>
            <a:r>
              <a:rPr lang="es-ES" sz="2000" dirty="0" smtClean="0">
                <a:solidFill>
                  <a:schemeClr val="tx1"/>
                </a:solidFill>
              </a:rPr>
              <a:t>VAWA) </a:t>
            </a:r>
          </a:p>
          <a:p>
            <a:pPr marL="574675" lvl="1" indent="-234950">
              <a:buClrTx/>
              <a:defRPr/>
            </a:pPr>
            <a:r>
              <a:rPr lang="es-ES" sz="2000" dirty="0" smtClean="0">
                <a:solidFill>
                  <a:schemeClr val="tx1"/>
                </a:solidFill>
              </a:rPr>
              <a:t>Inmigrante especial juvenil</a:t>
            </a:r>
            <a:r>
              <a:rPr lang="es-ES" sz="2000" dirty="0" smtClean="0">
                <a:solidFill>
                  <a:schemeClr val="tx1"/>
                </a:solidFill>
              </a:rPr>
              <a:t> </a:t>
            </a:r>
          </a:p>
          <a:p>
            <a:pPr>
              <a:buClr>
                <a:srgbClr val="002060"/>
              </a:buClr>
              <a:defRPr/>
            </a:pPr>
            <a:r>
              <a:rPr lang="es-ES" sz="2400" dirty="0" smtClean="0">
                <a:solidFill>
                  <a:srgbClr val="003366"/>
                </a:solidFill>
                <a:latin typeface="Times New Roman" pitchFamily="18" charset="0"/>
                <a:cs typeface="Times New Roman" pitchFamily="18" charset="0"/>
              </a:rPr>
              <a:t>Condición de asilo</a:t>
            </a:r>
            <a:endParaRPr lang="es-ES" sz="2400" dirty="0" smtClean="0">
              <a:solidFill>
                <a:srgbClr val="003366"/>
              </a:solidFill>
              <a:latin typeface="Times New Roman" pitchFamily="18" charset="0"/>
              <a:cs typeface="Times New Roman" pitchFamily="18" charset="0"/>
            </a:endParaRPr>
          </a:p>
          <a:p>
            <a:pPr marL="574675" lvl="1" indent="-234950">
              <a:defRPr/>
            </a:pPr>
            <a:r>
              <a:rPr lang="es-ES" sz="2000" dirty="0" smtClean="0">
                <a:solidFill>
                  <a:schemeClr val="tx1"/>
                </a:solidFill>
              </a:rPr>
              <a:t>Cualquier persona que ha solicitado formalmente la condición de asilo y está decidida a ser refugiada bajo la ley de inmigración y nacionalidad de los Estados Unidos</a:t>
            </a:r>
            <a:r>
              <a:rPr lang="es-ES" sz="2000" dirty="0" smtClean="0">
                <a:solidFill>
                  <a:schemeClr val="tx1"/>
                </a:solidFill>
              </a:rPr>
              <a:t> (INA, por sus siglas en inglés). </a:t>
            </a:r>
          </a:p>
          <a:p>
            <a:pPr>
              <a:buClr>
                <a:srgbClr val="002060"/>
              </a:buClr>
              <a:defRPr/>
            </a:pPr>
            <a:r>
              <a:rPr lang="es-ES" sz="2400" dirty="0" smtClean="0">
                <a:solidFill>
                  <a:srgbClr val="003366"/>
                </a:solidFill>
                <a:latin typeface="Times New Roman" pitchFamily="18" charset="0"/>
                <a:cs typeface="Times New Roman" pitchFamily="18" charset="0"/>
              </a:rPr>
              <a:t>Ventajas de la condición de asilo</a:t>
            </a:r>
          </a:p>
          <a:p>
            <a:pPr marL="574675" lvl="1" indent="-234950">
              <a:buClr>
                <a:srgbClr val="002060"/>
              </a:buClr>
              <a:defRPr/>
            </a:pPr>
            <a:r>
              <a:rPr lang="es-ES" sz="2000" dirty="0" smtClean="0">
                <a:solidFill>
                  <a:schemeClr val="tx1"/>
                </a:solidFill>
              </a:rPr>
              <a:t>Puede permanecer en los Estados Unidos indefinidamente, a no ser que se cancele la condición de asilo</a:t>
            </a:r>
            <a:endParaRPr lang="es-ES" sz="2000" dirty="0" smtClean="0">
              <a:solidFill>
                <a:schemeClr val="tx1"/>
              </a:solidFill>
            </a:endParaRPr>
          </a:p>
          <a:p>
            <a:pPr marL="574675" lvl="1" indent="-234950">
              <a:buClr>
                <a:srgbClr val="002060"/>
              </a:buClr>
              <a:defRPr/>
            </a:pPr>
            <a:r>
              <a:rPr lang="es-ES" sz="2000" dirty="0" smtClean="0">
                <a:solidFill>
                  <a:schemeClr val="tx1"/>
                </a:solidFill>
              </a:rPr>
              <a:t>Permiso de trabajo</a:t>
            </a:r>
          </a:p>
          <a:p>
            <a:pPr marL="574675" lvl="1" indent="-234950">
              <a:buClr>
                <a:srgbClr val="002060"/>
              </a:buClr>
              <a:defRPr/>
            </a:pPr>
            <a:r>
              <a:rPr lang="es-ES" sz="2000" dirty="0" smtClean="0">
                <a:solidFill>
                  <a:schemeClr val="tx1"/>
                </a:solidFill>
              </a:rPr>
              <a:t>Residencia permanente legal un año después del otorgamiento del asilo</a:t>
            </a:r>
            <a:endParaRPr lang="es-ES" sz="2000" dirty="0" smtClean="0">
              <a:solidFill>
                <a:schemeClr val="tx1"/>
              </a:solidFill>
            </a:endParaRPr>
          </a:p>
          <a:p>
            <a:pPr marL="574675" lvl="1" indent="-234950">
              <a:buClr>
                <a:srgbClr val="002060"/>
              </a:buClr>
              <a:defRPr/>
            </a:pPr>
            <a:r>
              <a:rPr lang="es-ES" sz="2000" dirty="0" smtClean="0">
                <a:solidFill>
                  <a:schemeClr val="tx1"/>
                </a:solidFill>
              </a:rPr>
              <a:t>Reunificación familiar</a:t>
            </a:r>
          </a:p>
          <a:p>
            <a:pPr marL="574675" lvl="1" indent="-234950">
              <a:buClr>
                <a:srgbClr val="002060"/>
              </a:buClr>
              <a:defRPr/>
            </a:pPr>
            <a:r>
              <a:rPr lang="es-ES" sz="2000" dirty="0" smtClean="0">
                <a:solidFill>
                  <a:schemeClr val="tx1"/>
                </a:solidFill>
              </a:rPr>
              <a:t>Tarjeta de seguridad social</a:t>
            </a:r>
          </a:p>
          <a:p>
            <a:pPr marL="574675" lvl="1" indent="-234950">
              <a:buClrTx/>
              <a:defRPr/>
            </a:pPr>
            <a:endParaRPr lang="es-ES" sz="20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Iniciativas operativas de DHS</a:t>
            </a:r>
            <a:endParaRPr lang="es-ES" dirty="0"/>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r>
              <a:rPr lang="es-ES" sz="3500" dirty="0" smtClean="0">
                <a:solidFill>
                  <a:srgbClr val="003366"/>
                </a:solidFill>
                <a:latin typeface="Times New Roman" pitchFamily="18" charset="0"/>
                <a:cs typeface="Times New Roman" pitchFamily="18" charset="0"/>
              </a:rPr>
              <a:t>Programa de información por adelantado </a:t>
            </a:r>
            <a:r>
              <a:rPr lang="es-ES" sz="3500" dirty="0" smtClean="0">
                <a:solidFill>
                  <a:srgbClr val="003366"/>
                </a:solidFill>
                <a:latin typeface="Times New Roman" pitchFamily="18" charset="0"/>
                <a:cs typeface="Times New Roman" pitchFamily="18" charset="0"/>
              </a:rPr>
              <a:t>sobre los pasajeros / programa conjunto de seguridad</a:t>
            </a:r>
            <a:r>
              <a:rPr lang="es-ES" sz="3500" dirty="0" smtClean="0">
                <a:solidFill>
                  <a:srgbClr val="003366"/>
                </a:solidFill>
                <a:latin typeface="Times New Roman" pitchFamily="18" charset="0"/>
                <a:cs typeface="Times New Roman" pitchFamily="18" charset="0"/>
              </a:rPr>
              <a:t> en el aeropuerto internacional de </a:t>
            </a:r>
            <a:r>
              <a:rPr lang="es-ES" sz="3500" dirty="0" smtClean="0">
                <a:solidFill>
                  <a:srgbClr val="003366"/>
                </a:solidFill>
                <a:latin typeface="Times New Roman" pitchFamily="18" charset="0"/>
                <a:cs typeface="Times New Roman" pitchFamily="18" charset="0"/>
              </a:rPr>
              <a:t>Tocumen</a:t>
            </a:r>
            <a:r>
              <a:rPr lang="es-ES" sz="3500" dirty="0" smtClean="0">
                <a:solidFill>
                  <a:srgbClr val="003366"/>
                </a:solidFill>
                <a:latin typeface="Times New Roman" pitchFamily="18" charset="0"/>
                <a:cs typeface="Times New Roman" pitchFamily="18" charset="0"/>
              </a:rPr>
              <a:t> (PTY)</a:t>
            </a:r>
          </a:p>
          <a:p>
            <a:pPr>
              <a:lnSpc>
                <a:spcPct val="90000"/>
              </a:lnSpc>
              <a:buFont typeface="Wingdings" pitchFamily="2" charset="2"/>
              <a:buChar char="§"/>
            </a:pPr>
            <a:r>
              <a:rPr lang="es-ES" sz="2400" dirty="0" smtClean="0"/>
              <a:t>Una alianza entre las instituciones de aplicación de la ley de Panamá y el </a:t>
            </a:r>
            <a:r>
              <a:rPr lang="es-ES" sz="2400" dirty="0" smtClean="0"/>
              <a:t>DHS</a:t>
            </a:r>
          </a:p>
          <a:p>
            <a:pPr>
              <a:lnSpc>
                <a:spcPct val="90000"/>
              </a:lnSpc>
              <a:buFont typeface="Wingdings" pitchFamily="2" charset="2"/>
              <a:buChar char="§"/>
            </a:pPr>
            <a:r>
              <a:rPr lang="es-ES" sz="2400" dirty="0" smtClean="0"/>
              <a:t>Ubica a oficiales de</a:t>
            </a:r>
            <a:r>
              <a:rPr lang="es-ES" sz="2400" dirty="0" smtClean="0"/>
              <a:t> CBP y agentes especiales de ICE/HSI junto a oficiales de aplicación de la ley panameños en el aeropuerto PTY</a:t>
            </a:r>
          </a:p>
          <a:p>
            <a:pPr marL="0" indent="0">
              <a:lnSpc>
                <a:spcPct val="90000"/>
              </a:lnSpc>
            </a:pPr>
            <a:endParaRPr lang="es-ES" sz="1200" dirty="0" smtClean="0">
              <a:solidFill>
                <a:srgbClr val="003366"/>
              </a:solidFill>
              <a:latin typeface="Times New Roman" pitchFamily="18" charset="0"/>
              <a:cs typeface="Times New Roman" pitchFamily="18" charset="0"/>
            </a:endParaRPr>
          </a:p>
          <a:p>
            <a:r>
              <a:rPr lang="es-ES" sz="3500" dirty="0" smtClean="0">
                <a:solidFill>
                  <a:srgbClr val="003366"/>
                </a:solidFill>
                <a:latin typeface="Times New Roman" pitchFamily="18" charset="0"/>
                <a:cs typeface="Times New Roman" pitchFamily="18" charset="0"/>
              </a:rPr>
              <a:t>Unidades de investigación de crimen transnacional </a:t>
            </a:r>
            <a:r>
              <a:rPr lang="es-ES" sz="3500" dirty="0" smtClean="0">
                <a:solidFill>
                  <a:srgbClr val="003366"/>
                </a:solidFill>
                <a:latin typeface="Times New Roman" pitchFamily="18" charset="0"/>
                <a:cs typeface="Times New Roman" pitchFamily="18" charset="0"/>
              </a:rPr>
              <a:t>(TCIU, por sus siglas en inglés)</a:t>
            </a:r>
          </a:p>
          <a:p>
            <a:pPr>
              <a:lnSpc>
                <a:spcPct val="110000"/>
              </a:lnSpc>
              <a:buFont typeface="Wingdings" pitchFamily="2" charset="2"/>
              <a:buChar char="§"/>
            </a:pPr>
            <a:r>
              <a:rPr lang="es-ES" sz="2400" dirty="0" smtClean="0"/>
              <a:t>El </a:t>
            </a:r>
            <a:r>
              <a:rPr lang="es-ES" sz="2400" dirty="0" smtClean="0"/>
              <a:t>programa TCIU de ICE sirve para mejorar la cooperación entre el ICE y los gobiernos anfitriones, con el fin de identificar, perturbar y desmantelar las organizaciones de crimen transnacional que constituyen una amenaza para la estabilidad a nivel regional.</a:t>
            </a:r>
          </a:p>
          <a:p>
            <a:pPr>
              <a:lnSpc>
                <a:spcPct val="110000"/>
              </a:lnSpc>
              <a:buFont typeface="Wingdings" pitchFamily="2" charset="2"/>
              <a:buChar char="§"/>
            </a:pPr>
            <a:r>
              <a:rPr lang="es-ES" sz="2400" dirty="0" smtClean="0"/>
              <a:t>Las unidades TCIU son unidades multidisciplinarias que incluyen a fiscales acusadores y oficiales de inmigración, oficiales de aplicación de la ley, oficiales de aduanas y oficiales de inteligencia</a:t>
            </a:r>
            <a:r>
              <a:rPr lang="es-ES" sz="2400" dirty="0" smtClean="0"/>
              <a:t>.</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Iniciativas operativas de DHS</a:t>
            </a:r>
            <a:endParaRPr lang="es-ES" dirty="0"/>
          </a:p>
        </p:txBody>
      </p:sp>
      <p:sp>
        <p:nvSpPr>
          <p:cNvPr id="3" name="Content Placeholder 2"/>
          <p:cNvSpPr>
            <a:spLocks noGrp="1"/>
          </p:cNvSpPr>
          <p:nvPr>
            <p:ph idx="1"/>
          </p:nvPr>
        </p:nvSpPr>
        <p:spPr>
          <a:xfrm>
            <a:off x="457200" y="1295400"/>
            <a:ext cx="8229600" cy="4830763"/>
          </a:xfrm>
        </p:spPr>
        <p:txBody>
          <a:bodyPr>
            <a:normAutofit/>
          </a:bodyPr>
          <a:lstStyle/>
          <a:p>
            <a:pPr>
              <a:lnSpc>
                <a:spcPct val="90000"/>
              </a:lnSpc>
            </a:pPr>
            <a:r>
              <a:rPr lang="es-ES" sz="3200" dirty="0" smtClean="0">
                <a:solidFill>
                  <a:srgbClr val="003366"/>
                </a:solidFill>
                <a:latin typeface="Times New Roman" pitchFamily="18" charset="0"/>
                <a:cs typeface="Times New Roman" pitchFamily="18" charset="0"/>
              </a:rPr>
              <a:t>Apoyo a la iniciativa de Mérida, </a:t>
            </a:r>
            <a:r>
              <a:rPr lang="es-ES" sz="3200" dirty="0" smtClean="0">
                <a:solidFill>
                  <a:srgbClr val="003366"/>
                </a:solidFill>
                <a:latin typeface="Times New Roman" pitchFamily="18" charset="0"/>
                <a:cs typeface="Times New Roman" pitchFamily="18" charset="0"/>
              </a:rPr>
              <a:t>CARSI, CBSI</a:t>
            </a:r>
          </a:p>
          <a:p>
            <a:pPr marL="461963" indent="-236538">
              <a:buFont typeface="Arial" pitchFamily="34" charset="0"/>
              <a:buChar char="•"/>
            </a:pPr>
            <a:r>
              <a:rPr lang="es-ES" sz="2400" dirty="0" smtClean="0"/>
              <a:t>DHS brinda capacitación y asistencia técnica a las agencias contrapartes a través de estos programas de asistencia al exterior del Departamento de Estado.  </a:t>
            </a:r>
          </a:p>
          <a:p>
            <a:pPr marL="344488" indent="-344488"/>
            <a:endParaRPr lang="es-ES" sz="1700" dirty="0" smtClean="0"/>
          </a:p>
          <a:p>
            <a:pPr lvl="0">
              <a:lnSpc>
                <a:spcPct val="90000"/>
              </a:lnSpc>
            </a:pPr>
            <a:r>
              <a:rPr lang="es-ES" sz="3200" dirty="0" smtClean="0">
                <a:solidFill>
                  <a:srgbClr val="003366"/>
                </a:solidFill>
                <a:latin typeface="Times New Roman" pitchFamily="18" charset="0"/>
                <a:cs typeface="Times New Roman" pitchFamily="18" charset="0"/>
              </a:rPr>
              <a:t>Otros tipos de participación directa bilateral</a:t>
            </a:r>
          </a:p>
          <a:p>
            <a:pPr>
              <a:buFont typeface="Arial" pitchFamily="34" charset="0"/>
              <a:buChar char="•"/>
            </a:pPr>
            <a:r>
              <a:rPr lang="es-ES" sz="2400" dirty="0" smtClean="0"/>
              <a:t>DHS trabaja en estrecha colaboración con todos los socios en el hemisferio en una amplia gama de temas para combatir el crimen y los grupos criminales, facilitar el comercio y los viajes y abordar temas </a:t>
            </a:r>
            <a:r>
              <a:rPr lang="es-ES" sz="2400" dirty="0" smtClean="0"/>
              <a:t>relacionados con aduanas e inmigración.</a:t>
            </a:r>
            <a:endParaRPr lang="es-ES" sz="2400" dirty="0" smtClean="0"/>
          </a:p>
          <a:p>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Próximos pasos a seguir</a:t>
            </a:r>
            <a:endParaRPr lang="es-ES" dirty="0"/>
          </a:p>
        </p:txBody>
      </p:sp>
      <p:sp>
        <p:nvSpPr>
          <p:cNvPr id="3" name="Content Placeholder 2"/>
          <p:cNvSpPr>
            <a:spLocks noGrp="1"/>
          </p:cNvSpPr>
          <p:nvPr>
            <p:ph idx="1"/>
          </p:nvPr>
        </p:nvSpPr>
        <p:spPr>
          <a:xfrm>
            <a:off x="457200" y="1219200"/>
            <a:ext cx="8229600" cy="5257800"/>
          </a:xfrm>
        </p:spPr>
        <p:txBody>
          <a:bodyPr>
            <a:normAutofit/>
          </a:bodyPr>
          <a:lstStyle/>
          <a:p>
            <a:pPr>
              <a:lnSpc>
                <a:spcPct val="90000"/>
              </a:lnSpc>
            </a:pPr>
            <a:r>
              <a:rPr lang="es-ES" sz="3000" b="1" dirty="0" smtClean="0">
                <a:solidFill>
                  <a:srgbClr val="003366"/>
                </a:solidFill>
                <a:latin typeface="Times New Roman" pitchFamily="18" charset="0"/>
                <a:cs typeface="Times New Roman" pitchFamily="18" charset="0"/>
              </a:rPr>
              <a:t>Coordinación regional – en qué enfocar nuestros esfuerzos:</a:t>
            </a:r>
          </a:p>
          <a:p>
            <a:pPr>
              <a:lnSpc>
                <a:spcPct val="90000"/>
              </a:lnSpc>
            </a:pPr>
            <a:endParaRPr lang="es-ES" sz="800" b="1" dirty="0" smtClean="0">
              <a:solidFill>
                <a:srgbClr val="003366"/>
              </a:solidFill>
              <a:latin typeface="Times New Roman" pitchFamily="18" charset="0"/>
              <a:cs typeface="Times New Roman" pitchFamily="18" charset="0"/>
            </a:endParaRPr>
          </a:p>
          <a:p>
            <a:pPr>
              <a:lnSpc>
                <a:spcPct val="90000"/>
              </a:lnSpc>
              <a:buFont typeface="Wingdings" pitchFamily="2" charset="2"/>
              <a:buChar char="§"/>
            </a:pPr>
            <a:r>
              <a:rPr lang="es-ES" sz="2600" dirty="0" smtClean="0">
                <a:solidFill>
                  <a:schemeClr val="tx1"/>
                </a:solidFill>
              </a:rPr>
              <a:t>Políticas comunes de visas para la región</a:t>
            </a:r>
            <a:endParaRPr lang="es-ES" sz="2600" dirty="0" smtClean="0">
              <a:solidFill>
                <a:schemeClr val="tx1"/>
              </a:solidFill>
            </a:endParaRPr>
          </a:p>
          <a:p>
            <a:pPr>
              <a:buFont typeface="Wingdings" pitchFamily="2" charset="2"/>
              <a:buChar char="§"/>
            </a:pPr>
            <a:r>
              <a:rPr lang="es-ES" sz="2600" dirty="0" smtClean="0"/>
              <a:t>Programas API para toda la región</a:t>
            </a:r>
            <a:endParaRPr lang="es-ES" sz="2600" dirty="0" smtClean="0"/>
          </a:p>
          <a:p>
            <a:pPr>
              <a:buFont typeface="Wingdings" pitchFamily="2" charset="2"/>
              <a:buChar char="§"/>
            </a:pPr>
            <a:r>
              <a:rPr lang="es-ES" sz="2600" dirty="0" smtClean="0"/>
              <a:t>Intercambio de información sobre las redes de trata de personas y desarrollo de investigaciones para atacar a las redes de criminales </a:t>
            </a:r>
          </a:p>
          <a:p>
            <a:pPr>
              <a:buFont typeface="Wingdings" pitchFamily="2" charset="2"/>
              <a:buChar char="§"/>
            </a:pPr>
            <a:r>
              <a:rPr lang="es-ES" sz="2600" dirty="0" smtClean="0"/>
              <a:t>Fuerte enjuiciamiento de los casos de trata de personas</a:t>
            </a:r>
          </a:p>
          <a:p>
            <a:pPr>
              <a:buFont typeface="Wingdings" pitchFamily="2" charset="2"/>
              <a:buChar char="§"/>
            </a:pPr>
            <a:r>
              <a:rPr lang="es-ES" sz="2600" dirty="0" smtClean="0"/>
              <a:t>Empoderar a los oficiale</a:t>
            </a:r>
            <a:r>
              <a:rPr lang="es-ES" sz="2600" dirty="0" smtClean="0"/>
              <a:t>s de inmigración</a:t>
            </a:r>
            <a:endParaRPr lang="es-ES" sz="2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Gracias</a:t>
            </a:r>
            <a:endParaRPr lang="es-ES" dirty="0"/>
          </a:p>
        </p:txBody>
      </p:sp>
      <p:sp>
        <p:nvSpPr>
          <p:cNvPr id="3" name="Content Placeholder 2"/>
          <p:cNvSpPr>
            <a:spLocks noGrp="1"/>
          </p:cNvSpPr>
          <p:nvPr>
            <p:ph idx="1"/>
          </p:nvPr>
        </p:nvSpPr>
        <p:spPr/>
        <p:txBody>
          <a:bodyPr>
            <a:normAutofit/>
          </a:bodyPr>
          <a:lstStyle/>
          <a:p>
            <a:pPr algn="ctr"/>
            <a:endParaRPr lang="es-ES" sz="6000" dirty="0" smtClean="0">
              <a:solidFill>
                <a:srgbClr val="003366"/>
              </a:solidFill>
            </a:endParaRPr>
          </a:p>
          <a:p>
            <a:pPr algn="ctr"/>
            <a:r>
              <a:rPr lang="es-ES" sz="6000" dirty="0" smtClean="0">
                <a:solidFill>
                  <a:srgbClr val="003366"/>
                </a:solidFill>
              </a:rPr>
              <a:t>¿Preguntas?</a:t>
            </a:r>
            <a:endParaRPr lang="es-ES" sz="6000" dirty="0">
              <a:solidFill>
                <a:srgbClr val="0033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Resumen de PRM</a:t>
            </a:r>
            <a:endParaRPr lang="es-ES" dirty="0"/>
          </a:p>
        </p:txBody>
      </p:sp>
      <p:sp>
        <p:nvSpPr>
          <p:cNvPr id="3" name="Content Placeholder 2"/>
          <p:cNvSpPr>
            <a:spLocks noGrp="1"/>
          </p:cNvSpPr>
          <p:nvPr>
            <p:ph idx="1"/>
          </p:nvPr>
        </p:nvSpPr>
        <p:spPr>
          <a:xfrm>
            <a:off x="457200" y="1371600"/>
            <a:ext cx="8229600" cy="5105400"/>
          </a:xfrm>
        </p:spPr>
        <p:txBody>
          <a:bodyPr/>
          <a:lstStyle/>
          <a:p>
            <a:pPr algn="ctr"/>
            <a:r>
              <a:rPr lang="es-ES" sz="2800" dirty="0" smtClean="0">
                <a:solidFill>
                  <a:srgbClr val="003366"/>
                </a:solidFill>
                <a:latin typeface="Times New Roman" pitchFamily="18" charset="0"/>
                <a:cs typeface="Times New Roman" pitchFamily="18" charset="0"/>
              </a:rPr>
              <a:t>¿Qué es </a:t>
            </a:r>
            <a:r>
              <a:rPr lang="es-ES" sz="2800" dirty="0" smtClean="0">
                <a:solidFill>
                  <a:srgbClr val="003366"/>
                </a:solidFill>
                <a:latin typeface="Times New Roman" pitchFamily="18" charset="0"/>
                <a:cs typeface="Times New Roman" pitchFamily="18" charset="0"/>
              </a:rPr>
              <a:t>PRM?</a:t>
            </a:r>
            <a:endParaRPr lang="es-ES" dirty="0"/>
          </a:p>
        </p:txBody>
      </p:sp>
      <p:graphicFrame>
        <p:nvGraphicFramePr>
          <p:cNvPr id="37890" name="Object 3"/>
          <p:cNvGraphicFramePr>
            <a:graphicFrameLocks noChangeAspect="1"/>
          </p:cNvGraphicFramePr>
          <p:nvPr>
            <p:extLst>
              <p:ext uri="{D42A27DB-BD31-4B8C-83A1-F6EECF244321}">
                <p14:modId xmlns:p14="http://schemas.microsoft.com/office/powerpoint/2010/main" val="874318669"/>
              </p:ext>
            </p:extLst>
          </p:nvPr>
        </p:nvGraphicFramePr>
        <p:xfrm>
          <a:off x="3886200" y="1981200"/>
          <a:ext cx="5026025" cy="4246563"/>
        </p:xfrm>
        <a:graphic>
          <a:graphicData uri="http://schemas.openxmlformats.org/presentationml/2006/ole">
            <mc:AlternateContent xmlns:mc="http://schemas.openxmlformats.org/markup-compatibility/2006">
              <mc:Choice xmlns:v="urn:schemas-microsoft-com:vml" Requires="v">
                <p:oleObj spid="_x0000_s37941" name="Hoja de cálculo" r:id="rId3" imgW="3819449" imgH="3038551" progId="Excel.Sheet.8">
                  <p:embed/>
                </p:oleObj>
              </mc:Choice>
              <mc:Fallback>
                <p:oleObj name="Hoja de cálculo" r:id="rId3" imgW="3819449" imgH="3038551" progId="Excel.Sheet.8">
                  <p:embed/>
                  <p:pic>
                    <p:nvPicPr>
                      <p:cNvPr id="0" name="Object 3"/>
                      <p:cNvPicPr>
                        <a:picLocks noChangeAspect="1" noChangeArrowheads="1"/>
                      </p:cNvPicPr>
                      <p:nvPr/>
                    </p:nvPicPr>
                    <p:blipFill>
                      <a:blip r:embed="rId4"/>
                      <a:srcRect/>
                      <a:stretch>
                        <a:fillRect/>
                      </a:stretch>
                    </p:blipFill>
                    <p:spPr bwMode="auto">
                      <a:xfrm>
                        <a:off x="3886200" y="1981200"/>
                        <a:ext cx="5026025" cy="424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AutoShape 7"/>
          <p:cNvSpPr>
            <a:spLocks noChangeArrowheads="1"/>
          </p:cNvSpPr>
          <p:nvPr/>
        </p:nvSpPr>
        <p:spPr bwMode="auto">
          <a:xfrm>
            <a:off x="2582361" y="2321208"/>
            <a:ext cx="846639" cy="879192"/>
          </a:xfrm>
          <a:prstGeom prst="rightArrow">
            <a:avLst>
              <a:gd name="adj1" fmla="val 50000"/>
              <a:gd name="adj2" fmla="val 25000"/>
            </a:avLst>
          </a:prstGeom>
          <a:solidFill>
            <a:schemeClr val="folHlink"/>
          </a:solidFill>
          <a:ln w="9525">
            <a:noFill/>
            <a:miter lim="800000"/>
            <a:headEnd/>
            <a:tailEnd/>
          </a:ln>
        </p:spPr>
        <p:txBody>
          <a:bodyPr wrap="none" lIns="86027" tIns="43013" rIns="86027" bIns="43013" anchor="ctr"/>
          <a:lstStyle/>
          <a:p>
            <a:endParaRPr lang="es-ES" dirty="0"/>
          </a:p>
        </p:txBody>
      </p:sp>
      <p:sp>
        <p:nvSpPr>
          <p:cNvPr id="6" name="AutoShape 8"/>
          <p:cNvSpPr>
            <a:spLocks noChangeArrowheads="1"/>
          </p:cNvSpPr>
          <p:nvPr/>
        </p:nvSpPr>
        <p:spPr bwMode="auto">
          <a:xfrm>
            <a:off x="2667000" y="3733800"/>
            <a:ext cx="846639" cy="879192"/>
          </a:xfrm>
          <a:prstGeom prst="rightArrow">
            <a:avLst>
              <a:gd name="adj1" fmla="val 50000"/>
              <a:gd name="adj2" fmla="val 25000"/>
            </a:avLst>
          </a:prstGeom>
          <a:solidFill>
            <a:schemeClr val="folHlink"/>
          </a:solidFill>
          <a:ln w="9525">
            <a:noFill/>
            <a:miter lim="800000"/>
            <a:headEnd/>
            <a:tailEnd/>
          </a:ln>
        </p:spPr>
        <p:txBody>
          <a:bodyPr wrap="none" lIns="86027" tIns="43013" rIns="86027" bIns="43013" anchor="ctr"/>
          <a:lstStyle/>
          <a:p>
            <a:endParaRPr lang="es-ES" dirty="0"/>
          </a:p>
        </p:txBody>
      </p:sp>
      <p:sp>
        <p:nvSpPr>
          <p:cNvPr id="7" name="AutoShape 9"/>
          <p:cNvSpPr>
            <a:spLocks noChangeArrowheads="1"/>
          </p:cNvSpPr>
          <p:nvPr/>
        </p:nvSpPr>
        <p:spPr bwMode="auto">
          <a:xfrm>
            <a:off x="2667000" y="5029200"/>
            <a:ext cx="846639" cy="879192"/>
          </a:xfrm>
          <a:prstGeom prst="rightArrow">
            <a:avLst>
              <a:gd name="adj1" fmla="val 50000"/>
              <a:gd name="adj2" fmla="val 25000"/>
            </a:avLst>
          </a:prstGeom>
          <a:solidFill>
            <a:schemeClr val="folHlink"/>
          </a:solidFill>
          <a:ln w="9525">
            <a:noFill/>
            <a:miter lim="800000"/>
            <a:headEnd/>
            <a:tailEnd/>
          </a:ln>
        </p:spPr>
        <p:txBody>
          <a:bodyPr wrap="none" lIns="86027" tIns="43013" rIns="86027" bIns="43013" anchor="ctr"/>
          <a:lstStyle/>
          <a:p>
            <a:endParaRPr lang="es-ES" dirty="0"/>
          </a:p>
        </p:txBody>
      </p:sp>
      <p:sp>
        <p:nvSpPr>
          <p:cNvPr id="8" name="Oval 4"/>
          <p:cNvSpPr>
            <a:spLocks noChangeArrowheads="1"/>
          </p:cNvSpPr>
          <p:nvPr/>
        </p:nvSpPr>
        <p:spPr bwMode="auto">
          <a:xfrm>
            <a:off x="1066800" y="2133600"/>
            <a:ext cx="1202198" cy="1183907"/>
          </a:xfrm>
          <a:prstGeom prst="ellipse">
            <a:avLst/>
          </a:prstGeom>
          <a:solidFill>
            <a:srgbClr val="92D050"/>
          </a:solidFill>
          <a:ln w="9525">
            <a:noFill/>
            <a:round/>
            <a:headEnd/>
            <a:tailEnd/>
          </a:ln>
        </p:spPr>
        <p:txBody>
          <a:bodyPr wrap="none" lIns="86027" tIns="43013" rIns="86027" bIns="43013" anchor="ctr"/>
          <a:lstStyle/>
          <a:p>
            <a:pPr algn="ctr" fontAlgn="base">
              <a:lnSpc>
                <a:spcPct val="100000"/>
              </a:lnSpc>
              <a:spcBef>
                <a:spcPct val="50000"/>
              </a:spcBef>
              <a:buFontTx/>
              <a:buNone/>
            </a:pPr>
            <a:r>
              <a:rPr lang="es-ES" sz="7500" b="1" dirty="0" smtClean="0">
                <a:solidFill>
                  <a:schemeClr val="folHlink"/>
                </a:solidFill>
              </a:rPr>
              <a:t>P</a:t>
            </a:r>
            <a:endParaRPr lang="es-ES" sz="7500" b="1" dirty="0">
              <a:solidFill>
                <a:schemeClr val="folHlink"/>
              </a:solidFill>
            </a:endParaRPr>
          </a:p>
        </p:txBody>
      </p:sp>
      <p:sp>
        <p:nvSpPr>
          <p:cNvPr id="9" name="Oval 5"/>
          <p:cNvSpPr>
            <a:spLocks noChangeArrowheads="1"/>
          </p:cNvSpPr>
          <p:nvPr/>
        </p:nvSpPr>
        <p:spPr bwMode="auto">
          <a:xfrm>
            <a:off x="1066800" y="3505200"/>
            <a:ext cx="1202198" cy="1265890"/>
          </a:xfrm>
          <a:prstGeom prst="ellipse">
            <a:avLst/>
          </a:prstGeom>
          <a:solidFill>
            <a:srgbClr val="92D050"/>
          </a:solidFill>
          <a:ln w="9525">
            <a:noFill/>
            <a:round/>
            <a:headEnd/>
            <a:tailEnd/>
          </a:ln>
        </p:spPr>
        <p:txBody>
          <a:bodyPr wrap="none" lIns="86027" tIns="43013" rIns="86027" bIns="43013" anchor="ctr"/>
          <a:lstStyle/>
          <a:p>
            <a:pPr algn="ctr" fontAlgn="base">
              <a:lnSpc>
                <a:spcPct val="100000"/>
              </a:lnSpc>
              <a:spcBef>
                <a:spcPct val="50000"/>
              </a:spcBef>
              <a:buFontTx/>
              <a:buNone/>
            </a:pPr>
            <a:r>
              <a:rPr lang="es-ES" sz="7500" b="1" dirty="0" smtClean="0">
                <a:solidFill>
                  <a:schemeClr val="folHlink"/>
                </a:solidFill>
              </a:rPr>
              <a:t>R</a:t>
            </a:r>
            <a:endParaRPr lang="es-ES" sz="7500" b="1" dirty="0">
              <a:solidFill>
                <a:schemeClr val="folHlink"/>
              </a:solidFill>
            </a:endParaRPr>
          </a:p>
        </p:txBody>
      </p:sp>
      <p:sp>
        <p:nvSpPr>
          <p:cNvPr id="10" name="Oval 6"/>
          <p:cNvSpPr>
            <a:spLocks noChangeArrowheads="1"/>
          </p:cNvSpPr>
          <p:nvPr/>
        </p:nvSpPr>
        <p:spPr bwMode="auto">
          <a:xfrm>
            <a:off x="1066800" y="4876800"/>
            <a:ext cx="1202198" cy="1271673"/>
          </a:xfrm>
          <a:prstGeom prst="ellipse">
            <a:avLst/>
          </a:prstGeom>
          <a:solidFill>
            <a:srgbClr val="92D050"/>
          </a:solidFill>
          <a:ln w="9525">
            <a:noFill/>
            <a:round/>
            <a:headEnd/>
            <a:tailEnd/>
          </a:ln>
        </p:spPr>
        <p:txBody>
          <a:bodyPr wrap="none" lIns="86027" tIns="43013" rIns="86027" bIns="43013" anchor="ctr"/>
          <a:lstStyle/>
          <a:p>
            <a:pPr algn="ctr" fontAlgn="base">
              <a:lnSpc>
                <a:spcPct val="100000"/>
              </a:lnSpc>
              <a:spcBef>
                <a:spcPct val="50000"/>
              </a:spcBef>
              <a:buFontTx/>
              <a:buNone/>
            </a:pPr>
            <a:r>
              <a:rPr lang="es-ES" sz="7500" b="1" dirty="0" smtClean="0">
                <a:solidFill>
                  <a:schemeClr val="folHlink"/>
                </a:solidFill>
              </a:rPr>
              <a:t>M</a:t>
            </a:r>
            <a:endParaRPr lang="es-ES" sz="7500" b="1" dirty="0">
              <a:solidFill>
                <a:schemeClr val="folHlin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Prioridades de PRM en la región</a:t>
            </a:r>
            <a:endParaRPr lang="es-ES" dirty="0"/>
          </a:p>
        </p:txBody>
      </p:sp>
      <p:sp>
        <p:nvSpPr>
          <p:cNvPr id="5" name="Rectangle 4"/>
          <p:cNvSpPr/>
          <p:nvPr/>
        </p:nvSpPr>
        <p:spPr>
          <a:xfrm>
            <a:off x="533400" y="1219200"/>
            <a:ext cx="8001000" cy="5078313"/>
          </a:xfrm>
          <a:prstGeom prst="rect">
            <a:avLst/>
          </a:prstGeom>
        </p:spPr>
        <p:txBody>
          <a:bodyPr wrap="square">
            <a:spAutoFit/>
          </a:bodyPr>
          <a:lstStyle/>
          <a:p>
            <a:pPr lvl="0">
              <a:buFont typeface="Arial" pitchFamily="34" charset="0"/>
              <a:buChar char="•"/>
            </a:pPr>
            <a:endParaRPr lang="es-ES" sz="2000" dirty="0" smtClean="0">
              <a:solidFill>
                <a:srgbClr val="003366"/>
              </a:solidFill>
            </a:endParaRPr>
          </a:p>
          <a:p>
            <a:pPr marL="225425" lvl="0" indent="-225425">
              <a:buFont typeface="Arial" pitchFamily="34" charset="0"/>
              <a:buChar char="•"/>
            </a:pPr>
            <a:r>
              <a:rPr lang="es-ES" sz="2400" dirty="0" smtClean="0">
                <a:solidFill>
                  <a:srgbClr val="003366"/>
                </a:solidFill>
                <a:latin typeface="Times New Roman" pitchFamily="18" charset="0"/>
                <a:cs typeface="Times New Roman" pitchFamily="18" charset="0"/>
              </a:rPr>
              <a:t>Asistencia y soluciones sostenibles para refugiados y víctimas de conflictos</a:t>
            </a:r>
          </a:p>
          <a:p>
            <a:pPr marL="688975" lvl="1" indent="-231775">
              <a:buFont typeface="Wingdings" pitchFamily="2" charset="2"/>
              <a:buChar char="§"/>
            </a:pPr>
            <a:r>
              <a:rPr lang="es-ES" sz="2000" dirty="0" smtClean="0">
                <a:latin typeface="Arial" pitchFamily="34" charset="0"/>
                <a:cs typeface="Arial" pitchFamily="34" charset="0"/>
              </a:rPr>
              <a:t>Repatriación, integración a nivel local, reasentamiento en los Estados Unidos, asistencia humanitaria básica</a:t>
            </a:r>
          </a:p>
          <a:p>
            <a:pPr lvl="1">
              <a:buFont typeface="Arial" pitchFamily="34" charset="0"/>
              <a:buChar char="•"/>
            </a:pPr>
            <a:endParaRPr lang="es-ES" sz="2400" dirty="0" smtClean="0">
              <a:solidFill>
                <a:srgbClr val="003366"/>
              </a:solidFill>
              <a:latin typeface="Times New Roman" pitchFamily="18" charset="0"/>
              <a:cs typeface="Times New Roman" pitchFamily="18" charset="0"/>
            </a:endParaRPr>
          </a:p>
          <a:p>
            <a:pPr marL="225425" lvl="0" indent="-225425">
              <a:buFont typeface="Arial" pitchFamily="34" charset="0"/>
              <a:buChar char="•"/>
            </a:pPr>
            <a:r>
              <a:rPr lang="es-ES" sz="2400" dirty="0" smtClean="0">
                <a:solidFill>
                  <a:srgbClr val="003366"/>
                </a:solidFill>
                <a:latin typeface="Times New Roman" pitchFamily="18" charset="0"/>
                <a:cs typeface="Times New Roman" pitchFamily="18" charset="0"/>
              </a:rPr>
              <a:t>Un enfoque particular en los refugiados de las zonas urbanas </a:t>
            </a:r>
            <a:r>
              <a:rPr lang="es-ES" sz="2400" dirty="0" smtClean="0">
                <a:solidFill>
                  <a:srgbClr val="003366"/>
                </a:solidFill>
                <a:latin typeface="Times New Roman" pitchFamily="18" charset="0"/>
                <a:cs typeface="Times New Roman" pitchFamily="18" charset="0"/>
              </a:rPr>
              <a:t>(70% </a:t>
            </a:r>
            <a:r>
              <a:rPr lang="es-ES" sz="2400" dirty="0" smtClean="0">
                <a:solidFill>
                  <a:srgbClr val="003366"/>
                </a:solidFill>
                <a:latin typeface="Times New Roman" pitchFamily="18" charset="0"/>
                <a:cs typeface="Times New Roman" pitchFamily="18" charset="0"/>
              </a:rPr>
              <a:t>de los refugiados del hemisferio occidental</a:t>
            </a:r>
            <a:r>
              <a:rPr lang="es-ES" sz="2400" dirty="0" smtClean="0">
                <a:solidFill>
                  <a:srgbClr val="003366"/>
                </a:solidFill>
                <a:latin typeface="Times New Roman" pitchFamily="18" charset="0"/>
                <a:cs typeface="Times New Roman" pitchFamily="18" charset="0"/>
              </a:rPr>
              <a:t>)</a:t>
            </a:r>
          </a:p>
          <a:p>
            <a:pPr lvl="0">
              <a:buFont typeface="Arial" pitchFamily="34" charset="0"/>
              <a:buChar char="•"/>
            </a:pPr>
            <a:endParaRPr lang="es-ES" sz="2400" dirty="0" smtClean="0">
              <a:solidFill>
                <a:srgbClr val="003366"/>
              </a:solidFill>
              <a:latin typeface="Times New Roman" pitchFamily="18" charset="0"/>
              <a:cs typeface="Times New Roman" pitchFamily="18" charset="0"/>
            </a:endParaRPr>
          </a:p>
          <a:p>
            <a:pPr marL="225425" lvl="0" indent="-225425">
              <a:buFont typeface="Arial" pitchFamily="34" charset="0"/>
              <a:buChar char="•"/>
            </a:pPr>
            <a:r>
              <a:rPr lang="es-ES" sz="2400" dirty="0" smtClean="0">
                <a:solidFill>
                  <a:srgbClr val="003366"/>
                </a:solidFill>
                <a:latin typeface="Times New Roman" pitchFamily="18" charset="0"/>
                <a:cs typeface="Times New Roman" pitchFamily="18" charset="0"/>
              </a:rPr>
              <a:t>Trabajo con ACNUR y gobiernos para mejorar la determinación de la condición de refugiado</a:t>
            </a:r>
            <a:endParaRPr lang="es-ES" sz="2400" dirty="0" smtClean="0">
              <a:solidFill>
                <a:srgbClr val="003366"/>
              </a:solidFill>
              <a:latin typeface="Times New Roman" pitchFamily="18" charset="0"/>
              <a:cs typeface="Times New Roman" pitchFamily="18" charset="0"/>
            </a:endParaRPr>
          </a:p>
          <a:p>
            <a:pPr lvl="0">
              <a:buFont typeface="Arial" pitchFamily="34" charset="0"/>
              <a:buChar char="•"/>
            </a:pPr>
            <a:endParaRPr lang="es-ES" sz="2400" dirty="0" smtClean="0">
              <a:solidFill>
                <a:srgbClr val="003366"/>
              </a:solidFill>
              <a:latin typeface="Times New Roman" pitchFamily="18" charset="0"/>
              <a:cs typeface="Times New Roman" pitchFamily="18" charset="0"/>
            </a:endParaRPr>
          </a:p>
          <a:p>
            <a:pPr marL="225425" indent="-225425">
              <a:buFont typeface="Arial" pitchFamily="34" charset="0"/>
              <a:buChar char="•"/>
            </a:pPr>
            <a:r>
              <a:rPr lang="es-ES" sz="2400" dirty="0" smtClean="0">
                <a:solidFill>
                  <a:srgbClr val="003366"/>
                </a:solidFill>
                <a:latin typeface="Times New Roman" pitchFamily="18" charset="0"/>
                <a:cs typeface="Times New Roman" pitchFamily="18" charset="0"/>
              </a:rPr>
              <a:t>Trabajo con OIM y gobiernos a favor de la gestión de la migración en condiciones humanas</a:t>
            </a:r>
            <a:endParaRPr lang="es-ES" sz="2400" dirty="0" smtClean="0">
              <a:solidFill>
                <a:srgbClr val="0033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000" dirty="0" smtClean="0"/>
              <a:t>Asistencia de PRM</a:t>
            </a:r>
            <a:endParaRPr lang="es-ES" sz="4000" dirty="0"/>
          </a:p>
        </p:txBody>
      </p:sp>
      <p:sp>
        <p:nvSpPr>
          <p:cNvPr id="3" name="Content Placeholder 2"/>
          <p:cNvSpPr>
            <a:spLocks noGrp="1"/>
          </p:cNvSpPr>
          <p:nvPr>
            <p:ph idx="1"/>
          </p:nvPr>
        </p:nvSpPr>
        <p:spPr>
          <a:xfrm>
            <a:off x="457200" y="1143000"/>
            <a:ext cx="8229600" cy="5181600"/>
          </a:xfrm>
        </p:spPr>
        <p:txBody>
          <a:bodyPr>
            <a:normAutofit fontScale="85000" lnSpcReduction="20000"/>
          </a:bodyPr>
          <a:lstStyle/>
          <a:p>
            <a:endParaRPr lang="es-ES" sz="900" b="1" dirty="0" smtClean="0">
              <a:solidFill>
                <a:srgbClr val="003366"/>
              </a:solidFill>
              <a:latin typeface="Times New Roman" pitchFamily="18" charset="0"/>
              <a:cs typeface="Times New Roman" pitchFamily="18" charset="0"/>
            </a:endParaRPr>
          </a:p>
          <a:p>
            <a:r>
              <a:rPr lang="es-ES" sz="2800" b="1" dirty="0" smtClean="0">
                <a:solidFill>
                  <a:srgbClr val="003366"/>
                </a:solidFill>
                <a:latin typeface="Times New Roman" pitchFamily="18" charset="0"/>
                <a:cs typeface="Times New Roman" pitchFamily="18" charset="0"/>
              </a:rPr>
              <a:t>Asistencia de PRM a </a:t>
            </a:r>
            <a:r>
              <a:rPr lang="es-ES" sz="2800" b="1" dirty="0" smtClean="0">
                <a:solidFill>
                  <a:srgbClr val="003366"/>
                </a:solidFill>
                <a:latin typeface="Times New Roman" pitchFamily="18" charset="0"/>
                <a:cs typeface="Times New Roman" pitchFamily="18" charset="0"/>
              </a:rPr>
              <a:t>personas d</a:t>
            </a:r>
            <a:r>
              <a:rPr lang="es-ES" sz="2800" b="1" dirty="0" smtClean="0">
                <a:solidFill>
                  <a:srgbClr val="003366"/>
                </a:solidFill>
                <a:latin typeface="Times New Roman" pitchFamily="18" charset="0"/>
                <a:cs typeface="Times New Roman" pitchFamily="18" charset="0"/>
              </a:rPr>
              <a:t>esplazadas internamente y refugiados colombianos</a:t>
            </a:r>
          </a:p>
          <a:p>
            <a:endParaRPr lang="es-ES" sz="2800" b="1" dirty="0" smtClean="0">
              <a:solidFill>
                <a:srgbClr val="003366"/>
              </a:solidFill>
              <a:latin typeface="Times New Roman" pitchFamily="18" charset="0"/>
              <a:cs typeface="Times New Roman" pitchFamily="18" charset="0"/>
            </a:endParaRPr>
          </a:p>
          <a:p>
            <a:pPr>
              <a:buFont typeface="Arial" pitchFamily="34" charset="0"/>
              <a:buChar char="•"/>
            </a:pPr>
            <a:r>
              <a:rPr lang="es-ES" sz="3000" dirty="0" smtClean="0">
                <a:solidFill>
                  <a:srgbClr val="003366"/>
                </a:solidFill>
                <a:latin typeface="Times New Roman" pitchFamily="18" charset="0"/>
                <a:cs typeface="Times New Roman" pitchFamily="18" charset="0"/>
              </a:rPr>
              <a:t>Más de</a:t>
            </a:r>
            <a:r>
              <a:rPr lang="es-ES" sz="3000" dirty="0" smtClean="0">
                <a:solidFill>
                  <a:srgbClr val="003366"/>
                </a:solidFill>
                <a:latin typeface="Times New Roman" pitchFamily="18" charset="0"/>
                <a:cs typeface="Times New Roman" pitchFamily="18" charset="0"/>
              </a:rPr>
              <a:t> 400,000 colombianos solicitan protección internacional en los países vecinos</a:t>
            </a:r>
          </a:p>
          <a:p>
            <a:endParaRPr lang="es-ES" sz="3000" dirty="0" smtClean="0">
              <a:solidFill>
                <a:srgbClr val="003366"/>
              </a:solidFill>
              <a:latin typeface="Times New Roman" pitchFamily="18" charset="0"/>
              <a:cs typeface="Times New Roman" pitchFamily="18" charset="0"/>
            </a:endParaRPr>
          </a:p>
          <a:p>
            <a:pPr>
              <a:buFont typeface="Arial" pitchFamily="34" charset="0"/>
              <a:buChar char="•"/>
            </a:pPr>
            <a:r>
              <a:rPr lang="es-ES" sz="3000" dirty="0" smtClean="0">
                <a:solidFill>
                  <a:srgbClr val="003366"/>
                </a:solidFill>
                <a:latin typeface="Times New Roman" pitchFamily="18" charset="0"/>
                <a:cs typeface="Times New Roman" pitchFamily="18" charset="0"/>
              </a:rPr>
              <a:t>$39.5 millones asignados en el año fiscal 2011 para brindar protección y asistenci</a:t>
            </a:r>
            <a:r>
              <a:rPr lang="es-ES" sz="3000" dirty="0" smtClean="0">
                <a:solidFill>
                  <a:srgbClr val="003366"/>
                </a:solidFill>
                <a:latin typeface="Times New Roman" pitchFamily="18" charset="0"/>
                <a:cs typeface="Times New Roman" pitchFamily="18" charset="0"/>
              </a:rPr>
              <a:t>a a personas desplazadas internamente y refugiados colombianos</a:t>
            </a:r>
            <a:endParaRPr lang="es-ES" sz="3000" dirty="0" smtClean="0">
              <a:solidFill>
                <a:srgbClr val="003366"/>
              </a:solidFill>
              <a:latin typeface="Times New Roman" pitchFamily="18" charset="0"/>
              <a:cs typeface="Times New Roman" pitchFamily="18" charset="0"/>
            </a:endParaRPr>
          </a:p>
          <a:p>
            <a:endParaRPr lang="es-ES" sz="3000" dirty="0" smtClean="0">
              <a:solidFill>
                <a:srgbClr val="003366"/>
              </a:solidFill>
              <a:latin typeface="Times New Roman" pitchFamily="18" charset="0"/>
              <a:cs typeface="Times New Roman" pitchFamily="18" charset="0"/>
            </a:endParaRPr>
          </a:p>
          <a:p>
            <a:pPr>
              <a:buFont typeface="Arial" pitchFamily="34" charset="0"/>
              <a:buChar char="•"/>
            </a:pPr>
            <a:r>
              <a:rPr lang="es-ES" sz="3000" dirty="0" smtClean="0">
                <a:solidFill>
                  <a:srgbClr val="003366"/>
                </a:solidFill>
                <a:latin typeface="Times New Roman" pitchFamily="18" charset="0"/>
                <a:cs typeface="Times New Roman" pitchFamily="18" charset="0"/>
              </a:rPr>
              <a:t>Programas </a:t>
            </a:r>
            <a:r>
              <a:rPr lang="es-ES" sz="3000" dirty="0">
                <a:solidFill>
                  <a:srgbClr val="003366"/>
                </a:solidFill>
                <a:latin typeface="Times New Roman" pitchFamily="18" charset="0"/>
                <a:cs typeface="Times New Roman" pitchFamily="18" charset="0"/>
              </a:rPr>
              <a:t>e</a:t>
            </a:r>
            <a:r>
              <a:rPr lang="es-ES" sz="3000" dirty="0" smtClean="0">
                <a:solidFill>
                  <a:srgbClr val="003366"/>
                </a:solidFill>
                <a:latin typeface="Times New Roman" pitchFamily="18" charset="0"/>
                <a:cs typeface="Times New Roman" pitchFamily="18" charset="0"/>
              </a:rPr>
              <a:t>n Costa Rica, Panamá, Ecuador y Venezuela </a:t>
            </a:r>
          </a:p>
          <a:p>
            <a:pPr lvl="1"/>
            <a:r>
              <a:rPr lang="es-ES" sz="2400" dirty="0" smtClean="0">
                <a:solidFill>
                  <a:schemeClr val="tx1"/>
                </a:solidFill>
              </a:rPr>
              <a:t>Asistencia humanitaria de emergencia</a:t>
            </a:r>
            <a:r>
              <a:rPr lang="es-ES" sz="2400" dirty="0" smtClean="0">
                <a:solidFill>
                  <a:schemeClr val="tx1"/>
                </a:solidFill>
              </a:rPr>
              <a:t> </a:t>
            </a:r>
          </a:p>
          <a:p>
            <a:pPr lvl="1"/>
            <a:r>
              <a:rPr lang="es-ES" sz="2400" dirty="0" smtClean="0">
                <a:solidFill>
                  <a:schemeClr val="tx1"/>
                </a:solidFill>
              </a:rPr>
              <a:t>Desarrollo de capacidades institucionales para gobiernos y </a:t>
            </a:r>
            <a:r>
              <a:rPr lang="es-ES" sz="2400" dirty="0" smtClean="0">
                <a:solidFill>
                  <a:schemeClr val="tx1"/>
                </a:solidFill>
              </a:rPr>
              <a:t>sociedad civil interesados </a:t>
            </a:r>
            <a:r>
              <a:rPr lang="es-ES" sz="2400" dirty="0" smtClean="0">
                <a:solidFill>
                  <a:schemeClr val="tx1"/>
                </a:solidFill>
              </a:rPr>
              <a:t> </a:t>
            </a:r>
          </a:p>
          <a:p>
            <a:endParaRPr lang="es-ES" sz="2800" dirty="0">
              <a:solidFill>
                <a:srgbClr val="0033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4400" dirty="0" smtClean="0"/>
              <a:t>Asistencia de PRM</a:t>
            </a:r>
            <a:endParaRPr lang="es-ES" dirty="0"/>
          </a:p>
        </p:txBody>
      </p:sp>
      <p:sp>
        <p:nvSpPr>
          <p:cNvPr id="3" name="Content Placeholder 2"/>
          <p:cNvSpPr>
            <a:spLocks noGrp="1"/>
          </p:cNvSpPr>
          <p:nvPr>
            <p:ph idx="1"/>
          </p:nvPr>
        </p:nvSpPr>
        <p:spPr>
          <a:xfrm>
            <a:off x="457200" y="1371600"/>
            <a:ext cx="8229600" cy="4754563"/>
          </a:xfrm>
        </p:spPr>
        <p:txBody>
          <a:bodyPr>
            <a:normAutofit/>
          </a:bodyPr>
          <a:lstStyle/>
          <a:p>
            <a:r>
              <a:rPr lang="es-ES" sz="2800" b="1" dirty="0" smtClean="0">
                <a:solidFill>
                  <a:srgbClr val="003366"/>
                </a:solidFill>
                <a:latin typeface="Times New Roman" pitchFamily="18" charset="0"/>
                <a:cs typeface="Times New Roman" pitchFamily="18" charset="0"/>
              </a:rPr>
              <a:t>Asistencia de PRM en Haití</a:t>
            </a:r>
          </a:p>
          <a:p>
            <a:pPr marL="285750" lvl="1">
              <a:buFont typeface="Arial" pitchFamily="34" charset="0"/>
              <a:buChar char="•"/>
            </a:pPr>
            <a:endParaRPr lang="es-ES" sz="2400" dirty="0" smtClean="0">
              <a:solidFill>
                <a:srgbClr val="003366"/>
              </a:solidFill>
              <a:latin typeface="+mn-lt"/>
            </a:endParaRPr>
          </a:p>
          <a:p>
            <a:pPr marL="285750" lvl="1">
              <a:buFont typeface="Arial" pitchFamily="34" charset="0"/>
              <a:buChar char="•"/>
            </a:pPr>
            <a:r>
              <a:rPr lang="es-ES" sz="2400" dirty="0" smtClean="0">
                <a:solidFill>
                  <a:srgbClr val="003366"/>
                </a:solidFill>
                <a:latin typeface="Times New Roman" pitchFamily="18" charset="0"/>
                <a:cs typeface="Times New Roman" pitchFamily="18" charset="0"/>
              </a:rPr>
              <a:t>Aproximadamente 421,000 personas haitianas desplazadas internamente</a:t>
            </a:r>
          </a:p>
          <a:p>
            <a:pPr marL="285750" lvl="1">
              <a:buNone/>
            </a:pPr>
            <a:endParaRPr lang="es-ES" sz="2400" b="1" u="sng" dirty="0" smtClean="0">
              <a:solidFill>
                <a:srgbClr val="003366"/>
              </a:solidFill>
              <a:latin typeface="Times New Roman" pitchFamily="18" charset="0"/>
              <a:cs typeface="Times New Roman" pitchFamily="18" charset="0"/>
            </a:endParaRPr>
          </a:p>
          <a:p>
            <a:pPr marL="285750" lvl="1">
              <a:buFont typeface="Arial" pitchFamily="34" charset="0"/>
              <a:buChar char="•"/>
            </a:pPr>
            <a:r>
              <a:rPr lang="es-ES" sz="2400" dirty="0" smtClean="0">
                <a:solidFill>
                  <a:srgbClr val="003366"/>
                </a:solidFill>
                <a:latin typeface="Times New Roman" pitchFamily="18" charset="0"/>
                <a:cs typeface="Times New Roman" pitchFamily="18" charset="0"/>
              </a:rPr>
              <a:t>PRM apoya de las siguientes maneras:</a:t>
            </a:r>
          </a:p>
          <a:p>
            <a:pPr marL="685800" lvl="2"/>
            <a:r>
              <a:rPr lang="es-ES" sz="2000" dirty="0" smtClean="0">
                <a:solidFill>
                  <a:schemeClr val="tx1"/>
                </a:solidFill>
              </a:rPr>
              <a:t>Prevención de la violencia de género</a:t>
            </a:r>
            <a:r>
              <a:rPr lang="es-ES" sz="2000" dirty="0" smtClean="0">
                <a:solidFill>
                  <a:schemeClr val="tx1"/>
                </a:solidFill>
              </a:rPr>
              <a:t> </a:t>
            </a:r>
          </a:p>
          <a:p>
            <a:pPr marL="685800" lvl="2"/>
            <a:r>
              <a:rPr lang="es-ES" sz="2000" dirty="0" smtClean="0">
                <a:solidFill>
                  <a:schemeClr val="tx1"/>
                </a:solidFill>
              </a:rPr>
              <a:t>Incidencia para la </a:t>
            </a:r>
            <a:r>
              <a:rPr lang="es-ES" sz="2000" dirty="0" smtClean="0">
                <a:solidFill>
                  <a:schemeClr val="tx1"/>
                </a:solidFill>
              </a:rPr>
              <a:t>reforma del registro civil</a:t>
            </a:r>
          </a:p>
          <a:p>
            <a:pPr marL="685800" lvl="2"/>
            <a:r>
              <a:rPr lang="es-ES" sz="2000" dirty="0" smtClean="0">
                <a:solidFill>
                  <a:schemeClr val="tx1"/>
                </a:solidFill>
              </a:rPr>
              <a:t>Repatriación en la costa noroccidental de Haití</a:t>
            </a:r>
          </a:p>
          <a:p>
            <a:pPr marL="685800" lvl="2"/>
            <a:r>
              <a:rPr lang="es-ES" sz="2000" dirty="0" smtClean="0">
                <a:solidFill>
                  <a:schemeClr val="tx1"/>
                </a:solidFill>
              </a:rPr>
              <a:t>Retorno asistido voluntario desde la República Dominicana</a:t>
            </a:r>
            <a:endParaRPr lang="es-ES" sz="2000" b="1" u="sng" dirty="0" smtClean="0">
              <a:solidFill>
                <a:schemeClr val="tx1"/>
              </a:solidFill>
            </a:endParaRPr>
          </a:p>
          <a:p>
            <a:endParaRPr lang="es-ES" sz="2600" b="1" dirty="0">
              <a:solidFill>
                <a:srgbClr val="00336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85800"/>
          </a:xfrm>
        </p:spPr>
        <p:txBody>
          <a:bodyPr>
            <a:normAutofit/>
          </a:bodyPr>
          <a:lstStyle/>
          <a:p>
            <a:r>
              <a:rPr lang="es-ES" sz="3200" dirty="0" smtClean="0"/>
              <a:t>Programa regional de migración de PRM</a:t>
            </a:r>
            <a:endParaRPr lang="es-ES" sz="3200" dirty="0"/>
          </a:p>
        </p:txBody>
      </p:sp>
      <p:sp>
        <p:nvSpPr>
          <p:cNvPr id="3" name="Content Placeholder 2"/>
          <p:cNvSpPr>
            <a:spLocks noGrp="1"/>
          </p:cNvSpPr>
          <p:nvPr>
            <p:ph idx="1"/>
          </p:nvPr>
        </p:nvSpPr>
        <p:spPr>
          <a:xfrm>
            <a:off x="457200" y="1219200"/>
            <a:ext cx="8229600" cy="5029200"/>
          </a:xfrm>
        </p:spPr>
        <p:txBody>
          <a:bodyPr>
            <a:normAutofit fontScale="70000" lnSpcReduction="20000"/>
          </a:bodyPr>
          <a:lstStyle/>
          <a:p>
            <a:r>
              <a:rPr lang="es-ES" sz="3600" b="1" dirty="0" smtClean="0">
                <a:solidFill>
                  <a:srgbClr val="003366"/>
                </a:solidFill>
                <a:latin typeface="Times New Roman" pitchFamily="18" charset="0"/>
                <a:cs typeface="Times New Roman" pitchFamily="18" charset="0"/>
              </a:rPr>
              <a:t>México y Centroamérica</a:t>
            </a:r>
          </a:p>
          <a:p>
            <a:endParaRPr lang="es-ES" sz="2800" b="1" dirty="0" smtClean="0">
              <a:solidFill>
                <a:srgbClr val="003366"/>
              </a:solidFill>
              <a:latin typeface="Times New Roman" pitchFamily="18" charset="0"/>
              <a:cs typeface="Times New Roman" pitchFamily="18" charset="0"/>
            </a:endParaRPr>
          </a:p>
          <a:p>
            <a:pPr>
              <a:buFont typeface="Arial" pitchFamily="34" charset="0"/>
              <a:buChar char="•"/>
            </a:pPr>
            <a:r>
              <a:rPr lang="es-ES" sz="3400" dirty="0" smtClean="0">
                <a:solidFill>
                  <a:srgbClr val="003366"/>
                </a:solidFill>
                <a:latin typeface="Times New Roman" pitchFamily="18" charset="0"/>
                <a:cs typeface="Times New Roman" pitchFamily="18" charset="0"/>
              </a:rPr>
              <a:t>Un programa </a:t>
            </a:r>
            <a:r>
              <a:rPr lang="es-ES" sz="3400" dirty="0" smtClean="0">
                <a:solidFill>
                  <a:srgbClr val="003366"/>
                </a:solidFill>
                <a:latin typeface="Times New Roman" pitchFamily="18" charset="0"/>
                <a:cs typeface="Times New Roman" pitchFamily="18" charset="0"/>
              </a:rPr>
              <a:t>ejecutado por la OIM para proteger a migrantes en condiciones vulnerables a través del desarrollo de capacidades institucionales de gobiernos, sociedad civil y ONG</a:t>
            </a:r>
            <a:endParaRPr lang="es-ES" sz="3400" dirty="0" smtClean="0">
              <a:solidFill>
                <a:srgbClr val="003366"/>
              </a:solidFill>
              <a:latin typeface="Times New Roman" pitchFamily="18" charset="0"/>
              <a:cs typeface="Times New Roman" pitchFamily="18" charset="0"/>
            </a:endParaRPr>
          </a:p>
          <a:p>
            <a:endParaRPr lang="es-ES" sz="3400" dirty="0" smtClean="0">
              <a:solidFill>
                <a:srgbClr val="003366"/>
              </a:solidFill>
              <a:latin typeface="Times New Roman" pitchFamily="18" charset="0"/>
              <a:cs typeface="Times New Roman" pitchFamily="18" charset="0"/>
            </a:endParaRPr>
          </a:p>
          <a:p>
            <a:pPr>
              <a:buFont typeface="Arial" pitchFamily="34" charset="0"/>
              <a:buChar char="•"/>
            </a:pPr>
            <a:r>
              <a:rPr lang="es-ES" sz="3400" dirty="0" smtClean="0">
                <a:solidFill>
                  <a:srgbClr val="003366"/>
                </a:solidFill>
                <a:latin typeface="Times New Roman" pitchFamily="18" charset="0"/>
                <a:cs typeface="Times New Roman" pitchFamily="18" charset="0"/>
              </a:rPr>
              <a:t>Capacitación y directrices regionales para brindar asistencia a los migrantes en condiciones vulnerables</a:t>
            </a:r>
            <a:endParaRPr lang="es-ES" sz="3400" dirty="0" smtClean="0">
              <a:solidFill>
                <a:srgbClr val="003366"/>
              </a:solidFill>
              <a:latin typeface="Times New Roman" pitchFamily="18" charset="0"/>
              <a:cs typeface="Times New Roman" pitchFamily="18" charset="0"/>
            </a:endParaRPr>
          </a:p>
          <a:p>
            <a:endParaRPr lang="es-ES" sz="3400" dirty="0" smtClean="0">
              <a:solidFill>
                <a:srgbClr val="003366"/>
              </a:solidFill>
              <a:latin typeface="Times New Roman" pitchFamily="18" charset="0"/>
              <a:cs typeface="Times New Roman" pitchFamily="18" charset="0"/>
            </a:endParaRPr>
          </a:p>
          <a:p>
            <a:pPr>
              <a:buFont typeface="Arial" pitchFamily="34" charset="0"/>
              <a:buChar char="•"/>
            </a:pPr>
            <a:r>
              <a:rPr lang="es-ES" sz="3400" dirty="0" smtClean="0">
                <a:solidFill>
                  <a:srgbClr val="003366"/>
                </a:solidFill>
                <a:latin typeface="Times New Roman" pitchFamily="18" charset="0"/>
                <a:cs typeface="Times New Roman" pitchFamily="18" charset="0"/>
              </a:rPr>
              <a:t>Apoyo a CRM e iniciativas para combatir la trata de personas:</a:t>
            </a:r>
            <a:endParaRPr lang="es-ES" sz="3400" dirty="0" smtClean="0">
              <a:solidFill>
                <a:srgbClr val="003366"/>
              </a:solidFill>
              <a:latin typeface="Times New Roman" pitchFamily="18" charset="0"/>
              <a:cs typeface="Times New Roman" pitchFamily="18" charset="0"/>
            </a:endParaRPr>
          </a:p>
          <a:p>
            <a:pPr lvl="1"/>
            <a:r>
              <a:rPr lang="es-ES" sz="2900" dirty="0" smtClean="0">
                <a:solidFill>
                  <a:schemeClr val="tx1"/>
                </a:solidFill>
              </a:rPr>
              <a:t>Directrices regionales sobre identificación y referencia</a:t>
            </a:r>
          </a:p>
          <a:p>
            <a:pPr lvl="1"/>
            <a:r>
              <a:rPr lang="es-ES" sz="2900" dirty="0" smtClean="0">
                <a:solidFill>
                  <a:schemeClr val="tx1"/>
                </a:solidFill>
              </a:rPr>
              <a:t>Apoyo a coaliciones nacionales contra la trata de personas</a:t>
            </a:r>
          </a:p>
          <a:p>
            <a:pPr lvl="1"/>
            <a:r>
              <a:rPr lang="es-ES" sz="2900" dirty="0" smtClean="0">
                <a:solidFill>
                  <a:schemeClr val="tx1"/>
                </a:solidFill>
              </a:rPr>
              <a:t>Talleres sobre mujeres migrantes, migrantes </a:t>
            </a:r>
            <a:r>
              <a:rPr lang="es-ES" sz="2900" dirty="0" smtClean="0">
                <a:solidFill>
                  <a:schemeClr val="tx1"/>
                </a:solidFill>
              </a:rPr>
              <a:t>LGBT </a:t>
            </a:r>
          </a:p>
          <a:p>
            <a:pPr lvl="1"/>
            <a:r>
              <a:rPr lang="es-ES" sz="2900" dirty="0" smtClean="0">
                <a:solidFill>
                  <a:schemeClr val="tx1"/>
                </a:solidFill>
              </a:rPr>
              <a:t>Reuniones sobre migración </a:t>
            </a:r>
            <a:r>
              <a:rPr lang="es-ES" sz="2900" dirty="0" smtClean="0">
                <a:solidFill>
                  <a:schemeClr val="tx1"/>
                </a:solidFill>
              </a:rPr>
              <a:t>extracontinental</a:t>
            </a:r>
            <a:endParaRPr lang="es-ES" sz="29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85800"/>
          </a:xfrm>
        </p:spPr>
        <p:txBody>
          <a:bodyPr>
            <a:normAutofit fontScale="90000"/>
          </a:bodyPr>
          <a:lstStyle/>
          <a:p>
            <a:r>
              <a:rPr lang="es-ES" dirty="0" smtClean="0"/>
              <a:t>WHA: Estrategia para las Américas</a:t>
            </a:r>
            <a:endParaRPr lang="es-ES" dirty="0"/>
          </a:p>
        </p:txBody>
      </p:sp>
      <p:sp>
        <p:nvSpPr>
          <p:cNvPr id="4" name="Content Placeholder 3"/>
          <p:cNvSpPr txBox="1">
            <a:spLocks noGrp="1"/>
          </p:cNvSpPr>
          <p:nvPr>
            <p:ph idx="1"/>
          </p:nvPr>
        </p:nvSpPr>
        <p:spPr>
          <a:xfrm>
            <a:off x="457200" y="1600200"/>
            <a:ext cx="8229600" cy="5235279"/>
          </a:xfrm>
          <a:prstGeom prst="rect">
            <a:avLst/>
          </a:prstGeom>
          <a:noFill/>
        </p:spPr>
        <p:txBody>
          <a:bodyPr wrap="square" rtlCol="0">
            <a:spAutoFit/>
          </a:bodyPr>
          <a:lstStyle/>
          <a:p>
            <a:r>
              <a:rPr lang="es-ES" sz="2800" dirty="0" smtClean="0">
                <a:solidFill>
                  <a:srgbClr val="003366"/>
                </a:solidFill>
                <a:latin typeface="Times New Roman" pitchFamily="18" charset="0"/>
                <a:cs typeface="Times New Roman" pitchFamily="18" charset="0"/>
              </a:rPr>
              <a:t>1</a:t>
            </a:r>
            <a:r>
              <a:rPr lang="es-ES" sz="2800" dirty="0" smtClean="0">
                <a:solidFill>
                  <a:srgbClr val="003366"/>
                </a:solidFill>
              </a:rPr>
              <a:t>.</a:t>
            </a:r>
            <a:r>
              <a:rPr lang="es-ES" sz="2800" dirty="0" smtClean="0">
                <a:solidFill>
                  <a:srgbClr val="333333"/>
                </a:solidFill>
              </a:rPr>
              <a:t> </a:t>
            </a:r>
            <a:r>
              <a:rPr lang="es-ES" sz="2800" dirty="0" smtClean="0">
                <a:solidFill>
                  <a:srgbClr val="003366"/>
                </a:solidFill>
                <a:latin typeface="Times New Roman" pitchFamily="18" charset="0"/>
                <a:cs typeface="Times New Roman" pitchFamily="18" charset="0"/>
              </a:rPr>
              <a:t>Seguridad ciudadana para todos</a:t>
            </a:r>
          </a:p>
          <a:p>
            <a:pPr marL="688975" lvl="1" indent="-231775">
              <a:buFont typeface="Wingdings" pitchFamily="2" charset="2"/>
              <a:buChar char="§"/>
            </a:pPr>
            <a:r>
              <a:rPr lang="es-ES" sz="1900" dirty="0" smtClean="0">
                <a:solidFill>
                  <a:schemeClr val="tx1"/>
                </a:solidFill>
              </a:rPr>
              <a:t>Mérida, iniciativa de seguridad en la cuenca del Caribe (CBSI), iniciativa regional de seguridad en Centroamérica (CARSI), Colombia (CSDI) </a:t>
            </a:r>
          </a:p>
          <a:p>
            <a:r>
              <a:rPr lang="es-ES" sz="2800" dirty="0" smtClean="0">
                <a:solidFill>
                  <a:srgbClr val="003366"/>
                </a:solidFill>
                <a:latin typeface="Times New Roman" pitchFamily="18" charset="0"/>
                <a:cs typeface="Times New Roman" pitchFamily="18" charset="0"/>
              </a:rPr>
              <a:t>2</a:t>
            </a:r>
            <a:r>
              <a:rPr lang="es-ES" sz="2800" dirty="0" smtClean="0">
                <a:solidFill>
                  <a:srgbClr val="003366"/>
                </a:solidFill>
              </a:rPr>
              <a:t>.</a:t>
            </a:r>
            <a:r>
              <a:rPr lang="es-ES" sz="2800" dirty="0" smtClean="0"/>
              <a:t> </a:t>
            </a:r>
            <a:r>
              <a:rPr lang="es-ES" sz="2800" dirty="0" smtClean="0">
                <a:solidFill>
                  <a:srgbClr val="003366"/>
                </a:solidFill>
                <a:latin typeface="Times New Roman" pitchFamily="18" charset="0"/>
                <a:cs typeface="Times New Roman" pitchFamily="18" charset="0"/>
              </a:rPr>
              <a:t>Instituciones democráticas eficaces</a:t>
            </a:r>
            <a:endParaRPr lang="es-ES" sz="2800" dirty="0" smtClean="0">
              <a:solidFill>
                <a:srgbClr val="003366"/>
              </a:solidFill>
              <a:latin typeface="Times New Roman" pitchFamily="18" charset="0"/>
              <a:cs typeface="Times New Roman" pitchFamily="18" charset="0"/>
            </a:endParaRPr>
          </a:p>
          <a:p>
            <a:pPr marL="688975" lvl="1" indent="-231775">
              <a:buFont typeface="Wingdings" pitchFamily="2" charset="2"/>
              <a:buChar char="§"/>
            </a:pPr>
            <a:r>
              <a:rPr lang="es-ES" sz="1900" dirty="0" smtClean="0">
                <a:solidFill>
                  <a:schemeClr val="tx1"/>
                </a:solidFill>
              </a:rPr>
              <a:t>Capítulo democrático interamericano, Cumbre de las Américas, Derechos Humanos</a:t>
            </a:r>
          </a:p>
          <a:p>
            <a:r>
              <a:rPr lang="es-ES" sz="2800" dirty="0" smtClean="0">
                <a:solidFill>
                  <a:srgbClr val="003366"/>
                </a:solidFill>
                <a:latin typeface="Times New Roman" pitchFamily="18" charset="0"/>
                <a:cs typeface="Times New Roman" pitchFamily="18" charset="0"/>
              </a:rPr>
              <a:t>3.</a:t>
            </a:r>
            <a:r>
              <a:rPr lang="es-ES" sz="2800" dirty="0" smtClean="0"/>
              <a:t> </a:t>
            </a:r>
            <a:r>
              <a:rPr lang="es-ES" sz="2800" dirty="0" smtClean="0">
                <a:solidFill>
                  <a:srgbClr val="003366"/>
                </a:solidFill>
                <a:latin typeface="Times New Roman" pitchFamily="18" charset="0"/>
                <a:cs typeface="Times New Roman" pitchFamily="18" charset="0"/>
              </a:rPr>
              <a:t>Oportunidad social y económica</a:t>
            </a:r>
          </a:p>
          <a:p>
            <a:pPr marL="688975" lvl="1" indent="-231775">
              <a:buFont typeface="Wingdings" pitchFamily="2" charset="2"/>
              <a:buChar char="§"/>
            </a:pPr>
            <a:r>
              <a:rPr lang="es-ES" sz="1900" dirty="0" smtClean="0">
                <a:solidFill>
                  <a:schemeClr val="tx1"/>
                </a:solidFill>
              </a:rPr>
              <a:t>Senderos hacia la prosperidad, inclusión social, acuerdos de libre comercio, plan de acción conjunta </a:t>
            </a:r>
            <a:r>
              <a:rPr lang="es-ES" sz="1900" dirty="0" smtClean="0">
                <a:solidFill>
                  <a:schemeClr val="tx1"/>
                </a:solidFill>
              </a:rPr>
              <a:t>de los Estados Unidos y Brasil</a:t>
            </a:r>
            <a:endParaRPr lang="es-ES" sz="1900" dirty="0" smtClean="0">
              <a:solidFill>
                <a:schemeClr val="tx1"/>
              </a:solidFill>
            </a:endParaRPr>
          </a:p>
          <a:p>
            <a:r>
              <a:rPr lang="es-ES" sz="2800" dirty="0" smtClean="0">
                <a:solidFill>
                  <a:srgbClr val="003366"/>
                </a:solidFill>
                <a:latin typeface="Times New Roman" pitchFamily="18" charset="0"/>
                <a:cs typeface="Times New Roman" pitchFamily="18" charset="0"/>
              </a:rPr>
              <a:t>4.</a:t>
            </a:r>
            <a:r>
              <a:rPr lang="es-ES" sz="2800" dirty="0" smtClean="0"/>
              <a:t> </a:t>
            </a:r>
            <a:r>
              <a:rPr lang="es-ES" sz="2800" dirty="0" smtClean="0">
                <a:solidFill>
                  <a:srgbClr val="003366"/>
                </a:solidFill>
                <a:latin typeface="Times New Roman" pitchFamily="18" charset="0"/>
                <a:cs typeface="Times New Roman" pitchFamily="18" charset="0"/>
              </a:rPr>
              <a:t>Un futuro de energía segura y limpia</a:t>
            </a:r>
            <a:endParaRPr lang="es-ES" sz="2800" dirty="0" smtClean="0">
              <a:solidFill>
                <a:srgbClr val="003366"/>
              </a:solidFill>
              <a:latin typeface="Times New Roman" pitchFamily="18" charset="0"/>
              <a:cs typeface="Times New Roman" pitchFamily="18" charset="0"/>
            </a:endParaRPr>
          </a:p>
          <a:p>
            <a:pPr marL="688975" lvl="1" indent="-231775">
              <a:buFont typeface="Wingdings" pitchFamily="2" charset="2"/>
              <a:buChar char="§"/>
            </a:pPr>
            <a:r>
              <a:rPr lang="es-ES" sz="1900" dirty="0" smtClean="0">
                <a:solidFill>
                  <a:schemeClr val="tx1"/>
                </a:solidFill>
              </a:rPr>
              <a:t>Iniciativa global de cambio climático</a:t>
            </a:r>
            <a:r>
              <a:rPr lang="es-ES" sz="1900" dirty="0" smtClean="0">
                <a:solidFill>
                  <a:schemeClr val="tx1"/>
                </a:solidFill>
              </a:rPr>
              <a:t> (GCCI), </a:t>
            </a:r>
            <a:r>
              <a:rPr lang="es-ES" sz="1900" dirty="0">
                <a:solidFill>
                  <a:schemeClr val="tx1"/>
                </a:solidFill>
              </a:rPr>
              <a:t>s</a:t>
            </a:r>
            <a:r>
              <a:rPr lang="es-ES" sz="1900" dirty="0" smtClean="0">
                <a:solidFill>
                  <a:schemeClr val="tx1"/>
                </a:solidFill>
              </a:rPr>
              <a:t>ociedad de energía y clima de las Américas</a:t>
            </a:r>
            <a:r>
              <a:rPr lang="es-ES" sz="1900" dirty="0" smtClean="0">
                <a:solidFill>
                  <a:schemeClr val="tx1"/>
                </a:solidFill>
              </a:rPr>
              <a:t> (ECPA)</a:t>
            </a:r>
          </a:p>
          <a:p>
            <a:pPr>
              <a:buFontTx/>
              <a:buChar char="-"/>
            </a:pPr>
            <a:endParaRPr lang="es-E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800" dirty="0" smtClean="0"/>
              <a:t>Alianzas de seguridad</a:t>
            </a:r>
            <a:endParaRPr lang="es-ES" sz="3800" dirty="0"/>
          </a:p>
        </p:txBody>
      </p:sp>
      <p:sp>
        <p:nvSpPr>
          <p:cNvPr id="13" name="TextBox 12"/>
          <p:cNvSpPr txBox="1"/>
          <p:nvPr/>
        </p:nvSpPr>
        <p:spPr>
          <a:xfrm>
            <a:off x="685800" y="1524000"/>
            <a:ext cx="7620000" cy="5632311"/>
          </a:xfrm>
          <a:prstGeom prst="rect">
            <a:avLst/>
          </a:prstGeom>
          <a:noFill/>
        </p:spPr>
        <p:txBody>
          <a:bodyPr wrap="square" rtlCol="0">
            <a:spAutoFit/>
          </a:bodyPr>
          <a:lstStyle/>
          <a:p>
            <a:pPr marL="342900" indent="-342900">
              <a:spcBef>
                <a:spcPct val="20000"/>
              </a:spcBef>
            </a:pPr>
            <a:r>
              <a:rPr lang="es-ES" sz="2800" dirty="0" smtClean="0">
                <a:solidFill>
                  <a:srgbClr val="003366"/>
                </a:solidFill>
                <a:latin typeface="Times New Roman" pitchFamily="18" charset="0"/>
                <a:cs typeface="Times New Roman" pitchFamily="18" charset="0"/>
              </a:rPr>
              <a:t>Objetivos</a:t>
            </a:r>
            <a:endParaRPr lang="es-ES" sz="1600" dirty="0" smtClean="0"/>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Integrales</a:t>
            </a:r>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Equilibradas</a:t>
            </a:r>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Trabajo en alianzas</a:t>
            </a:r>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Responsabilidad compartida</a:t>
            </a:r>
          </a:p>
          <a:p>
            <a:endParaRPr lang="es-ES" sz="1600" dirty="0" smtClean="0"/>
          </a:p>
          <a:p>
            <a:r>
              <a:rPr lang="es-ES" sz="2800" dirty="0" smtClean="0">
                <a:solidFill>
                  <a:srgbClr val="003366"/>
                </a:solidFill>
                <a:latin typeface="Times New Roman" pitchFamily="18" charset="0"/>
                <a:cs typeface="Times New Roman" pitchFamily="18" charset="0"/>
              </a:rPr>
              <a:t>Iniciativas de seguridad</a:t>
            </a:r>
            <a:endParaRPr lang="es-ES" sz="2400" dirty="0" smtClean="0">
              <a:effectLst>
                <a:outerShdw blurRad="38100" dist="38100" dir="2700000" algn="tl">
                  <a:srgbClr val="000000">
                    <a:alpha val="43137"/>
                  </a:srgbClr>
                </a:outerShdw>
              </a:effectLst>
            </a:endParaRPr>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Iniciativa regional de seguridad en Centroamérica</a:t>
            </a:r>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Iniciativa de Mérida</a:t>
            </a:r>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a:t>
            </a:r>
            <a:r>
              <a:rPr lang="es-ES" sz="2000" dirty="0" smtClean="0">
                <a:solidFill>
                  <a:srgbClr val="333333"/>
                </a:solidFill>
                <a:latin typeface="Arial" pitchFamily="34" charset="0"/>
                <a:cs typeface="Arial" pitchFamily="34" charset="0"/>
              </a:rPr>
              <a:t>Iniciativa de seguridad en la cuenca del Caribe</a:t>
            </a:r>
            <a:endParaRPr lang="es-ES" sz="2000" dirty="0" smtClean="0">
              <a:solidFill>
                <a:srgbClr val="333333"/>
              </a:solidFill>
              <a:latin typeface="Arial" pitchFamily="34" charset="0"/>
              <a:cs typeface="Arial" pitchFamily="34" charset="0"/>
            </a:endParaRPr>
          </a:p>
          <a:p>
            <a:pPr marL="342900" lvl="1" indent="-342900">
              <a:spcBef>
                <a:spcPct val="20000"/>
              </a:spcBef>
              <a:buFont typeface="Wingdings" pitchFamily="2" charset="2"/>
              <a:buChar char="§"/>
            </a:pPr>
            <a:r>
              <a:rPr lang="es-ES" sz="2000" dirty="0" smtClean="0">
                <a:solidFill>
                  <a:srgbClr val="333333"/>
                </a:solidFill>
                <a:latin typeface="Arial" pitchFamily="34" charset="0"/>
                <a:cs typeface="Arial" pitchFamily="34" charset="0"/>
              </a:rPr>
              <a:t>  Colombia</a:t>
            </a:r>
          </a:p>
          <a:p>
            <a:endParaRPr lang="es-ES" sz="2400" dirty="0" smtClean="0"/>
          </a:p>
          <a:p>
            <a:endParaRPr lang="es-ES" sz="2400" dirty="0" smtClean="0"/>
          </a:p>
          <a:p>
            <a:pPr>
              <a:buFont typeface="Arial" pitchFamily="34" charset="0"/>
              <a:buChar char="•"/>
            </a:pPr>
            <a:endParaRPr lang="es-ES" sz="2400" dirty="0" smtClean="0"/>
          </a:p>
          <a:p>
            <a:pPr>
              <a:buFont typeface="Arial" pitchFamily="34" charset="0"/>
              <a:buChar char="•"/>
            </a:pPr>
            <a:endParaRPr lang="es-E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TotalTime>
  <Words>2204</Words>
  <Application>Microsoft Office PowerPoint</Application>
  <PresentationFormat>Presentación en pantalla (4:3)</PresentationFormat>
  <Paragraphs>247</Paragraphs>
  <Slides>24</Slides>
  <Notes>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Office Theme</vt:lpstr>
      <vt:lpstr>Hoja de cálculo de Microsoft Excel 97-2003</vt:lpstr>
      <vt:lpstr>   </vt:lpstr>
      <vt:lpstr>Resumen </vt:lpstr>
      <vt:lpstr>Resumen de PRM</vt:lpstr>
      <vt:lpstr>Prioridades de PRM en la región</vt:lpstr>
      <vt:lpstr>Asistencia de PRM</vt:lpstr>
      <vt:lpstr>Asistencia de PRM</vt:lpstr>
      <vt:lpstr>Programa regional de migración de PRM</vt:lpstr>
      <vt:lpstr>WHA: Estrategia para las Américas</vt:lpstr>
      <vt:lpstr>Alianzas de seguridad</vt:lpstr>
      <vt:lpstr>Iniciativa regional de seguridad en Centroamérica</vt:lpstr>
      <vt:lpstr>Iniciativa de Mérida</vt:lpstr>
      <vt:lpstr>Seguridad ciudadana e inmigración</vt:lpstr>
      <vt:lpstr>Presentación de PowerPoint</vt:lpstr>
      <vt:lpstr>Estrategia Regional del Departamento de Seguridad Nacional (DHS)</vt:lpstr>
      <vt:lpstr>Marco estratégico del DHS</vt:lpstr>
      <vt:lpstr>Tendencias regionales: Sur de Asia</vt:lpstr>
      <vt:lpstr>Tendencias regionales: Sur de Asia</vt:lpstr>
      <vt:lpstr>Tendencias regionales: África Oriental</vt:lpstr>
      <vt:lpstr>Iniciativas del DHS para combatir la trata de personas</vt:lpstr>
      <vt:lpstr>Protección de inmigración para víctimas de crímenes  </vt:lpstr>
      <vt:lpstr>Iniciativas operativas de DHS</vt:lpstr>
      <vt:lpstr>Iniciativas operativas de DHS</vt:lpstr>
      <vt:lpstr>Próximos pasos a seguir</vt:lpstr>
      <vt:lpstr>Gracias</vt:lpstr>
    </vt:vector>
  </TitlesOfParts>
  <Company>Department of Homeland Security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 Chalkley</dc:creator>
  <cp:lastModifiedBy>Christiane Lehnhoff</cp:lastModifiedBy>
  <cp:revision>138</cp:revision>
  <dcterms:created xsi:type="dcterms:W3CDTF">2012-06-04T17:49:09Z</dcterms:created>
  <dcterms:modified xsi:type="dcterms:W3CDTF">2012-06-19T17:27:09Z</dcterms:modified>
</cp:coreProperties>
</file>