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60" r:id="rId3"/>
    <p:sldId id="277" r:id="rId4"/>
    <p:sldId id="278" r:id="rId5"/>
    <p:sldId id="280" r:id="rId6"/>
    <p:sldId id="27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th.barry" initials="kd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000063"/>
    <a:srgbClr val="0000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14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26E06-3E5B-4759-884E-CE32CC78C78D}" type="datetimeFigureOut">
              <a:rPr lang="en-US" smtClean="0"/>
              <a:pPr/>
              <a:t>9/16/13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29561-B7E7-40BA-904D-A527AFDB530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608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7E25-FBE7-420D-91FD-674920D7639A}" type="datetimeFigureOut">
              <a:rPr lang="en-US" smtClean="0"/>
              <a:pPr/>
              <a:t>9/16/13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77D5B-58C8-47D5-837E-5F7BC0D8BFCE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7E25-FBE7-420D-91FD-674920D7639A}" type="datetimeFigureOut">
              <a:rPr lang="en-US" smtClean="0"/>
              <a:pPr/>
              <a:t>9/16/13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77D5B-58C8-47D5-837E-5F7BC0D8BFCE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7E25-FBE7-420D-91FD-674920D7639A}" type="datetimeFigureOut">
              <a:rPr lang="en-US" smtClean="0"/>
              <a:pPr/>
              <a:t>9/16/13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77D5B-58C8-47D5-837E-5F7BC0D8BFCE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7E25-FBE7-420D-91FD-674920D7639A}" type="datetimeFigureOut">
              <a:rPr lang="en-US" smtClean="0"/>
              <a:pPr/>
              <a:t>9/16/13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77D5B-58C8-47D5-837E-5F7BC0D8BFCE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7E25-FBE7-420D-91FD-674920D7639A}" type="datetimeFigureOut">
              <a:rPr lang="en-US" smtClean="0"/>
              <a:pPr/>
              <a:t>9/16/13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77D5B-58C8-47D5-837E-5F7BC0D8BFCE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7E25-FBE7-420D-91FD-674920D7639A}" type="datetimeFigureOut">
              <a:rPr lang="en-US" smtClean="0"/>
              <a:pPr/>
              <a:t>9/16/13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77D5B-58C8-47D5-837E-5F7BC0D8BFCE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7E25-FBE7-420D-91FD-674920D7639A}" type="datetimeFigureOut">
              <a:rPr lang="en-US" smtClean="0"/>
              <a:pPr/>
              <a:t>9/16/13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77D5B-58C8-47D5-837E-5F7BC0D8BFCE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7E25-FBE7-420D-91FD-674920D7639A}" type="datetimeFigureOut">
              <a:rPr lang="en-US" smtClean="0"/>
              <a:pPr/>
              <a:t>9/16/13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77D5B-58C8-47D5-837E-5F7BC0D8BFCE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7E25-FBE7-420D-91FD-674920D7639A}" type="datetimeFigureOut">
              <a:rPr lang="en-US" smtClean="0"/>
              <a:pPr/>
              <a:t>9/16/13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77D5B-58C8-47D5-837E-5F7BC0D8BFCE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7E25-FBE7-420D-91FD-674920D7639A}" type="datetimeFigureOut">
              <a:rPr lang="en-US" smtClean="0"/>
              <a:pPr/>
              <a:t>9/16/13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77D5B-58C8-47D5-837E-5F7BC0D8BFCE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7E25-FBE7-420D-91FD-674920D7639A}" type="datetimeFigureOut">
              <a:rPr lang="en-US" smtClean="0"/>
              <a:pPr/>
              <a:t>9/16/13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77D5B-58C8-47D5-837E-5F7BC0D8BFCE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37E25-FBE7-420D-91FD-674920D7639A}" type="datetimeFigureOut">
              <a:rPr lang="en-US" smtClean="0"/>
              <a:pPr/>
              <a:t>9/16/13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77D5B-58C8-47D5-837E-5F7BC0D8BFCE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cis.gov/portal/site/uscis/menuitem.eb1d4c2a3e5b9ac89243c6a7543f6d1a/?vgnextoid=a2ec6811264a3210VgnVCM100000b92ca60aRCRD&amp;vgnextchannel=a2ec6811264a3210VgnVCM100000b92ca60aRCRD" TargetMode="External"/><Relationship Id="rId4" Type="http://schemas.openxmlformats.org/officeDocument/2006/relationships/image" Target="../media/image2.jpeg"/><Relationship Id="rId5" Type="http://schemas.openxmlformats.org/officeDocument/2006/relationships/hyperlink" Target="http://www.uscis.gov/portal/site/uscis/menuitem.eb1d4c2a3e5b9ac89243c6a7543f6d1a/?vgnextoid=8d5e901bf9873210VgnVCM100000082ca60aRCRD&amp;vgnextchannel=8d5e901bf9873210VgnVCM100000082ca60aRCRD" TargetMode="External"/><Relationship Id="rId6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file://localhost//upload.wikimedia.org/wikipedia/commons/1/1b/USCISLogoEnglish.jpg" TargetMode="External"/><Relationship Id="rId3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762000"/>
            <a:ext cx="8686800" cy="2667000"/>
          </a:xfrm>
        </p:spPr>
        <p:txBody>
          <a:bodyPr>
            <a:noAutofit/>
          </a:bodyPr>
          <a:lstStyle/>
          <a:p>
            <a:r>
              <a:rPr lang="es-ES_tradnl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Ciudadanía e Integración Cívica de los Estados Unidos</a:t>
            </a:r>
            <a:endParaRPr lang="es-ES_tradnl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581400"/>
            <a:ext cx="6324600" cy="1752600"/>
          </a:xfrm>
        </p:spPr>
        <p:txBody>
          <a:bodyPr>
            <a:normAutofit/>
          </a:bodyPr>
          <a:lstStyle/>
          <a:p>
            <a:r>
              <a:rPr lang="es-ES_tradnl" sz="2500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Alanna Ow, </a:t>
            </a:r>
            <a:r>
              <a:rPr lang="es-ES_tradnl" sz="2500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Jefe (</a:t>
            </a:r>
            <a:r>
              <a:rPr lang="es-ES_tradnl" sz="2500" dirty="0" err="1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Chief</a:t>
            </a:r>
            <a:r>
              <a:rPr lang="es-ES_tradnl" sz="2500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es-ES_tradnl" sz="2500" dirty="0" err="1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Staff</a:t>
            </a:r>
            <a:r>
              <a:rPr lang="es-ES_tradnl" sz="2500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), </a:t>
            </a:r>
            <a:endParaRPr lang="es-ES_tradnl" sz="2500" dirty="0">
              <a:solidFill>
                <a:srgbClr val="333333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_tradnl" sz="2500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Oficina </a:t>
            </a:r>
            <a:r>
              <a:rPr lang="es-ES_tradnl" sz="2500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de Asuntos Internacionales</a:t>
            </a:r>
            <a:r>
              <a:rPr lang="es-ES_tradnl" sz="2500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s-ES_tradnl" sz="2500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Departamento </a:t>
            </a:r>
            <a:r>
              <a:rPr lang="es-ES_tradnl" sz="2500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de Seguridad Nacional</a:t>
            </a:r>
            <a:endParaRPr lang="es-ES_tradnl" sz="2500" dirty="0">
              <a:solidFill>
                <a:srgbClr val="333333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3" descr="DHS_GrayType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867400"/>
            <a:ext cx="2616200" cy="7611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s-ES_tradnl" sz="4200" dirty="0" smtClean="0">
                <a:latin typeface="Times New Roman" pitchFamily="18" charset="0"/>
                <a:cs typeface="Times New Roman" pitchFamily="18" charset="0"/>
              </a:rPr>
              <a:t>Inmigración e integración</a:t>
            </a:r>
            <a:endParaRPr lang="es-ES_tradnl" sz="4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924800" cy="35814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s-ES_tradnl" sz="2900" dirty="0" smtClean="0"/>
              <a:t>Estados Unidos está comprometido con promover la ciudadanía y su importancia para la sociedad, concientizar acerca de los derechos y responsabilidades de los ciudadanos y fomentar la integración cívica</a:t>
            </a:r>
            <a:r>
              <a:rPr lang="es-ES_tradnl" sz="2900" dirty="0"/>
              <a:t>.</a:t>
            </a:r>
            <a:r>
              <a:rPr lang="es-ES_tradnl" sz="2900" dirty="0" smtClean="0"/>
              <a:t> </a:t>
            </a:r>
          </a:p>
          <a:p>
            <a:pPr>
              <a:buNone/>
            </a:pPr>
            <a:r>
              <a:rPr lang="es-ES_tradnl" sz="2900" dirty="0" smtClean="0"/>
              <a:t> </a:t>
            </a:r>
          </a:p>
          <a:p>
            <a:pPr>
              <a:buNone/>
            </a:pPr>
            <a:r>
              <a:rPr lang="es-ES_tradnl" sz="2900" dirty="0" smtClean="0"/>
              <a:t>La integración </a:t>
            </a:r>
            <a:r>
              <a:rPr lang="es-ES_tradnl" sz="2900" dirty="0" smtClean="0"/>
              <a:t>de los </a:t>
            </a:r>
            <a:r>
              <a:rPr lang="es-ES_tradnl" sz="2900" dirty="0" smtClean="0"/>
              <a:t>inmigrantes es una responsabilidad de múltiples facetas y sectores y se percibe como una iniciativa de toda la sociedad.</a:t>
            </a:r>
          </a:p>
          <a:p>
            <a:pPr>
              <a:buNone/>
            </a:pPr>
            <a:r>
              <a:rPr lang="es-ES_tradnl" sz="2900" dirty="0" smtClean="0"/>
              <a:t> </a:t>
            </a:r>
          </a:p>
          <a:p>
            <a:pPr>
              <a:buNone/>
            </a:pPr>
            <a:r>
              <a:rPr lang="es-ES_tradnl" sz="2900" dirty="0" smtClean="0"/>
              <a:t>La naturalización es un hito importante en la integración cívica, ya que los nuevos ciudadanos deben cultivar habilidades que promuevan la integración y desarrollar una base para participar en la democracia de los Estados Unidos y nuestras instituciones cívicas.</a:t>
            </a:r>
          </a:p>
          <a:p>
            <a:pPr>
              <a:buNone/>
            </a:pPr>
            <a:r>
              <a:rPr lang="es-ES_tradnl" sz="2900" dirty="0" smtClean="0"/>
              <a:t> </a:t>
            </a:r>
          </a:p>
          <a:p>
            <a:pPr>
              <a:buNone/>
            </a:pPr>
            <a:r>
              <a:rPr lang="es-ES_tradnl" sz="2900" dirty="0" smtClean="0"/>
              <a:t>La ciudadanía es fundamental para la integración cívica, ya que la naturalización </a:t>
            </a:r>
            <a:r>
              <a:rPr lang="es-ES_tradnl" sz="2900" dirty="0" smtClean="0"/>
              <a:t>ofrece a los inmigrantes los </a:t>
            </a:r>
            <a:r>
              <a:rPr lang="es-ES_tradnl" sz="2900" dirty="0" smtClean="0"/>
              <a:t>mismos derechos </a:t>
            </a:r>
            <a:r>
              <a:rPr lang="es-ES_tradnl" sz="2900" dirty="0" smtClean="0"/>
              <a:t>que las </a:t>
            </a:r>
            <a:r>
              <a:rPr lang="es-ES_tradnl" sz="2900" dirty="0" smtClean="0"/>
              <a:t>personas nacidas en los Estados Unidos y promueve un sentido de pertenencia e inclusión que sirve de base para el desarrollo de un sentido de propiedad compartida en la sociedad.</a:t>
            </a:r>
          </a:p>
          <a:p>
            <a:pPr>
              <a:buNone/>
            </a:pPr>
            <a:r>
              <a:rPr lang="es-ES_tradnl" sz="2800" dirty="0" smtClean="0"/>
              <a:t> </a:t>
            </a:r>
          </a:p>
          <a:p>
            <a:pPr marL="173038" indent="-173038">
              <a:spcBef>
                <a:spcPts val="0"/>
              </a:spcBef>
              <a:buClr>
                <a:srgbClr val="333333"/>
              </a:buClr>
              <a:buNone/>
            </a:pPr>
            <a:endParaRPr lang="es-ES_tradnl" sz="2600" dirty="0" smtClean="0">
              <a:solidFill>
                <a:srgbClr val="333333"/>
              </a:solidFill>
            </a:endParaRPr>
          </a:p>
          <a:p>
            <a:endParaRPr lang="es-ES_tradnl" dirty="0"/>
          </a:p>
        </p:txBody>
      </p:sp>
      <p:pic>
        <p:nvPicPr>
          <p:cNvPr id="4" name="Picture 13" descr="DHS_GrayType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867400"/>
            <a:ext cx="2616200" cy="761179"/>
          </a:xfrm>
          <a:prstGeom prst="rect">
            <a:avLst/>
          </a:prstGeom>
          <a:noFill/>
        </p:spPr>
      </p:pic>
      <p:pic>
        <p:nvPicPr>
          <p:cNvPr id="47106" name="Picture 2" descr="Citizenship lin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4741887"/>
            <a:ext cx="1066800" cy="1049313"/>
          </a:xfrm>
          <a:prstGeom prst="rect">
            <a:avLst/>
          </a:prstGeom>
          <a:noFill/>
        </p:spPr>
      </p:pic>
      <p:pic>
        <p:nvPicPr>
          <p:cNvPr id="47108" name="Picture 4" descr="Adoption link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28800" y="4695042"/>
            <a:ext cx="1114425" cy="10961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s-ES_tradnl" sz="4200" dirty="0" smtClean="0">
                <a:latin typeface="Times New Roman" pitchFamily="18" charset="0"/>
                <a:cs typeface="Times New Roman" pitchFamily="18" charset="0"/>
              </a:rPr>
              <a:t>Integración y naturalización</a:t>
            </a:r>
            <a:endParaRPr lang="es-ES_tradnl" sz="4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924800" cy="243840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s-ES_tradnl" sz="4000" dirty="0"/>
              <a:t>E</a:t>
            </a:r>
            <a:r>
              <a:rPr lang="es-ES_tradnl" sz="4000" dirty="0" smtClean="0"/>
              <a:t>n 2012, la población de inmigrantes </a:t>
            </a:r>
            <a:r>
              <a:rPr lang="es-ES_tradnl" sz="4000" dirty="0" smtClean="0"/>
              <a:t>elegibles para </a:t>
            </a:r>
            <a:r>
              <a:rPr lang="es-ES_tradnl" sz="4000" dirty="0" smtClean="0"/>
              <a:t>la integración y naturalización en los Estados Unidos era de aproximadamente 8.8 millones de personas.</a:t>
            </a:r>
          </a:p>
          <a:p>
            <a:pPr>
              <a:buNone/>
            </a:pPr>
            <a:r>
              <a:rPr lang="es-ES_tradnl" sz="4000" dirty="0" smtClean="0"/>
              <a:t> </a:t>
            </a:r>
          </a:p>
          <a:p>
            <a:pPr>
              <a:buNone/>
            </a:pPr>
            <a:r>
              <a:rPr lang="es-ES_tradnl" sz="4000" dirty="0" smtClean="0"/>
              <a:t>En promedio, cada año más de 650,000 residentes permanentes obtienen la ciudadanía.</a:t>
            </a:r>
          </a:p>
          <a:p>
            <a:pPr>
              <a:buNone/>
            </a:pPr>
            <a:r>
              <a:rPr lang="es-ES_tradnl" sz="4000" dirty="0" smtClean="0"/>
              <a:t> </a:t>
            </a:r>
          </a:p>
          <a:p>
            <a:pPr>
              <a:buNone/>
            </a:pPr>
            <a:r>
              <a:rPr lang="es-ES_tradnl" sz="4000" dirty="0" smtClean="0"/>
              <a:t>La decisión de obtener la ciudadanía de los Estados </a:t>
            </a:r>
            <a:r>
              <a:rPr lang="es-ES_tradnl" sz="4000" dirty="0" smtClean="0"/>
              <a:t>Unidas </a:t>
            </a:r>
            <a:r>
              <a:rPr lang="es-ES_tradnl" sz="4000" dirty="0" smtClean="0"/>
              <a:t>a fin de cuentas es de cada persona, </a:t>
            </a:r>
            <a:r>
              <a:rPr lang="es-ES_tradnl" sz="4000" dirty="0" smtClean="0"/>
              <a:t>ya que depende de factores </a:t>
            </a:r>
            <a:r>
              <a:rPr lang="es-ES_tradnl" sz="4000" dirty="0" smtClean="0"/>
              <a:t>que son únicos para cada persona.</a:t>
            </a:r>
          </a:p>
          <a:p>
            <a:pPr>
              <a:buNone/>
            </a:pPr>
            <a:r>
              <a:rPr lang="es-ES_tradnl" sz="4000" dirty="0" smtClean="0"/>
              <a:t> </a:t>
            </a:r>
          </a:p>
          <a:p>
            <a:pPr>
              <a:buNone/>
            </a:pPr>
            <a:r>
              <a:rPr lang="es-ES_tradnl" sz="4000" dirty="0" smtClean="0"/>
              <a:t>El gobierno federal de los Estados Unidos, A través de los Servicios de Ciudadanía e Inmigración de los Estados Unidos, proporciona información pública y recursos educativos para ayudar a los inmigrantes a tomar </a:t>
            </a:r>
            <a:r>
              <a:rPr lang="es-ES_tradnl" sz="4000" dirty="0" smtClean="0"/>
              <a:t>una </a:t>
            </a:r>
            <a:r>
              <a:rPr lang="es-ES_tradnl" sz="4000" dirty="0" smtClean="0"/>
              <a:t>decisión informada para su situación individual.</a:t>
            </a:r>
          </a:p>
          <a:p>
            <a:pPr marL="173038" indent="-173038">
              <a:spcBef>
                <a:spcPts val="0"/>
              </a:spcBef>
              <a:buClr>
                <a:srgbClr val="333333"/>
              </a:buClr>
              <a:buNone/>
            </a:pPr>
            <a:endParaRPr lang="es-ES_tradnl" sz="2600" dirty="0" smtClean="0">
              <a:solidFill>
                <a:srgbClr val="333333"/>
              </a:solidFill>
            </a:endParaRPr>
          </a:p>
          <a:p>
            <a:endParaRPr lang="es-ES_tradnl" dirty="0"/>
          </a:p>
        </p:txBody>
      </p:sp>
      <p:pic>
        <p:nvPicPr>
          <p:cNvPr id="4" name="Picture 13" descr="DHS_GrayType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867400"/>
            <a:ext cx="2616200" cy="761179"/>
          </a:xfrm>
          <a:prstGeom prst="rect">
            <a:avLst/>
          </a:prstGeom>
          <a:noFill/>
        </p:spPr>
      </p:pic>
      <p:pic>
        <p:nvPicPr>
          <p:cNvPr id="9" name="Picture 9" descr="USCISNatCeremon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1577" y="3657600"/>
            <a:ext cx="3278423" cy="274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4200" dirty="0" smtClean="0">
                <a:latin typeface="Times New Roman" pitchFamily="18" charset="0"/>
                <a:cs typeface="Times New Roman" pitchFamily="18" charset="0"/>
              </a:rPr>
              <a:t>Servicios de Ciudadanía e Inmigración: Iniciativas </a:t>
            </a:r>
            <a:endParaRPr lang="es-ES_tradnl" sz="4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153400" cy="38862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-ES_tradnl" sz="1600" dirty="0" smtClean="0"/>
              <a:t>Material educativo gratuito acerca de la ciudadanía disponible en línea e impreso en varios idiomas. </a:t>
            </a:r>
          </a:p>
          <a:p>
            <a:pPr>
              <a:spcBef>
                <a:spcPts val="0"/>
              </a:spcBef>
              <a:buNone/>
            </a:pPr>
            <a:endParaRPr lang="es-ES_tradnl" sz="1600" dirty="0" smtClean="0"/>
          </a:p>
          <a:p>
            <a:pPr>
              <a:spcBef>
                <a:spcPts val="0"/>
              </a:spcBef>
              <a:buNone/>
            </a:pPr>
            <a:r>
              <a:rPr lang="es-ES_tradnl" sz="1600" dirty="0" smtClean="0"/>
              <a:t>Desarrollo de capacidades para organizaciones que atienden a los inmigrantes. </a:t>
            </a:r>
          </a:p>
          <a:p>
            <a:pPr>
              <a:spcBef>
                <a:spcPts val="0"/>
              </a:spcBef>
              <a:buNone/>
            </a:pPr>
            <a:r>
              <a:rPr lang="es-ES_tradnl" sz="1600" dirty="0" smtClean="0"/>
              <a:t> </a:t>
            </a:r>
          </a:p>
          <a:p>
            <a:pPr>
              <a:spcBef>
                <a:spcPts val="0"/>
              </a:spcBef>
              <a:buNone/>
            </a:pPr>
            <a:r>
              <a:rPr lang="es-ES_tradnl" sz="1600" dirty="0" smtClean="0"/>
              <a:t>Programa de Adjudicaciones de Ciudadanía e Integración para ampliar las capacidades para proveer servicios de alta calidad de preparación para la ciudadanía en las comunidades locales. Desde 2009, se han adjudicado US$33 millones y, como resultado de ello, más de 66,000 residentes permanentes recibieron servicios de preparación para la ciudadanía. </a:t>
            </a:r>
          </a:p>
          <a:p>
            <a:pPr>
              <a:spcBef>
                <a:spcPts val="0"/>
              </a:spcBef>
              <a:buNone/>
            </a:pPr>
            <a:r>
              <a:rPr lang="es-ES_tradnl" sz="1600" dirty="0" smtClean="0"/>
              <a:t> </a:t>
            </a:r>
          </a:p>
          <a:p>
            <a:pPr>
              <a:spcBef>
                <a:spcPts val="0"/>
              </a:spcBef>
              <a:buNone/>
            </a:pPr>
            <a:r>
              <a:rPr lang="es-ES_tradnl" sz="1600" dirty="0" smtClean="0"/>
              <a:t>Capacitación para formar a educadores adultos que dan clases de civismo y ciudadanía a inmigrantes; además, educación pública e iniciativas de concientización.  </a:t>
            </a:r>
          </a:p>
          <a:p>
            <a:pPr>
              <a:spcBef>
                <a:spcPts val="0"/>
              </a:spcBef>
              <a:buNone/>
            </a:pPr>
            <a:endParaRPr lang="es-ES_tradnl" sz="1600" dirty="0"/>
          </a:p>
          <a:p>
            <a:pPr>
              <a:spcBef>
                <a:spcPts val="0"/>
              </a:spcBef>
              <a:buNone/>
            </a:pPr>
            <a:r>
              <a:rPr lang="es-ES_tradnl" sz="1600" dirty="0" smtClean="0"/>
              <a:t>Cartas de Acuerdo con </a:t>
            </a:r>
            <a:r>
              <a:rPr lang="es-ES_tradnl" sz="1600" dirty="0" smtClean="0"/>
              <a:t>las ciudades de Chicago </a:t>
            </a:r>
            <a:r>
              <a:rPr lang="es-ES_tradnl" sz="1600" dirty="0" smtClean="0"/>
              <a:t>y Los Ángeles con el fin </a:t>
            </a:r>
            <a:r>
              <a:rPr lang="es-ES_tradnl" sz="1600" dirty="0" smtClean="0"/>
              <a:t>de </a:t>
            </a:r>
            <a:r>
              <a:rPr lang="es-ES_tradnl" sz="1600" dirty="0" smtClean="0"/>
              <a:t>promover </a:t>
            </a:r>
            <a:r>
              <a:rPr lang="es-ES_tradnl" sz="1600" dirty="0" smtClean="0"/>
              <a:t>la ciudadanía e integración cívica. </a:t>
            </a:r>
            <a:endParaRPr lang="es-ES_tradnl" sz="1600" dirty="0"/>
          </a:p>
        </p:txBody>
      </p:sp>
      <p:pic>
        <p:nvPicPr>
          <p:cNvPr id="4" name="Picture 13" descr="DHS_GrayType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867400"/>
            <a:ext cx="2616200" cy="761179"/>
          </a:xfrm>
          <a:prstGeom prst="rect">
            <a:avLst/>
          </a:prstGeom>
          <a:noFill/>
        </p:spPr>
      </p:pic>
      <p:pic>
        <p:nvPicPr>
          <p:cNvPr id="9" name="Picture 6" descr="USCIS Chinese-Language Public Engagement - Join us Sept. 26 at 7:30 pm eastern tim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4962525"/>
            <a:ext cx="3571875" cy="1514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4200" dirty="0">
                <a:latin typeface="Times New Roman" pitchFamily="18" charset="0"/>
                <a:cs typeface="Times New Roman" pitchFamily="18" charset="0"/>
              </a:rPr>
              <a:t>Servicios de Ciudadanía e Inmigración: Iniciativas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924800" cy="29718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s-ES_tradnl" sz="6400" dirty="0" smtClean="0"/>
              <a:t>Extensión comunitaria y otros materiales públicos en inglés, español, chino, vietnamés.</a:t>
            </a:r>
          </a:p>
          <a:p>
            <a:pPr>
              <a:buNone/>
            </a:pPr>
            <a:r>
              <a:rPr lang="es-ES_tradnl" sz="6400" dirty="0" smtClean="0"/>
              <a:t> </a:t>
            </a:r>
          </a:p>
          <a:p>
            <a:pPr>
              <a:buNone/>
            </a:pPr>
            <a:r>
              <a:rPr lang="es-ES_tradnl" sz="6400" dirty="0" smtClean="0"/>
              <a:t>Reconocimiento “Outstanding American by Choice” para resaltar y celebrar los aportes de los ciudadanos naturalizados.</a:t>
            </a:r>
          </a:p>
          <a:p>
            <a:pPr>
              <a:buNone/>
            </a:pPr>
            <a:endParaRPr lang="es-ES_tradnl" sz="6400" dirty="0" smtClean="0"/>
          </a:p>
          <a:p>
            <a:pPr>
              <a:buNone/>
            </a:pPr>
            <a:r>
              <a:rPr lang="es-ES_tradnl" sz="6400" dirty="0" smtClean="0"/>
              <a:t>Ceremonias de naturalización donde se conmemora </a:t>
            </a:r>
            <a:r>
              <a:rPr lang="es-ES_tradnl" sz="6400" dirty="0" smtClean="0"/>
              <a:t>debidamente </a:t>
            </a:r>
            <a:r>
              <a:rPr lang="es-ES_tradnl" sz="6400" dirty="0" smtClean="0"/>
              <a:t>la naturaleza especial y significativa de los candidatos que </a:t>
            </a:r>
            <a:r>
              <a:rPr lang="es-ES_tradnl" sz="6400" dirty="0" smtClean="0"/>
              <a:t>hacen </a:t>
            </a:r>
            <a:r>
              <a:rPr lang="es-ES_tradnl" sz="6400" dirty="0" smtClean="0"/>
              <a:t>el juramento de lealtad para convertirse en ciudadanos de los Estados Unidos. </a:t>
            </a:r>
          </a:p>
          <a:p>
            <a:pPr>
              <a:buNone/>
            </a:pPr>
            <a:endParaRPr lang="es-ES_tradnl" sz="6400" dirty="0" smtClean="0"/>
          </a:p>
          <a:p>
            <a:pPr>
              <a:buNone/>
            </a:pPr>
            <a:r>
              <a:rPr lang="es-ES_tradnl" sz="6400" dirty="0" smtClean="0"/>
              <a:t>Estas iniciativas no sólo benefician a los propios inmigrantes sino además, a toda la sociedad estadounidense, conforme trabajamos para  desarrollar una identidad cívica más sólida y estimular la participación cívica a través de actividades que reflejan la importancia de la ciudadanía conferida.</a:t>
            </a:r>
          </a:p>
          <a:p>
            <a:pPr>
              <a:buNone/>
            </a:pPr>
            <a:endParaRPr lang="es-ES_tradnl" dirty="0"/>
          </a:p>
        </p:txBody>
      </p:sp>
      <p:pic>
        <p:nvPicPr>
          <p:cNvPr id="4" name="Picture 13" descr="DHS_GrayType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867400"/>
            <a:ext cx="2616200" cy="761179"/>
          </a:xfrm>
          <a:prstGeom prst="rect">
            <a:avLst/>
          </a:prstGeom>
          <a:noFill/>
        </p:spPr>
      </p:pic>
      <p:pic>
        <p:nvPicPr>
          <p:cNvPr id="49154" name="Picture 2" descr="USCIS ELIS home page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4419600"/>
            <a:ext cx="5334000" cy="2057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2" name="Picture 4" descr="File:USCISLogoEnglish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981200"/>
            <a:ext cx="8572491" cy="2743200"/>
          </a:xfrm>
          <a:prstGeom prst="rect">
            <a:avLst/>
          </a:prstGeom>
          <a:noFill/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5257800"/>
            <a:ext cx="9144000" cy="1143000"/>
          </a:xfrm>
        </p:spPr>
        <p:txBody>
          <a:bodyPr>
            <a:noAutofit/>
          </a:bodyPr>
          <a:lstStyle/>
          <a:p>
            <a:r>
              <a:rPr lang="es-ES_tradnl" sz="2400" dirty="0">
                <a:solidFill>
                  <a:schemeClr val="tx2"/>
                </a:solidFill>
                <a:latin typeface="Bookman Old Style"/>
                <a:cs typeface="Bookman Old Style"/>
              </a:rPr>
              <a:t>(</a:t>
            </a:r>
            <a:r>
              <a:rPr lang="es-ES_tradnl" sz="2400" dirty="0" smtClean="0">
                <a:solidFill>
                  <a:schemeClr val="tx2"/>
                </a:solidFill>
                <a:latin typeface="Bookman Old Style"/>
                <a:cs typeface="Bookman Old Style"/>
              </a:rPr>
              <a:t>Servicios </a:t>
            </a:r>
            <a:r>
              <a:rPr lang="es-ES_tradnl" sz="2400" dirty="0">
                <a:solidFill>
                  <a:schemeClr val="tx2"/>
                </a:solidFill>
                <a:latin typeface="Bookman Old Style"/>
                <a:cs typeface="Bookman Old Style"/>
              </a:rPr>
              <a:t>de Ciudadanía </a:t>
            </a:r>
            <a:r>
              <a:rPr lang="es-ES_tradnl" sz="2400" dirty="0" smtClean="0">
                <a:solidFill>
                  <a:schemeClr val="tx2"/>
                </a:solidFill>
                <a:latin typeface="Bookman Old Style"/>
                <a:cs typeface="Bookman Old Style"/>
              </a:rPr>
              <a:t>e Inmigración de los </a:t>
            </a:r>
            <a:br>
              <a:rPr lang="es-ES_tradnl" sz="2400" dirty="0" smtClean="0">
                <a:solidFill>
                  <a:schemeClr val="tx2"/>
                </a:solidFill>
                <a:latin typeface="Bookman Old Style"/>
                <a:cs typeface="Bookman Old Style"/>
              </a:rPr>
            </a:br>
            <a:r>
              <a:rPr lang="es-ES_tradnl" sz="2400" dirty="0" smtClean="0">
                <a:solidFill>
                  <a:schemeClr val="tx2"/>
                </a:solidFill>
                <a:latin typeface="Bookman Old Style"/>
                <a:cs typeface="Bookman Old Style"/>
              </a:rPr>
              <a:t>Estados Unidos)</a:t>
            </a:r>
            <a:endParaRPr lang="es-ES_tradnl" sz="2400" dirty="0">
              <a:solidFill>
                <a:schemeClr val="tx2"/>
              </a:solidFill>
              <a:latin typeface="Bookman Old Style"/>
              <a:cs typeface="Bookman Old Style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8668</TotalTime>
  <Words>200</Words>
  <Application>Microsoft Macintosh PowerPoint</Application>
  <PresentationFormat>Presentación en pantalla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Office Theme</vt:lpstr>
      <vt:lpstr>Ciudadanía e Integración Cívica de los Estados Unidos</vt:lpstr>
      <vt:lpstr>Inmigración e integración</vt:lpstr>
      <vt:lpstr>Integración y naturalización</vt:lpstr>
      <vt:lpstr>Servicios de Ciudadanía e Inmigración: Iniciativas </vt:lpstr>
      <vt:lpstr>Servicios de Ciudadanía e Inmigración: Iniciativas </vt:lpstr>
      <vt:lpstr>(Servicios de Ciudadanía e Inmigración de los  Estados Unidos)</vt:lpstr>
    </vt:vector>
  </TitlesOfParts>
  <Company>Department of Homeland Security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DHS Engagement in Latin America and the Caribbean</dc:title>
  <dc:creator>kenneth.barry</dc:creator>
  <cp:lastModifiedBy>Christiane Lehnhoff</cp:lastModifiedBy>
  <cp:revision>235</cp:revision>
  <dcterms:created xsi:type="dcterms:W3CDTF">2011-03-08T18:56:31Z</dcterms:created>
  <dcterms:modified xsi:type="dcterms:W3CDTF">2013-09-16T20:54:50Z</dcterms:modified>
</cp:coreProperties>
</file>