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60" r:id="rId3"/>
    <p:sldId id="277" r:id="rId4"/>
    <p:sldId id="278" r:id="rId5"/>
    <p:sldId id="280" r:id="rId6"/>
    <p:sldId id="27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th.barry" initials="kd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000063"/>
    <a:srgbClr val="00005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608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26E06-3E5B-4759-884E-CE32CC78C78D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29561-B7E7-40BA-904D-A527AFDB53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7E25-FBE7-420D-91FD-674920D7639A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7D5B-58C8-47D5-837E-5F7BC0D8B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7E25-FBE7-420D-91FD-674920D7639A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7D5B-58C8-47D5-837E-5F7BC0D8B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7E25-FBE7-420D-91FD-674920D7639A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7D5B-58C8-47D5-837E-5F7BC0D8B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7E25-FBE7-420D-91FD-674920D7639A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7D5B-58C8-47D5-837E-5F7BC0D8B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7E25-FBE7-420D-91FD-674920D7639A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7D5B-58C8-47D5-837E-5F7BC0D8B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7E25-FBE7-420D-91FD-674920D7639A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7D5B-58C8-47D5-837E-5F7BC0D8B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7E25-FBE7-420D-91FD-674920D7639A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7D5B-58C8-47D5-837E-5F7BC0D8B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7E25-FBE7-420D-91FD-674920D7639A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7D5B-58C8-47D5-837E-5F7BC0D8B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7E25-FBE7-420D-91FD-674920D7639A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7D5B-58C8-47D5-837E-5F7BC0D8B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7E25-FBE7-420D-91FD-674920D7639A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7D5B-58C8-47D5-837E-5F7BC0D8B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7E25-FBE7-420D-91FD-674920D7639A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77D5B-58C8-47D5-837E-5F7BC0D8B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37E25-FBE7-420D-91FD-674920D7639A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77D5B-58C8-47D5-837E-5F7BC0D8BF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cis.gov/portal/site/uscis/menuitem.eb1d4c2a3e5b9ac89243c6a7543f6d1a/?vgnextoid=a2ec6811264a3210VgnVCM100000b92ca60aRCRD&amp;vgnextchannel=a2ec6811264a3210VgnVCM100000b92ca60aRCR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uscis.gov/portal/site/uscis/menuitem.eb1d4c2a3e5b9ac89243c6a7543f6d1a/?vgnextoid=8d5e901bf9873210VgnVCM100000082ca60aRCRD&amp;vgnextchannel=8d5e901bf9873210VgnVCM100000082ca60aRCRD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//upload.wikimedia.org/wikipedia/commons/1/1b/USCISLogoEnglish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2000"/>
            <a:ext cx="8686800" cy="2667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U.S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Citizenship and Civic Integration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581400"/>
            <a:ext cx="6324600" cy="1752600"/>
          </a:xfrm>
        </p:spPr>
        <p:txBody>
          <a:bodyPr>
            <a:normAutofit/>
          </a:bodyPr>
          <a:lstStyle/>
          <a:p>
            <a:r>
              <a:rPr lang="en-US" sz="2500" dirty="0" err="1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Alanna</a:t>
            </a:r>
            <a:r>
              <a:rPr lang="en-US" sz="2500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Ow</a:t>
            </a:r>
            <a:r>
              <a:rPr lang="en-US" sz="2500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, Chief of Staff, Office of International Affairs, Department of Homeland Security</a:t>
            </a:r>
            <a:endParaRPr lang="en-US" sz="2500" dirty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3" descr="DHS_GrayType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867400"/>
            <a:ext cx="2616200" cy="7611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Immigration and Integration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924800" cy="35814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2900" dirty="0" smtClean="0"/>
              <a:t>The </a:t>
            </a:r>
            <a:r>
              <a:rPr lang="en-US" sz="2900" dirty="0" smtClean="0"/>
              <a:t>United States is committed to promoting citizenship and its importance to society, raising awareness of citizenship rights and responsibilities, and fostering civic integration </a:t>
            </a:r>
          </a:p>
          <a:p>
            <a:pPr>
              <a:buNone/>
            </a:pPr>
            <a:r>
              <a:rPr lang="en-US" sz="2900" dirty="0" smtClean="0"/>
              <a:t> </a:t>
            </a:r>
          </a:p>
          <a:p>
            <a:pPr>
              <a:buNone/>
            </a:pPr>
            <a:r>
              <a:rPr lang="en-US" sz="2900" dirty="0" smtClean="0"/>
              <a:t>Integration </a:t>
            </a:r>
            <a:r>
              <a:rPr lang="en-US" sz="2900" dirty="0" smtClean="0"/>
              <a:t>of immigrants is a multi-faceted, multi-sector responsibility and is viewed as a whole of society initiative.</a:t>
            </a:r>
          </a:p>
          <a:p>
            <a:pPr>
              <a:buNone/>
            </a:pPr>
            <a:r>
              <a:rPr lang="en-US" sz="2900" dirty="0" smtClean="0"/>
              <a:t> </a:t>
            </a:r>
          </a:p>
          <a:p>
            <a:pPr>
              <a:buNone/>
            </a:pPr>
            <a:r>
              <a:rPr lang="en-US" sz="2900" dirty="0" smtClean="0"/>
              <a:t>Naturalization </a:t>
            </a:r>
            <a:r>
              <a:rPr lang="en-US" sz="2900" dirty="0" smtClean="0"/>
              <a:t>is an important milestone in the civic integration, as new citizens are required to cultivate skills that foster integration and build a foundation to participate in American democracy and our civic institutions.</a:t>
            </a:r>
          </a:p>
          <a:p>
            <a:pPr>
              <a:buNone/>
            </a:pPr>
            <a:r>
              <a:rPr lang="en-US" sz="2900" dirty="0" smtClean="0"/>
              <a:t> </a:t>
            </a:r>
          </a:p>
          <a:p>
            <a:pPr>
              <a:buNone/>
            </a:pPr>
            <a:r>
              <a:rPr lang="en-US" sz="2900" dirty="0" smtClean="0"/>
              <a:t>Citizenship </a:t>
            </a:r>
            <a:r>
              <a:rPr lang="en-US" sz="2900" dirty="0" smtClean="0"/>
              <a:t>is critical to civic integration, since naturalization offers immigrants the same rights as native-born Americans and fosters a sense of belonging and inclusion that builds a sense of shared ownership in society.</a:t>
            </a:r>
          </a:p>
          <a:p>
            <a:pPr>
              <a:buNone/>
            </a:pPr>
            <a:r>
              <a:rPr lang="en-US" sz="2800" dirty="0" smtClean="0"/>
              <a:t> </a:t>
            </a:r>
          </a:p>
          <a:p>
            <a:pPr marL="173038" indent="-173038">
              <a:spcBef>
                <a:spcPts val="0"/>
              </a:spcBef>
              <a:buClr>
                <a:srgbClr val="333333"/>
              </a:buClr>
              <a:buNone/>
            </a:pPr>
            <a:endParaRPr lang="en-US" sz="2600" dirty="0" smtClean="0">
              <a:solidFill>
                <a:srgbClr val="333333"/>
              </a:solidFill>
            </a:endParaRPr>
          </a:p>
          <a:p>
            <a:endParaRPr lang="en-US" dirty="0"/>
          </a:p>
        </p:txBody>
      </p:sp>
      <p:pic>
        <p:nvPicPr>
          <p:cNvPr id="4" name="Picture 13" descr="DHS_GrayType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867400"/>
            <a:ext cx="2616200" cy="761179"/>
          </a:xfrm>
          <a:prstGeom prst="rect">
            <a:avLst/>
          </a:prstGeom>
          <a:noFill/>
        </p:spPr>
      </p:pic>
      <p:pic>
        <p:nvPicPr>
          <p:cNvPr id="47106" name="Picture 2" descr="Citizenship lin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4513287"/>
            <a:ext cx="1066800" cy="1049313"/>
          </a:xfrm>
          <a:prstGeom prst="rect">
            <a:avLst/>
          </a:prstGeom>
          <a:noFill/>
        </p:spPr>
      </p:pic>
      <p:pic>
        <p:nvPicPr>
          <p:cNvPr id="47108" name="Picture 4" descr="Adoption link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28800" y="4466442"/>
            <a:ext cx="1114425" cy="10961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Integration and Naturalization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924800" cy="24384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4000" dirty="0" smtClean="0"/>
              <a:t>In </a:t>
            </a:r>
            <a:r>
              <a:rPr lang="en-US" sz="4000" dirty="0" smtClean="0"/>
              <a:t>2012, the eligible immigrant population in the U.S. was approximately 8.8M individuals.</a:t>
            </a:r>
          </a:p>
          <a:p>
            <a:pPr>
              <a:buNone/>
            </a:pPr>
            <a:r>
              <a:rPr lang="en-US" sz="4000" dirty="0" smtClean="0"/>
              <a:t> </a:t>
            </a:r>
          </a:p>
          <a:p>
            <a:pPr>
              <a:buNone/>
            </a:pPr>
            <a:r>
              <a:rPr lang="en-US" sz="4000" dirty="0" smtClean="0"/>
              <a:t>On </a:t>
            </a:r>
            <a:r>
              <a:rPr lang="en-US" sz="4000" dirty="0" smtClean="0"/>
              <a:t>average, over 650K permanent residents become citizens each year.</a:t>
            </a:r>
          </a:p>
          <a:p>
            <a:pPr>
              <a:buNone/>
            </a:pPr>
            <a:r>
              <a:rPr lang="en-US" sz="4000" dirty="0" smtClean="0"/>
              <a:t> </a:t>
            </a:r>
          </a:p>
          <a:p>
            <a:pPr>
              <a:buNone/>
            </a:pPr>
            <a:r>
              <a:rPr lang="en-US" sz="4000" dirty="0" smtClean="0"/>
              <a:t>The </a:t>
            </a:r>
            <a:r>
              <a:rPr lang="en-US" sz="4000" dirty="0" smtClean="0"/>
              <a:t>decision to become an American ultimately rests with the individual, as impacted by factors unique to each person.</a:t>
            </a:r>
          </a:p>
          <a:p>
            <a:pPr>
              <a:buNone/>
            </a:pPr>
            <a:r>
              <a:rPr lang="en-US" sz="4000" dirty="0" smtClean="0"/>
              <a:t> </a:t>
            </a:r>
          </a:p>
          <a:p>
            <a:pPr>
              <a:buNone/>
            </a:pPr>
            <a:r>
              <a:rPr lang="en-US" sz="4000" dirty="0" smtClean="0"/>
              <a:t>The </a:t>
            </a:r>
            <a:r>
              <a:rPr lang="en-US" sz="4000" dirty="0" smtClean="0"/>
              <a:t>U.S. Federal Government, through the U.S. Citizenship and Immigration Services provides public information and educational resources to assist immigrants in making an informed decision for their individual situation.</a:t>
            </a:r>
          </a:p>
          <a:p>
            <a:pPr marL="173038" indent="-173038">
              <a:spcBef>
                <a:spcPts val="0"/>
              </a:spcBef>
              <a:buClr>
                <a:srgbClr val="333333"/>
              </a:buClr>
              <a:buNone/>
            </a:pPr>
            <a:endParaRPr lang="en-US" sz="2600" dirty="0" smtClean="0">
              <a:solidFill>
                <a:srgbClr val="333333"/>
              </a:solidFill>
            </a:endParaRPr>
          </a:p>
          <a:p>
            <a:endParaRPr lang="en-US" dirty="0"/>
          </a:p>
        </p:txBody>
      </p:sp>
      <p:pic>
        <p:nvPicPr>
          <p:cNvPr id="4" name="Picture 13" descr="DHS_GrayType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867400"/>
            <a:ext cx="2616200" cy="761179"/>
          </a:xfrm>
          <a:prstGeom prst="rect">
            <a:avLst/>
          </a:prstGeom>
          <a:noFill/>
        </p:spPr>
      </p:pic>
      <p:pic>
        <p:nvPicPr>
          <p:cNvPr id="9" name="Picture 9" descr="USCISNatCeremon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1577" y="3657600"/>
            <a:ext cx="3278423" cy="274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Citizenship and Immigration Services - Initiatives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153400" cy="3886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dirty="0" smtClean="0"/>
              <a:t>Free </a:t>
            </a:r>
            <a:r>
              <a:rPr lang="en-US" sz="1600" dirty="0" smtClean="0"/>
              <a:t>citizenship educational materials online and in print in various languages</a:t>
            </a:r>
          </a:p>
          <a:p>
            <a:pPr>
              <a:spcBef>
                <a:spcPts val="0"/>
              </a:spcBef>
              <a:buNone/>
            </a:pPr>
            <a:endParaRPr lang="en-US" sz="1600" dirty="0" smtClean="0"/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Capacity </a:t>
            </a:r>
            <a:r>
              <a:rPr lang="en-US" sz="1600" dirty="0" smtClean="0"/>
              <a:t>building for immigrant-serving organizations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 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Citizenship </a:t>
            </a:r>
            <a:r>
              <a:rPr lang="en-US" sz="1600" dirty="0" smtClean="0"/>
              <a:t>and Integration Grant Program to expand capacity for high quality citizenship preparation services in local communities.  Since 2009, $33M in grants have been awarded and more </a:t>
            </a:r>
            <a:r>
              <a:rPr lang="en-US" sz="1600" dirty="0" smtClean="0"/>
              <a:t>than 66K </a:t>
            </a:r>
            <a:r>
              <a:rPr lang="en-US" sz="1600" dirty="0" smtClean="0"/>
              <a:t>permanent residents have received citizenship preparation services as a result. 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 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Training </a:t>
            </a:r>
            <a:r>
              <a:rPr lang="en-US" sz="1600" dirty="0" smtClean="0"/>
              <a:t>to prepare adult educators that teach civics and citizenship to immigrants and public education and awareness initiatives.</a:t>
            </a:r>
          </a:p>
          <a:p>
            <a:pPr>
              <a:spcBef>
                <a:spcPts val="0"/>
              </a:spcBef>
              <a:buNone/>
            </a:pPr>
            <a:endParaRPr lang="en-US" sz="1600" dirty="0" smtClean="0"/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Letters </a:t>
            </a:r>
            <a:r>
              <a:rPr lang="en-US" sz="1600" dirty="0" smtClean="0"/>
              <a:t>of Agreement with cities of Chicago and Los Angeles to promote citizenship and civic integration. </a:t>
            </a:r>
            <a:endParaRPr lang="en-US" sz="1600" dirty="0"/>
          </a:p>
        </p:txBody>
      </p:sp>
      <p:pic>
        <p:nvPicPr>
          <p:cNvPr id="4" name="Picture 13" descr="DHS_GrayType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867400"/>
            <a:ext cx="2616200" cy="761179"/>
          </a:xfrm>
          <a:prstGeom prst="rect">
            <a:avLst/>
          </a:prstGeom>
          <a:noFill/>
        </p:spPr>
      </p:pic>
      <p:pic>
        <p:nvPicPr>
          <p:cNvPr id="9" name="Picture 6" descr="USCIS Chinese-Language Public Engagement - Join us Sept. 26 at 7:30 pm eastern tim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4876800"/>
            <a:ext cx="3571875" cy="1514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Citizenship and Immigration Services - Initiatives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25908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6400" dirty="0" smtClean="0"/>
              <a:t>Outreach and other public materials in English, Spanish, Chinese, Vietnamese.</a:t>
            </a:r>
          </a:p>
          <a:p>
            <a:pPr>
              <a:buNone/>
            </a:pPr>
            <a:r>
              <a:rPr lang="en-US" sz="6400" dirty="0" smtClean="0"/>
              <a:t> </a:t>
            </a:r>
            <a:endParaRPr lang="en-US" sz="6400" dirty="0" smtClean="0"/>
          </a:p>
          <a:p>
            <a:pPr>
              <a:buNone/>
            </a:pPr>
            <a:r>
              <a:rPr lang="en-US" sz="6400" dirty="0" smtClean="0"/>
              <a:t>Outstanding </a:t>
            </a:r>
            <a:r>
              <a:rPr lang="en-US" sz="6400" dirty="0" smtClean="0"/>
              <a:t>American by Choice Recognition to highlight and celebrate the  contributions of naturalized citizens.</a:t>
            </a:r>
          </a:p>
          <a:p>
            <a:pPr>
              <a:buNone/>
            </a:pPr>
            <a:endParaRPr lang="en-US" sz="6400" dirty="0" smtClean="0"/>
          </a:p>
          <a:p>
            <a:pPr>
              <a:buNone/>
            </a:pPr>
            <a:r>
              <a:rPr lang="en-US" sz="6400" dirty="0" smtClean="0"/>
              <a:t>Naturalization </a:t>
            </a:r>
            <a:r>
              <a:rPr lang="en-US" sz="6400" dirty="0" smtClean="0"/>
              <a:t>ceremonies that appropriately commemorate the special and significant nature for candidates taking the Oath of Allegiance to the United States. </a:t>
            </a:r>
          </a:p>
          <a:p>
            <a:pPr>
              <a:buNone/>
            </a:pPr>
            <a:endParaRPr lang="en-US" sz="6400" dirty="0" smtClean="0"/>
          </a:p>
          <a:p>
            <a:pPr>
              <a:buNone/>
            </a:pPr>
            <a:r>
              <a:rPr lang="en-US" sz="6400" dirty="0" smtClean="0"/>
              <a:t>These </a:t>
            </a:r>
            <a:r>
              <a:rPr lang="en-US" sz="6400" dirty="0" smtClean="0"/>
              <a:t>initiatives benefit not only immigrants themselves, but all of U.S. society as we work to build a stronger civic identity and encourage civic participation through activities that reflect the significance of vested citizenship.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13" descr="DHS_GrayType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867400"/>
            <a:ext cx="2616200" cy="761179"/>
          </a:xfrm>
          <a:prstGeom prst="rect">
            <a:avLst/>
          </a:prstGeom>
          <a:noFill/>
        </p:spPr>
      </p:pic>
      <p:pic>
        <p:nvPicPr>
          <p:cNvPr id="49154" name="Picture 2" descr="USCIS ELIS home page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4038600"/>
            <a:ext cx="5334000" cy="2057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2" name="Picture 4" descr="File:USCISLogoEnglish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981200"/>
            <a:ext cx="8572491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8626</TotalTime>
  <Words>147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U.S. Citizenship and Civic Integration </vt:lpstr>
      <vt:lpstr>Immigration and Integration</vt:lpstr>
      <vt:lpstr>Integration and Naturalization</vt:lpstr>
      <vt:lpstr>Citizenship and Immigration Services - Initiatives</vt:lpstr>
      <vt:lpstr>Citizenship and Immigration Services - Initiatives</vt:lpstr>
      <vt:lpstr>Slide 6</vt:lpstr>
    </vt:vector>
  </TitlesOfParts>
  <Company>Department of Homeland Security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DHS Engagement in Latin America and the Caribbean</dc:title>
  <dc:creator>kenneth.barry</dc:creator>
  <cp:lastModifiedBy>david.cloe</cp:lastModifiedBy>
  <cp:revision>227</cp:revision>
  <dcterms:created xsi:type="dcterms:W3CDTF">2011-03-08T18:56:31Z</dcterms:created>
  <dcterms:modified xsi:type="dcterms:W3CDTF">2013-09-13T20:10:47Z</dcterms:modified>
</cp:coreProperties>
</file>