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57" r:id="rId4"/>
    <p:sldId id="293" r:id="rId5"/>
    <p:sldId id="296" r:id="rId6"/>
    <p:sldId id="269" r:id="rId7"/>
    <p:sldId id="262" r:id="rId8"/>
    <p:sldId id="294" r:id="rId9"/>
    <p:sldId id="297" r:id="rId10"/>
    <p:sldId id="263" r:id="rId11"/>
    <p:sldId id="264" r:id="rId12"/>
    <p:sldId id="265" r:id="rId13"/>
    <p:sldId id="288" r:id="rId1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748" autoAdjust="0"/>
    <p:restoredTop sz="86420" autoAdjust="0"/>
  </p:normalViewPr>
  <p:slideViewPr>
    <p:cSldViewPr>
      <p:cViewPr>
        <p:scale>
          <a:sx n="76" d="100"/>
          <a:sy n="76" d="100"/>
        </p:scale>
        <p:origin x="-67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29627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29627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29627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29627">
              <a:defRPr sz="1200"/>
            </a:lvl1pPr>
          </a:lstStyle>
          <a:p>
            <a:pPr>
              <a:defRPr/>
            </a:pPr>
            <a:fld id="{5F65A603-6ABF-4A9A-BE04-B45C71C60F6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66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Tahom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Tahom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Tahom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9BB9EBC-A130-4FD1-92C2-73E2C339E31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26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8D942B-2B98-4B67-9CE8-8966D0161A9D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0B99A3-096E-49F8-90E1-42B6A7CC747B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44445-8BC6-4AD2-A65C-E0AB1CB69CA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E935B-8227-4A3C-8EED-2A4F543CA41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71E7-E9C6-4A9B-8A61-15DBAFBBE5B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C0FAB-65BB-4D1B-90B5-F7BFCB403E1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6D6BC-CFE9-4D2C-898C-172D88DE5B8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8D4F5-5AFC-40A1-BFBF-6CCC62A4131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EAD1-EF6C-4DB7-9BD6-077B096C358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0721B-7751-41CC-86BA-1570741383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93006-D9CD-4B1E-994B-E31E8470A1B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C18D-12B7-4CA9-AE9E-B54153DDE84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2B71C-A21C-47CC-B057-0C61183A1C7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257D52C-013B-4E84-B043-D1EDBF2983A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Freeform 11"/>
            <p:cNvGrpSpPr>
              <a:grpSpLocks/>
            </p:cNvGrpSpPr>
            <p:nvPr/>
          </p:nvGrpSpPr>
          <p:grpSpPr bwMode="auto">
            <a:xfrm>
              <a:off x="-6124" y="-10242"/>
              <a:ext cx="9137904" cy="1048512"/>
              <a:chOff x="-6096" y="-24384"/>
              <a:chExt cx="9137904" cy="1048512"/>
            </a:xfrm>
          </p:grpSpPr>
          <p:pic>
            <p:nvPicPr>
              <p:cNvPr id="1034" name="Freeform 11"/>
              <p:cNvPicPr>
                <a:picLocks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-6096" y="-24384"/>
                <a:ext cx="9137904" cy="1048512"/>
              </a:xfrm>
              <a:prstGeom prst="rect">
                <a:avLst/>
              </a:prstGeom>
              <a:noFill/>
            </p:spPr>
          </p:pic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 rot="21435692">
                <a:off x="-29294" y="42167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dirty="0"/>
              </a:p>
            </p:txBody>
          </p:sp>
        </p:grp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7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88" r:id="rId9"/>
    <p:sldLayoutId id="2147483679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58815"/>
            <a:ext cx="8077200" cy="367978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/>
              <a:t>Oficina de </a:t>
            </a:r>
            <a:r>
              <a:rPr lang="es-ES" dirty="0" smtClean="0"/>
              <a:t>C</a:t>
            </a:r>
            <a:r>
              <a:rPr lang="es-ES" dirty="0" smtClean="0"/>
              <a:t>iudadanos Americanos y Manejo de Crisis, Departamento de Estado de los Estados Unidos</a:t>
            </a:r>
            <a:endParaRPr lang="es-ES" dirty="0" smtClean="0"/>
          </a:p>
        </p:txBody>
      </p:sp>
      <p:sp>
        <p:nvSpPr>
          <p:cNvPr id="205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3900488"/>
          </a:xfrm>
        </p:spPr>
        <p:txBody>
          <a:bodyPr/>
          <a:lstStyle/>
          <a:p>
            <a:endParaRPr lang="es-ES" sz="2800" dirty="0" smtClean="0"/>
          </a:p>
          <a:p>
            <a:pPr>
              <a:buFont typeface="Wingdings 2" pitchFamily="18" charset="2"/>
              <a:buNone/>
            </a:pP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 smtClean="0"/>
          </a:p>
        </p:txBody>
      </p:sp>
      <p:pic>
        <p:nvPicPr>
          <p:cNvPr id="2057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162580"/>
              </p:ext>
            </p:extLst>
          </p:nvPr>
        </p:nvGraphicFramePr>
        <p:xfrm>
          <a:off x="2971800" y="4724400"/>
          <a:ext cx="121920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Photo Editor Photo" r:id="rId4" imgW="1066667" imgH="980952" progId="">
                  <p:embed/>
                </p:oleObj>
              </mc:Choice>
              <mc:Fallback>
                <p:oleObj name="Photo Editor Photo" r:id="rId4" imgW="1066667" imgH="980952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121920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855176"/>
              </p:ext>
            </p:extLst>
          </p:nvPr>
        </p:nvGraphicFramePr>
        <p:xfrm>
          <a:off x="1371600" y="4724400"/>
          <a:ext cx="1143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Photo Editor Photo" r:id="rId6" imgW="876190" imgH="876190" progId="">
                  <p:embed/>
                </p:oleObj>
              </mc:Choice>
              <mc:Fallback>
                <p:oleObj name="Photo Editor Photo" r:id="rId6" imgW="876190" imgH="87619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724400"/>
                        <a:ext cx="1143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740637"/>
              </p:ext>
            </p:extLst>
          </p:nvPr>
        </p:nvGraphicFramePr>
        <p:xfrm>
          <a:off x="6553200" y="4800600"/>
          <a:ext cx="1066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Photo Editor Photo" r:id="rId8" imgW="952633" imgH="952633" progId="">
                  <p:embed/>
                </p:oleObj>
              </mc:Choice>
              <mc:Fallback>
                <p:oleObj name="Photo Editor Photo" r:id="rId8" imgW="952633" imgH="952633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800600"/>
                        <a:ext cx="1066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933933"/>
              </p:ext>
            </p:extLst>
          </p:nvPr>
        </p:nvGraphicFramePr>
        <p:xfrm>
          <a:off x="4876800" y="4800600"/>
          <a:ext cx="114300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Photo Editor Photo" r:id="rId10" imgW="942857" imgH="876190" progId="">
                  <p:embed/>
                </p:oleObj>
              </mc:Choice>
              <mc:Fallback>
                <p:oleObj name="Photo Editor Photo" r:id="rId10" imgW="942857" imgH="87619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800600"/>
                        <a:ext cx="1143000" cy="106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s-ES" sz="4400" dirty="0"/>
              <a:t>P</a:t>
            </a:r>
            <a:r>
              <a:rPr lang="es-ES" sz="4400" dirty="0" smtClean="0"/>
              <a:t>rograma consular de información</a:t>
            </a:r>
            <a:endParaRPr lang="es-ES" sz="4400" dirty="0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3810000"/>
          </a:xfrm>
        </p:spPr>
        <p:txBody>
          <a:bodyPr/>
          <a:lstStyle/>
          <a:p>
            <a:r>
              <a:rPr lang="es-ES" sz="3200" b="1" dirty="0" smtClean="0"/>
              <a:t>Política de No estándares dobles</a:t>
            </a:r>
            <a:endParaRPr lang="es-ES" sz="3200" dirty="0" smtClean="0"/>
          </a:p>
          <a:p>
            <a:pPr lvl="1"/>
            <a:r>
              <a:rPr lang="es-ES" sz="3200" dirty="0" smtClean="0"/>
              <a:t>Amenaza específica, creíble, no contrarrestable</a:t>
            </a:r>
            <a:endParaRPr lang="es-ES" sz="3200" dirty="0" smtClean="0"/>
          </a:p>
          <a:p>
            <a:pPr lvl="1"/>
            <a:r>
              <a:rPr lang="es-ES" sz="3200" dirty="0" smtClean="0"/>
              <a:t>Colaboración con los oficiales de seguridad regionales</a:t>
            </a:r>
          </a:p>
          <a:p>
            <a:pPr lvl="1"/>
            <a:endParaRPr lang="es-ES" sz="3200" dirty="0" smtClean="0"/>
          </a:p>
        </p:txBody>
      </p:sp>
      <p:pic>
        <p:nvPicPr>
          <p:cNvPr id="27651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27652" name="Picture 4" descr="MPj040926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495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s-ES" sz="4400" dirty="0" smtClean="0"/>
              <a:t>Programa consular de información</a:t>
            </a:r>
            <a:endParaRPr lang="es-ES" sz="44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ES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2400" dirty="0" smtClean="0">
                <a:solidFill>
                  <a:srgbClr val="C00000"/>
                </a:solidFill>
              </a:rPr>
              <a:t>Mensajes de emergencia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4000" dirty="0" smtClean="0">
                <a:solidFill>
                  <a:srgbClr val="C00000"/>
                </a:solidFill>
              </a:rPr>
              <a:t>Alertas de viaje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4400" dirty="0" smtClean="0">
                <a:solidFill>
                  <a:srgbClr val="C00000"/>
                </a:solidFill>
              </a:rPr>
              <a:t>Advertencias de viaje</a:t>
            </a:r>
            <a:endParaRPr lang="es-ES" sz="4000" dirty="0" smtClean="0">
              <a:solidFill>
                <a:srgbClr val="C00000"/>
              </a:solidFill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ES" sz="4000" dirty="0" smtClean="0">
              <a:solidFill>
                <a:srgbClr val="C00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" sz="3200" dirty="0" smtClean="0"/>
              <a:t>Información específica sobre el país (CSI)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" sz="3200" dirty="0" smtClean="0"/>
              <a:t>Hojas informativas (por ejemplo, gripe aviaria)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" sz="3200" dirty="0" smtClean="0"/>
              <a:t>Medios de comunicación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ES" dirty="0" smtClean="0"/>
          </a:p>
        </p:txBody>
      </p:sp>
      <p:pic>
        <p:nvPicPr>
          <p:cNvPr id="28675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 smtClean="0"/>
              <a:t>Programa consular de información</a:t>
            </a:r>
            <a:endParaRPr lang="es-ES" sz="4400" dirty="0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 smtClean="0"/>
              <a:t>Información de </a:t>
            </a:r>
            <a:r>
              <a:rPr lang="es-ES" sz="3200" dirty="0" smtClean="0"/>
              <a:t>diversas fuentes</a:t>
            </a:r>
            <a:endParaRPr lang="es-ES" sz="3200" dirty="0" smtClean="0"/>
          </a:p>
          <a:p>
            <a:pPr lvl="1"/>
            <a:r>
              <a:rPr lang="es-ES" sz="3200" dirty="0" smtClean="0"/>
              <a:t>Embajadas, consulados</a:t>
            </a:r>
          </a:p>
          <a:p>
            <a:pPr lvl="1"/>
            <a:r>
              <a:rPr lang="es-ES" sz="3200" dirty="0" smtClean="0"/>
              <a:t>Comunidad de inteligencia</a:t>
            </a:r>
            <a:endParaRPr lang="es-ES" sz="3200" dirty="0" smtClean="0"/>
          </a:p>
          <a:p>
            <a:pPr lvl="1"/>
            <a:r>
              <a:rPr lang="es-ES" sz="3200" dirty="0" smtClean="0"/>
              <a:t>Medios de comunicación</a:t>
            </a:r>
          </a:p>
          <a:p>
            <a:pPr lvl="1"/>
            <a:r>
              <a:rPr lang="es-ES" sz="3200" dirty="0" smtClean="0"/>
              <a:t>Gobiernos de países extranjeros</a:t>
            </a:r>
            <a:endParaRPr lang="es-ES" sz="3200" dirty="0" smtClean="0"/>
          </a:p>
          <a:p>
            <a:pPr lvl="1"/>
            <a:r>
              <a:rPr lang="es-ES" sz="3200" dirty="0" smtClean="0"/>
              <a:t>Otros</a:t>
            </a:r>
          </a:p>
          <a:p>
            <a:pPr>
              <a:lnSpc>
                <a:spcPct val="90000"/>
              </a:lnSpc>
            </a:pPr>
            <a:endParaRPr lang="es-ES" dirty="0" smtClean="0"/>
          </a:p>
        </p:txBody>
      </p:sp>
      <p:pic>
        <p:nvPicPr>
          <p:cNvPr id="29699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www.travel.state.gov</a:t>
            </a:r>
          </a:p>
        </p:txBody>
      </p:sp>
      <p:pic>
        <p:nvPicPr>
          <p:cNvPr id="30722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46238" y="1935163"/>
            <a:ext cx="5851525" cy="43894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066800"/>
            <a:ext cx="7772400" cy="1006475"/>
          </a:xfrm>
        </p:spPr>
        <p:txBody>
          <a:bodyPr/>
          <a:lstStyle/>
          <a:p>
            <a:r>
              <a:rPr lang="es-ES" sz="4400" dirty="0" smtClean="0"/>
              <a:t>Ciudadanos americanos en el extranjero</a:t>
            </a:r>
            <a:endParaRPr lang="es-ES" sz="4400" dirty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001000" cy="3276600"/>
          </a:xfrm>
        </p:spPr>
        <p:txBody>
          <a:bodyPr/>
          <a:lstStyle/>
          <a:p>
            <a:r>
              <a:rPr lang="es-ES" sz="2800" dirty="0" smtClean="0"/>
              <a:t>Los ciudadanos de los Estados Unidos realizan más de 60 millones de viajes al extranjero </a:t>
            </a:r>
            <a:r>
              <a:rPr lang="es-ES" sz="2800" dirty="0" smtClean="0"/>
              <a:t>cada año </a:t>
            </a:r>
            <a:endParaRPr lang="es-ES" sz="2800" dirty="0" smtClean="0"/>
          </a:p>
          <a:p>
            <a:r>
              <a:rPr lang="es-ES" sz="2800" dirty="0" smtClean="0"/>
              <a:t>4.5 millones de ciudadanos americanos viven en el extranjero </a:t>
            </a:r>
          </a:p>
          <a:p>
            <a:r>
              <a:rPr lang="es-ES" sz="2800" dirty="0" smtClean="0"/>
              <a:t>Más de 200,000 estudiantes</a:t>
            </a:r>
          </a:p>
          <a:p>
            <a:pPr>
              <a:buFont typeface="Wingdings 2" pitchFamily="18" charset="2"/>
              <a:buNone/>
            </a:pPr>
            <a:r>
              <a:rPr lang="es-ES" sz="2800" dirty="0" smtClean="0"/>
              <a:t>	 estudian en el extranjero</a:t>
            </a:r>
          </a:p>
          <a:p>
            <a:endParaRPr lang="es-ES" dirty="0" smtClean="0"/>
          </a:p>
          <a:p>
            <a:endParaRPr lang="es-ES" dirty="0" smtClean="0"/>
          </a:p>
        </p:txBody>
      </p:sp>
      <p:pic>
        <p:nvPicPr>
          <p:cNvPr id="17411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17412" name="Picture 16" descr="lost tourist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4114800"/>
            <a:ext cx="2895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04850"/>
            <a:ext cx="8229600" cy="1143000"/>
          </a:xfrm>
        </p:spPr>
        <p:txBody>
          <a:bodyPr/>
          <a:lstStyle/>
          <a:p>
            <a:r>
              <a:rPr lang="es-ES" sz="4400" dirty="0" smtClean="0"/>
              <a:t>Asistencia para ciudadanos en el extranjero</a:t>
            </a:r>
            <a:endParaRPr lang="es-ES" sz="4400" dirty="0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s-ES" sz="2800" dirty="0" smtClean="0"/>
              <a:t>Emisión de pasaportes de emergencia</a:t>
            </a:r>
          </a:p>
          <a:p>
            <a:pPr marL="609600" indent="-609600"/>
            <a:r>
              <a:rPr lang="es-ES" sz="2800" dirty="0" smtClean="0"/>
              <a:t>Bienestar/localización</a:t>
            </a:r>
          </a:p>
          <a:p>
            <a:pPr marL="609600" indent="-609600"/>
            <a:r>
              <a:rPr lang="es-ES" sz="2800" dirty="0" smtClean="0"/>
              <a:t>Arrestos</a:t>
            </a:r>
            <a:endParaRPr lang="es-ES" sz="2800" dirty="0" smtClean="0"/>
          </a:p>
          <a:p>
            <a:pPr marL="609600" indent="-609600"/>
            <a:r>
              <a:rPr lang="es-ES" sz="2800" dirty="0" smtClean="0"/>
              <a:t>Emergencias médicas</a:t>
            </a:r>
          </a:p>
          <a:p>
            <a:pPr marL="609600" indent="-609600"/>
            <a:r>
              <a:rPr lang="es-ES" sz="2800" dirty="0" smtClean="0"/>
              <a:t>Respuesta a crisis</a:t>
            </a:r>
            <a:endParaRPr lang="es-ES" sz="2800" dirty="0" smtClean="0"/>
          </a:p>
        </p:txBody>
      </p:sp>
      <p:pic>
        <p:nvPicPr>
          <p:cNvPr id="18435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18436" name="Picture 4" descr="C:\Documents and Settings\wickenheiseraj\Local Settings\Temporary Internet Files\Content.IE5\FWNLPYL9\MPj043725200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3048000"/>
            <a:ext cx="37528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1295400" y="704850"/>
            <a:ext cx="8229600" cy="1143000"/>
          </a:xfrm>
        </p:spPr>
        <p:txBody>
          <a:bodyPr/>
          <a:lstStyle/>
          <a:p>
            <a:r>
              <a:rPr lang="es-ES" dirty="0" smtClean="0"/>
              <a:t>Solicitudes de bienestar y localización</a:t>
            </a:r>
            <a:endParaRPr lang="es-ES" dirty="0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4389438"/>
          </a:xfrm>
        </p:spPr>
        <p:txBody>
          <a:bodyPr/>
          <a:lstStyle/>
          <a:p>
            <a:r>
              <a:rPr lang="es-ES" sz="2800" dirty="0" smtClean="0"/>
              <a:t>Más de 200,000 solicitudes al año</a:t>
            </a:r>
          </a:p>
          <a:p>
            <a:r>
              <a:rPr lang="es-ES" sz="2800" dirty="0" smtClean="0"/>
              <a:t>Contact</a:t>
            </a:r>
            <a:r>
              <a:rPr lang="es-ES" sz="2800" dirty="0" smtClean="0"/>
              <a:t>ar a hospitales, hoteles, prisiones y autoridades locales, entre otros</a:t>
            </a:r>
            <a:endParaRPr lang="es-ES" sz="2800" dirty="0" smtClean="0"/>
          </a:p>
          <a:p>
            <a:r>
              <a:rPr lang="es-ES" sz="2800" dirty="0" smtClean="0"/>
              <a:t>Limitaciones de la Ley de Privacidad</a:t>
            </a:r>
          </a:p>
          <a:p>
            <a:r>
              <a:rPr lang="es-ES" sz="2800" dirty="0" smtClean="0"/>
              <a:t>No se puede obligar a responder o retornar a los Estados Unidos</a:t>
            </a:r>
          </a:p>
          <a:p>
            <a:r>
              <a:rPr lang="es-ES" sz="3200" dirty="0" smtClean="0"/>
              <a:t>¡¡Llamen a casa</a:t>
            </a:r>
            <a:r>
              <a:rPr lang="es-ES" sz="3200" dirty="0" smtClean="0"/>
              <a:t>!!</a:t>
            </a:r>
            <a:endParaRPr lang="es-ES" sz="3200" dirty="0" smtClean="0"/>
          </a:p>
        </p:txBody>
      </p:sp>
      <p:pic>
        <p:nvPicPr>
          <p:cNvPr id="20483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20484" name="Picture 4" descr="MPj04387020000[1]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029200"/>
            <a:ext cx="3429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s-ES" dirty="0" smtClean="0"/>
              <a:t>Emergencias médicas</a:t>
            </a:r>
            <a:endParaRPr lang="es-ES" dirty="0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819400" y="1905000"/>
            <a:ext cx="5943600" cy="4389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 smtClean="0"/>
              <a:t>Ayudar a identificar recursos médicos</a:t>
            </a: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Realizar visitas consulares</a:t>
            </a: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Proveer servicios básicos de traducción</a:t>
            </a:r>
          </a:p>
          <a:p>
            <a:pPr>
              <a:lnSpc>
                <a:spcPct val="90000"/>
              </a:lnSpc>
            </a:pPr>
            <a:r>
              <a:rPr lang="es-ES" sz="2800" dirty="0" smtClean="0"/>
              <a:t>Ayudar a identificar recursos financieros</a:t>
            </a: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Notificar a amigos y familiares</a:t>
            </a:r>
          </a:p>
          <a:p>
            <a:pPr>
              <a:lnSpc>
                <a:spcPct val="90000"/>
              </a:lnSpc>
            </a:pPr>
            <a:r>
              <a:rPr lang="es-ES" sz="2800" dirty="0" smtClean="0"/>
              <a:t>Ayudar a coordinar evacuaciones por razones médicas</a:t>
            </a:r>
          </a:p>
          <a:p>
            <a:endParaRPr lang="es-ES" dirty="0" smtClean="0"/>
          </a:p>
        </p:txBody>
      </p:sp>
      <p:pic>
        <p:nvPicPr>
          <p:cNvPr id="21507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Documents and Settings\wickenheiseraj\Local Settings\Temporary Internet Files\Content.IE5\28V8H39Z\MPj0433133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438400"/>
            <a:ext cx="228600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1295400"/>
            <a:ext cx="7772400" cy="914400"/>
          </a:xfrm>
        </p:spPr>
        <p:txBody>
          <a:bodyPr/>
          <a:lstStyle/>
          <a:p>
            <a:r>
              <a:rPr lang="es-ES" dirty="0" smtClean="0"/>
              <a:t>Arrestos</a:t>
            </a:r>
            <a:endParaRPr lang="es-ES" dirty="0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14600"/>
            <a:ext cx="7772400" cy="3748088"/>
          </a:xfrm>
        </p:spPr>
        <p:txBody>
          <a:bodyPr/>
          <a:lstStyle/>
          <a:p>
            <a:endParaRPr lang="es-ES" dirty="0" smtClean="0"/>
          </a:p>
          <a:p>
            <a:r>
              <a:rPr lang="es-ES" sz="2800" dirty="0" smtClean="0"/>
              <a:t>Ciudadanos de los Estados Unidos sujetos a las leyes del país anfitrión </a:t>
            </a:r>
          </a:p>
          <a:p>
            <a:r>
              <a:rPr lang="es-ES" sz="2800" dirty="0" smtClean="0"/>
              <a:t>Notificación consular y acceso consular</a:t>
            </a:r>
          </a:p>
          <a:p>
            <a:r>
              <a:rPr lang="es-ES" sz="2800" dirty="0" smtClean="0"/>
              <a:t>Monitoreo de casos; comunicación con los familiares y el Departamento de Estado de los Estados Unidos</a:t>
            </a:r>
          </a:p>
          <a:p>
            <a:endParaRPr lang="es-ES" dirty="0" smtClean="0"/>
          </a:p>
        </p:txBody>
      </p:sp>
      <p:pic>
        <p:nvPicPr>
          <p:cNvPr id="22531" name="Picture 4" descr="MPj040748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143000"/>
            <a:ext cx="24384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1600200"/>
            <a:ext cx="7772400" cy="4730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/>
              <a:t>Respuesta a crisis</a:t>
            </a:r>
            <a:endParaRPr lang="es-ES" dirty="0" smtClean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33600"/>
            <a:ext cx="7772400" cy="3124200"/>
          </a:xfrm>
        </p:spPr>
        <p:txBody>
          <a:bodyPr/>
          <a:lstStyle/>
          <a:p>
            <a:endParaRPr lang="es-ES" dirty="0" smtClean="0"/>
          </a:p>
          <a:p>
            <a:r>
              <a:rPr lang="es-ES" sz="2800" dirty="0" smtClean="0"/>
              <a:t>Centro de recepción de llamadas – 20,000 llamadas el 7/7/05</a:t>
            </a:r>
          </a:p>
          <a:p>
            <a:r>
              <a:rPr lang="es-ES" sz="2800" dirty="0" smtClean="0"/>
              <a:t>Necesidades inmediatas</a:t>
            </a:r>
          </a:p>
          <a:p>
            <a:r>
              <a:rPr lang="es-ES" sz="2800" dirty="0" smtClean="0"/>
              <a:t>Salida o evacuación</a:t>
            </a:r>
            <a:r>
              <a:rPr lang="es-ES" sz="2800" dirty="0" smtClean="0"/>
              <a:t> </a:t>
            </a:r>
          </a:p>
          <a:p>
            <a:pPr>
              <a:buFont typeface="Wingdings 2" pitchFamily="18" charset="2"/>
              <a:buNone/>
            </a:pPr>
            <a:r>
              <a:rPr lang="es-ES" sz="2800" dirty="0" smtClean="0"/>
              <a:t>	asistida</a:t>
            </a:r>
          </a:p>
          <a:p>
            <a:pPr>
              <a:buFont typeface="Wingdings 2" pitchFamily="18" charset="2"/>
              <a:buNone/>
            </a:pPr>
            <a:endParaRPr lang="es-ES" dirty="0" smtClean="0"/>
          </a:p>
          <a:p>
            <a:pPr>
              <a:buFont typeface="Wingdings 2" pitchFamily="18" charset="2"/>
              <a:buNone/>
            </a:pPr>
            <a:endParaRPr lang="es-ES" dirty="0" smtClean="0"/>
          </a:p>
        </p:txBody>
      </p:sp>
      <p:pic>
        <p:nvPicPr>
          <p:cNvPr id="23555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5" descr="DSC_0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95788" y="3498850"/>
            <a:ext cx="3370262" cy="5522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Asistencia adicional</a:t>
            </a:r>
            <a:endParaRPr lang="es-ES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3124200"/>
          </a:xfrm>
        </p:spPr>
        <p:txBody>
          <a:bodyPr/>
          <a:lstStyle/>
          <a:p>
            <a:r>
              <a:rPr lang="es-ES" sz="3200" dirty="0" smtClean="0"/>
              <a:t>Muertes y sucesiones</a:t>
            </a:r>
          </a:p>
          <a:p>
            <a:r>
              <a:rPr lang="es-ES" sz="3200" dirty="0" smtClean="0"/>
              <a:t>Asistencia a víctimas de crímenes y terrorismo</a:t>
            </a:r>
            <a:endParaRPr lang="es-ES" sz="3200" dirty="0" smtClean="0"/>
          </a:p>
          <a:p>
            <a:r>
              <a:rPr lang="es-ES" sz="3200" dirty="0" smtClean="0"/>
              <a:t>Secuestros</a:t>
            </a:r>
            <a:endParaRPr lang="es-ES" sz="3200" dirty="0" smtClean="0"/>
          </a:p>
          <a:p>
            <a:r>
              <a:rPr lang="es-ES" sz="3200" dirty="0" smtClean="0"/>
              <a:t>Asistencia económica, repatriaciones</a:t>
            </a:r>
            <a:endParaRPr lang="es-ES" sz="3200" dirty="0" smtClean="0"/>
          </a:p>
          <a:p>
            <a:endParaRPr lang="es-ES" dirty="0" smtClean="0"/>
          </a:p>
          <a:p>
            <a:endParaRPr lang="es-ES" dirty="0" smtClean="0"/>
          </a:p>
        </p:txBody>
      </p:sp>
      <p:pic>
        <p:nvPicPr>
          <p:cNvPr id="25603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/>
              <a:t>Programa consular de </a:t>
            </a:r>
            <a:r>
              <a:rPr lang="es-ES" sz="4400" dirty="0" smtClean="0"/>
              <a:t>información</a:t>
            </a:r>
            <a:endParaRPr lang="es-ES" sz="4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ES" sz="2800" dirty="0" smtClean="0">
              <a:latin typeface="Garamond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3200" dirty="0" smtClean="0"/>
              <a:t>“Infórmese antes de viajar”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ES" sz="32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3200" dirty="0" smtClean="0"/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ES" sz="3200" dirty="0" smtClean="0"/>
              <a:t>El objetivo del programa consular de información es ayudar a los ciudadanos de los Estados Unidos que viven y viajan en el extranjero a tomar </a:t>
            </a:r>
            <a:r>
              <a:rPr lang="es-ES" sz="3200" i="1" dirty="0" smtClean="0"/>
              <a:t>decisiones informadas y realizar planes informados.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ES" dirty="0"/>
          </a:p>
        </p:txBody>
      </p:sp>
      <p:pic>
        <p:nvPicPr>
          <p:cNvPr id="26627" name="Picture 10" descr="MPj032119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057400"/>
            <a:ext cx="2057400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1204</TotalTime>
  <Words>309</Words>
  <Application>Microsoft Office PowerPoint</Application>
  <PresentationFormat>Presentación en pantalla (4:3)</PresentationFormat>
  <Paragraphs>72</Paragraphs>
  <Slides>13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Flow</vt:lpstr>
      <vt:lpstr>Photo Editor Photo</vt:lpstr>
      <vt:lpstr>Oficina de Ciudadanos Americanos y Manejo de Crisis, Departamento de Estado de los Estados Unidos</vt:lpstr>
      <vt:lpstr>Ciudadanos americanos en el extranjero</vt:lpstr>
      <vt:lpstr>Asistencia para ciudadanos en el extranjero</vt:lpstr>
      <vt:lpstr>Solicitudes de bienestar y localización</vt:lpstr>
      <vt:lpstr>Emergencias médicas</vt:lpstr>
      <vt:lpstr>Arrestos</vt:lpstr>
      <vt:lpstr>Respuesta a crisis</vt:lpstr>
      <vt:lpstr>Asistencia adicional</vt:lpstr>
      <vt:lpstr>Programa consular de información</vt:lpstr>
      <vt:lpstr>Programa consular de información</vt:lpstr>
      <vt:lpstr>Programa consular de información</vt:lpstr>
      <vt:lpstr>Programa consular de información</vt:lpstr>
      <vt:lpstr>www.travel.state.gov</vt:lpstr>
    </vt:vector>
  </TitlesOfParts>
  <Company>Department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American Citizen Services and Crisis Management</dc:title>
  <dc:creator>Bernier-TothM</dc:creator>
  <cp:lastModifiedBy>Christiane Lehnhoff</cp:lastModifiedBy>
  <cp:revision>122</cp:revision>
  <cp:lastPrinted>1601-01-01T00:00:00Z</cp:lastPrinted>
  <dcterms:created xsi:type="dcterms:W3CDTF">2005-12-12T18:23:17Z</dcterms:created>
  <dcterms:modified xsi:type="dcterms:W3CDTF">2012-06-20T15:07:51Z</dcterms:modified>
</cp:coreProperties>
</file>