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257" r:id="rId4"/>
    <p:sldId id="293" r:id="rId5"/>
    <p:sldId id="296" r:id="rId6"/>
    <p:sldId id="269" r:id="rId7"/>
    <p:sldId id="262" r:id="rId8"/>
    <p:sldId id="294" r:id="rId9"/>
    <p:sldId id="297" r:id="rId10"/>
    <p:sldId id="263" r:id="rId11"/>
    <p:sldId id="264" r:id="rId12"/>
    <p:sldId id="265" r:id="rId13"/>
    <p:sldId id="288" r:id="rId1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748" autoAdjust="0"/>
    <p:restoredTop sz="86420" autoAdjust="0"/>
  </p:normalViewPr>
  <p:slideViewPr>
    <p:cSldViewPr>
      <p:cViewPr varScale="1">
        <p:scale>
          <a:sx n="82" d="100"/>
          <a:sy n="82" d="100"/>
        </p:scale>
        <p:origin x="-12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29627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29627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29627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29627">
              <a:defRPr sz="1200"/>
            </a:lvl1pPr>
          </a:lstStyle>
          <a:p>
            <a:pPr>
              <a:defRPr/>
            </a:pPr>
            <a:fld id="{5F65A603-6ABF-4A9A-BE04-B45C71C60F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9BB9EBC-A130-4FD1-92C2-73E2C339E3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8D942B-2B98-4B67-9CE8-8966D0161A9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0B99A3-096E-49F8-90E1-42B6A7CC747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44445-8BC6-4AD2-A65C-E0AB1CB69C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E935B-8227-4A3C-8EED-2A4F543CA4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71E7-E9C6-4A9B-8A61-15DBAFBBE5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C0FAB-65BB-4D1B-90B5-F7BFCB403E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6D6BC-CFE9-4D2C-898C-172D88DE5B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8D4F5-5AFC-40A1-BFBF-6CCC62A413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EAD1-EF6C-4DB7-9BD6-077B096C35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0721B-7751-41CC-86BA-1570741383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93006-D9CD-4B1E-994B-E31E8470A1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BC18D-12B7-4CA9-AE9E-B54153DDE8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2B71C-A21C-47CC-B057-0C61183A1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257D52C-013B-4E84-B043-D1EDBF2983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grpSp>
          <p:nvGrpSpPr>
            <p:cNvPr id="12" name="Freeform 11"/>
            <p:cNvGrpSpPr>
              <a:grpSpLocks/>
            </p:cNvGrpSpPr>
            <p:nvPr/>
          </p:nvGrpSpPr>
          <p:grpSpPr bwMode="auto">
            <a:xfrm>
              <a:off x="-6124" y="-10242"/>
              <a:ext cx="9137904" cy="1048512"/>
              <a:chOff x="-6096" y="-24384"/>
              <a:chExt cx="9137904" cy="1048512"/>
            </a:xfrm>
          </p:grpSpPr>
          <p:pic>
            <p:nvPicPr>
              <p:cNvPr id="1034" name="Freeform 11"/>
              <p:cNvPicPr>
                <a:picLocks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-6096" y="-24384"/>
                <a:ext cx="9137904" cy="1048512"/>
              </a:xfrm>
              <a:prstGeom prst="rect">
                <a:avLst/>
              </a:prstGeom>
              <a:noFill/>
            </p:spPr>
          </p:pic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 rot="21435692">
                <a:off x="-29294" y="421671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7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88" r:id="rId9"/>
    <p:sldLayoutId id="2147483679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8077200" cy="1676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Office of American Citizens Services and Crisis Management, U.S. Department of State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3900488"/>
          </a:xfrm>
        </p:spPr>
        <p:txBody>
          <a:bodyPr/>
          <a:lstStyle/>
          <a:p>
            <a:endParaRPr lang="en-US" sz="2800" smtClean="0"/>
          </a:p>
          <a:p>
            <a:pPr>
              <a:buFont typeface="Wingdings 2" pitchFamily="18" charset="2"/>
              <a:buNone/>
            </a:pP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  <p:pic>
        <p:nvPicPr>
          <p:cNvPr id="2057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971800" y="4724400"/>
          <a:ext cx="1219200" cy="1120775"/>
        </p:xfrm>
        <a:graphic>
          <a:graphicData uri="http://schemas.openxmlformats.org/presentationml/2006/ole">
            <p:oleObj spid="_x0000_s2050" name="Photo Editor Photo" r:id="rId4" imgW="1066667" imgH="980952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371600" y="4724400"/>
          <a:ext cx="1143000" cy="1143000"/>
        </p:xfrm>
        <a:graphic>
          <a:graphicData uri="http://schemas.openxmlformats.org/presentationml/2006/ole">
            <p:oleObj spid="_x0000_s2051" name="Photo Editor Photo" r:id="rId5" imgW="876190" imgH="876190" progId="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553200" y="4800600"/>
          <a:ext cx="1066800" cy="1066800"/>
        </p:xfrm>
        <a:graphic>
          <a:graphicData uri="http://schemas.openxmlformats.org/presentationml/2006/ole">
            <p:oleObj spid="_x0000_s2053" name="Photo Editor Photo" r:id="rId6" imgW="952633" imgH="952633" progId="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876800" y="4800600"/>
          <a:ext cx="1143000" cy="1062038"/>
        </p:xfrm>
        <a:graphic>
          <a:graphicData uri="http://schemas.openxmlformats.org/presentationml/2006/ole">
            <p:oleObj spid="_x0000_s2054" name="Photo Editor Photo" r:id="rId7" imgW="942857" imgH="876190" progId="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Consular Information Program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7772400" cy="3810000"/>
          </a:xfrm>
        </p:spPr>
        <p:txBody>
          <a:bodyPr/>
          <a:lstStyle/>
          <a:p>
            <a:endParaRPr lang="en-US" smtClean="0"/>
          </a:p>
          <a:p>
            <a:r>
              <a:rPr lang="en-US" sz="3200" b="1" smtClean="0"/>
              <a:t>No </a:t>
            </a:r>
            <a:r>
              <a:rPr lang="en-US" sz="2800" b="1" smtClean="0"/>
              <a:t>Double</a:t>
            </a:r>
            <a:r>
              <a:rPr lang="en-US" sz="3200" b="1" smtClean="0"/>
              <a:t> Standard Policy</a:t>
            </a:r>
            <a:endParaRPr lang="en-US" sz="3200" smtClean="0"/>
          </a:p>
          <a:p>
            <a:pPr lvl="1"/>
            <a:r>
              <a:rPr lang="en-US" sz="3200" smtClean="0"/>
              <a:t>Specific, credible, non-counterable threat</a:t>
            </a:r>
          </a:p>
          <a:p>
            <a:pPr lvl="1"/>
            <a:r>
              <a:rPr lang="en-US" sz="3200" smtClean="0"/>
              <a:t>Collaboration with Regional Security Officers</a:t>
            </a:r>
          </a:p>
          <a:p>
            <a:pPr lvl="1"/>
            <a:endParaRPr lang="en-US" sz="3200" smtClean="0"/>
          </a:p>
        </p:txBody>
      </p:sp>
      <p:pic>
        <p:nvPicPr>
          <p:cNvPr id="27651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27652" name="Picture 4" descr="MPj040926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495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Consular Information Program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>
                <a:solidFill>
                  <a:srgbClr val="C00000"/>
                </a:solidFill>
              </a:rPr>
              <a:t>Warden Messages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000" dirty="0" smtClean="0">
                <a:solidFill>
                  <a:srgbClr val="C00000"/>
                </a:solidFill>
              </a:rPr>
              <a:t>Travel Alerts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400" dirty="0" smtClean="0">
                <a:solidFill>
                  <a:srgbClr val="C00000"/>
                </a:solidFill>
              </a:rPr>
              <a:t>Travel Warnings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4000" dirty="0" smtClean="0">
              <a:solidFill>
                <a:srgbClr val="C00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/>
              <a:t>Country Specific Information (CSI)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/>
              <a:t>Fact Sheets (e.g. avian influenza)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/>
              <a:t>Media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</p:txBody>
      </p:sp>
      <p:pic>
        <p:nvPicPr>
          <p:cNvPr id="28675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Consular Information Program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/>
              <a:t>Information from variety of sources</a:t>
            </a:r>
          </a:p>
          <a:p>
            <a:pPr lvl="1"/>
            <a:r>
              <a:rPr lang="en-US" sz="3200" smtClean="0"/>
              <a:t>Embassies, consulates</a:t>
            </a:r>
          </a:p>
          <a:p>
            <a:pPr lvl="1"/>
            <a:r>
              <a:rPr lang="en-US" sz="3200" smtClean="0"/>
              <a:t>Intelligence community</a:t>
            </a:r>
          </a:p>
          <a:p>
            <a:pPr lvl="1"/>
            <a:r>
              <a:rPr lang="en-US" sz="3200" smtClean="0"/>
              <a:t>Media</a:t>
            </a:r>
          </a:p>
          <a:p>
            <a:pPr lvl="1"/>
            <a:r>
              <a:rPr lang="en-US" sz="3200" smtClean="0"/>
              <a:t>Foreign governments</a:t>
            </a:r>
          </a:p>
          <a:p>
            <a:pPr lvl="1"/>
            <a:r>
              <a:rPr lang="en-US" sz="3200" smtClean="0"/>
              <a:t>Others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  <p:pic>
        <p:nvPicPr>
          <p:cNvPr id="29699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www.travel.state.gov</a:t>
            </a:r>
          </a:p>
        </p:txBody>
      </p:sp>
      <p:pic>
        <p:nvPicPr>
          <p:cNvPr id="30722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46238" y="1935163"/>
            <a:ext cx="5851525" cy="43894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1066800"/>
            <a:ext cx="7772400" cy="1006475"/>
          </a:xfrm>
        </p:spPr>
        <p:txBody>
          <a:bodyPr/>
          <a:lstStyle/>
          <a:p>
            <a:r>
              <a:rPr lang="en-US" smtClean="0"/>
              <a:t>American Citizens Abroad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14600"/>
            <a:ext cx="8001000" cy="3276600"/>
          </a:xfrm>
        </p:spPr>
        <p:txBody>
          <a:bodyPr/>
          <a:lstStyle/>
          <a:p>
            <a:r>
              <a:rPr lang="en-US" sz="2800" smtClean="0"/>
              <a:t>Americans make over 60 million trips abroad every year</a:t>
            </a:r>
          </a:p>
          <a:p>
            <a:r>
              <a:rPr lang="en-US" sz="2800" smtClean="0"/>
              <a:t>4.5 million Americans reside overseas </a:t>
            </a:r>
          </a:p>
          <a:p>
            <a:r>
              <a:rPr lang="en-US" sz="2800" smtClean="0"/>
              <a:t>Over 200,000 students</a:t>
            </a:r>
          </a:p>
          <a:p>
            <a:pPr>
              <a:buFont typeface="Wingdings 2" pitchFamily="18" charset="2"/>
              <a:buNone/>
            </a:pPr>
            <a:r>
              <a:rPr lang="en-US" sz="2800" smtClean="0"/>
              <a:t>	 study abroad</a:t>
            </a:r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17411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17412" name="Picture 16" descr="lost tourist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4114800"/>
            <a:ext cx="2895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Assistance for Citizens Abroad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sz="2800" smtClean="0"/>
              <a:t>Issuance of Emergency Passports</a:t>
            </a:r>
          </a:p>
          <a:p>
            <a:pPr marL="609600" indent="-609600"/>
            <a:r>
              <a:rPr lang="en-US" sz="2800" smtClean="0"/>
              <a:t>Welfare/whereabouts</a:t>
            </a:r>
          </a:p>
          <a:p>
            <a:pPr marL="609600" indent="-609600"/>
            <a:r>
              <a:rPr lang="en-US" sz="2800" smtClean="0"/>
              <a:t>Arrests</a:t>
            </a:r>
          </a:p>
          <a:p>
            <a:pPr marL="609600" indent="-609600"/>
            <a:r>
              <a:rPr lang="en-US" sz="2800" smtClean="0"/>
              <a:t>Medical Emergencies</a:t>
            </a:r>
          </a:p>
          <a:p>
            <a:pPr marL="609600" indent="-609600"/>
            <a:r>
              <a:rPr lang="en-US" sz="2800" smtClean="0"/>
              <a:t>Crisis response</a:t>
            </a:r>
          </a:p>
        </p:txBody>
      </p:sp>
      <p:pic>
        <p:nvPicPr>
          <p:cNvPr id="18435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18436" name="Picture 4" descr="C:\Documents and Settings\wickenheiseraj\Local Settings\Temporary Internet Files\Content.IE5\FWNLPYL9\MPj0437252000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3048000"/>
            <a:ext cx="37528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Welfare/whereabouts requests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4389438"/>
          </a:xfrm>
        </p:spPr>
        <p:txBody>
          <a:bodyPr/>
          <a:lstStyle/>
          <a:p>
            <a:r>
              <a:rPr lang="en-US" sz="2800" smtClean="0"/>
              <a:t>Over 200,000 requests per year</a:t>
            </a:r>
          </a:p>
          <a:p>
            <a:r>
              <a:rPr lang="en-US" sz="2800" smtClean="0"/>
              <a:t>Contact  hospitals, hotels, jails, local authorities, etc.</a:t>
            </a:r>
          </a:p>
          <a:p>
            <a:r>
              <a:rPr lang="en-US" sz="2800" smtClean="0"/>
              <a:t>Privacy Act limitations</a:t>
            </a:r>
          </a:p>
          <a:p>
            <a:r>
              <a:rPr lang="en-US" sz="2800" smtClean="0"/>
              <a:t>Can not compel response or return to the U.S.</a:t>
            </a:r>
          </a:p>
          <a:p>
            <a:r>
              <a:rPr lang="en-US" sz="3200" smtClean="0"/>
              <a:t>Phone home!!</a:t>
            </a:r>
          </a:p>
        </p:txBody>
      </p:sp>
      <p:pic>
        <p:nvPicPr>
          <p:cNvPr id="20483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20484" name="Picture 4" descr="MPj04387020000[1]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5029200"/>
            <a:ext cx="3429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Medical Emergencies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819400" y="1905000"/>
            <a:ext cx="5943600" cy="4389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z="2800" smtClean="0"/>
              <a:t>Help identify medical resources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Make a consular  visit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Provide basic translation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Help identify financial resources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Notify friends/family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Help coordinate medical evacuations</a:t>
            </a:r>
          </a:p>
          <a:p>
            <a:endParaRPr lang="en-US" smtClean="0"/>
          </a:p>
        </p:txBody>
      </p:sp>
      <p:pic>
        <p:nvPicPr>
          <p:cNvPr id="21507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Documents and Settings\wickenheiseraj\Local Settings\Temporary Internet Files\Content.IE5\28V8H39Z\MPj0433133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438400"/>
            <a:ext cx="2286000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1295400"/>
            <a:ext cx="7772400" cy="914400"/>
          </a:xfrm>
        </p:spPr>
        <p:txBody>
          <a:bodyPr/>
          <a:lstStyle/>
          <a:p>
            <a:r>
              <a:rPr lang="en-US" smtClean="0"/>
              <a:t>Arrests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14600"/>
            <a:ext cx="7772400" cy="3748088"/>
          </a:xfrm>
        </p:spPr>
        <p:txBody>
          <a:bodyPr/>
          <a:lstStyle/>
          <a:p>
            <a:endParaRPr lang="en-US" smtClean="0"/>
          </a:p>
          <a:p>
            <a:r>
              <a:rPr lang="en-US" sz="2800" smtClean="0"/>
              <a:t>U.S. citizens subject to host country laws </a:t>
            </a:r>
          </a:p>
          <a:p>
            <a:r>
              <a:rPr lang="en-US" sz="2800" smtClean="0"/>
              <a:t>Consular notification and access</a:t>
            </a:r>
          </a:p>
          <a:p>
            <a:r>
              <a:rPr lang="en-US" sz="2800" smtClean="0"/>
              <a:t>Monitor case; communicate with family &amp; the U.S. Department of State</a:t>
            </a:r>
          </a:p>
          <a:p>
            <a:endParaRPr lang="en-US" smtClean="0"/>
          </a:p>
        </p:txBody>
      </p:sp>
      <p:pic>
        <p:nvPicPr>
          <p:cNvPr id="22531" name="Picture 4" descr="MPj040748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143000"/>
            <a:ext cx="24384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1600200"/>
            <a:ext cx="7772400" cy="4730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Crisis Response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133600"/>
            <a:ext cx="7772400" cy="3124200"/>
          </a:xfrm>
        </p:spPr>
        <p:txBody>
          <a:bodyPr/>
          <a:lstStyle/>
          <a:p>
            <a:endParaRPr lang="en-US" smtClean="0"/>
          </a:p>
          <a:p>
            <a:r>
              <a:rPr lang="en-US" sz="2800" smtClean="0"/>
              <a:t>Call center – 20,000 calls on 7/7/05</a:t>
            </a:r>
          </a:p>
          <a:p>
            <a:r>
              <a:rPr lang="en-US" sz="2800" smtClean="0"/>
              <a:t>Immediate needs</a:t>
            </a:r>
          </a:p>
          <a:p>
            <a:r>
              <a:rPr lang="en-US" sz="2800" smtClean="0"/>
              <a:t>Departure/assisted </a:t>
            </a:r>
          </a:p>
          <a:p>
            <a:pPr>
              <a:buFont typeface="Wingdings 2" pitchFamily="18" charset="2"/>
              <a:buNone/>
            </a:pPr>
            <a:r>
              <a:rPr lang="en-US" sz="2800" smtClean="0"/>
              <a:t>	evacuation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pic>
        <p:nvPicPr>
          <p:cNvPr id="23555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5" descr="DSC_0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95788" y="3498850"/>
            <a:ext cx="3370262" cy="5522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Assistance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3124200"/>
          </a:xfrm>
        </p:spPr>
        <p:txBody>
          <a:bodyPr/>
          <a:lstStyle/>
          <a:p>
            <a:r>
              <a:rPr lang="en-US" sz="3200" smtClean="0"/>
              <a:t>Deaths &amp; estates</a:t>
            </a:r>
          </a:p>
          <a:p>
            <a:r>
              <a:rPr lang="en-US" sz="3200" smtClean="0"/>
              <a:t>Crime/terrorism victims</a:t>
            </a:r>
            <a:r>
              <a:rPr lang="en-US" sz="3200" smtClean="0">
                <a:latin typeface="Times New Roman" pitchFamily="18" charset="0"/>
              </a:rPr>
              <a:t>’</a:t>
            </a:r>
            <a:r>
              <a:rPr lang="en-US" sz="3200" smtClean="0"/>
              <a:t> assistance</a:t>
            </a:r>
          </a:p>
          <a:p>
            <a:r>
              <a:rPr lang="en-US" sz="3200" smtClean="0"/>
              <a:t>Kidnappings</a:t>
            </a:r>
          </a:p>
          <a:p>
            <a:r>
              <a:rPr lang="en-US" sz="3200" smtClean="0"/>
              <a:t>Financial assistance, repatriations</a:t>
            </a:r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25603" name="Picture 6" descr="consseal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Consular Information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dirty="0" smtClean="0">
              <a:latin typeface="Garamond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/>
              <a:t>“Know Before You Go”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2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/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/>
              <a:t>The Consular Information Program aims to help Americans living and traveling abroad make </a:t>
            </a:r>
            <a:r>
              <a:rPr lang="en-US" sz="3200" i="1" dirty="0" smtClean="0"/>
              <a:t>informed decisions and plans.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  <p:pic>
        <p:nvPicPr>
          <p:cNvPr id="26627" name="Picture 10" descr="MPj032119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057400"/>
            <a:ext cx="2057400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6" descr="consseal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028700" cy="1028700"/>
          </a:xfrm>
          <a:prstGeom prst="rect">
            <a:avLst/>
          </a:prstGeom>
          <a:solidFill>
            <a:srgbClr val="A9CBF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1177</TotalTime>
  <Words>222</Words>
  <Application>Microsoft Office PowerPoint</Application>
  <PresentationFormat>On-screen Show (4:3)</PresentationFormat>
  <Paragraphs>74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Times New Roman</vt:lpstr>
      <vt:lpstr>Arial</vt:lpstr>
      <vt:lpstr>Calibri</vt:lpstr>
      <vt:lpstr>Constantia</vt:lpstr>
      <vt:lpstr>Wingdings 2</vt:lpstr>
      <vt:lpstr>Tahoma</vt:lpstr>
      <vt:lpstr>Garamond</vt:lpstr>
      <vt:lpstr>Flow</vt:lpstr>
      <vt:lpstr>Flow</vt:lpstr>
      <vt:lpstr>Flow</vt:lpstr>
      <vt:lpstr>Flow</vt:lpstr>
      <vt:lpstr>Photo Editor Photo</vt:lpstr>
      <vt:lpstr>Office of American Citizens Services and Crisis Management, U.S. Department of State</vt:lpstr>
      <vt:lpstr>American Citizens Abroad</vt:lpstr>
      <vt:lpstr>Assistance for Citizens Abroad</vt:lpstr>
      <vt:lpstr>Welfare/whereabouts requests</vt:lpstr>
      <vt:lpstr>Medical Emergencies</vt:lpstr>
      <vt:lpstr>Arrests</vt:lpstr>
      <vt:lpstr>Crisis Response</vt:lpstr>
      <vt:lpstr>Additional Assistance</vt:lpstr>
      <vt:lpstr>Consular Information Program</vt:lpstr>
      <vt:lpstr>Consular Information Program</vt:lpstr>
      <vt:lpstr>Consular Information Program</vt:lpstr>
      <vt:lpstr>Consular Information Program</vt:lpstr>
      <vt:lpstr>www.travel.state.gov</vt:lpstr>
    </vt:vector>
  </TitlesOfParts>
  <Company>Department of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American Citizen Services and Crisis Management</dc:title>
  <dc:creator>Bernier-TothM</dc:creator>
  <cp:lastModifiedBy>Jorge Peraza-Breedy</cp:lastModifiedBy>
  <cp:revision>110</cp:revision>
  <cp:lastPrinted>1601-01-01T00:00:00Z</cp:lastPrinted>
  <dcterms:created xsi:type="dcterms:W3CDTF">2005-12-12T18:23:17Z</dcterms:created>
  <dcterms:modified xsi:type="dcterms:W3CDTF">2012-06-19T22:23:44Z</dcterms:modified>
</cp:coreProperties>
</file>