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3" r:id="rId2"/>
    <p:sldId id="355" r:id="rId3"/>
    <p:sldId id="360" r:id="rId4"/>
    <p:sldId id="354" r:id="rId5"/>
    <p:sldId id="351" r:id="rId6"/>
    <p:sldId id="352" r:id="rId7"/>
    <p:sldId id="359" r:id="rId8"/>
    <p:sldId id="358" r:id="rId9"/>
    <p:sldId id="357" r:id="rId10"/>
    <p:sldId id="337" r:id="rId11"/>
    <p:sldId id="362" r:id="rId12"/>
    <p:sldId id="363" r:id="rId13"/>
    <p:sldId id="35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C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52" d="100"/>
          <a:sy n="152" d="100"/>
        </p:scale>
        <p:origin x="-392"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4694C-8E1B-4BF0-9060-9756E5010BCF}" type="datetimeFigureOut">
              <a:rPr lang="en-US" smtClean="0"/>
              <a:pPr/>
              <a:t>6/25/13</a:t>
            </a:fld>
            <a:endParaRPr lang="en-U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DD86C-30FB-45A3-ABC9-4A017370BB91}" type="slidenum">
              <a:rPr lang="en-US" smtClean="0"/>
              <a:pPr/>
              <a:t>‹Nr.›</a:t>
            </a:fld>
            <a:endParaRPr lang="en-US" dirty="0"/>
          </a:p>
        </p:txBody>
      </p:sp>
    </p:spTree>
    <p:extLst>
      <p:ext uri="{BB962C8B-B14F-4D97-AF65-F5344CB8AC3E}">
        <p14:creationId xmlns:p14="http://schemas.microsoft.com/office/powerpoint/2010/main" val="293485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F15D37-F618-4715-AA92-F49CB530EB91}" type="slidenum">
              <a:rPr lang="es-ES" smtClean="0"/>
              <a:pPr fontAlgn="base">
                <a:spcBef>
                  <a:spcPct val="0"/>
                </a:spcBef>
                <a:spcAft>
                  <a:spcPct val="0"/>
                </a:spcAft>
                <a:defRPr/>
              </a:pPr>
              <a:t>1</a:t>
            </a:fld>
            <a:endParaRPr lang="es-ES" dirty="0"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4" name="3 Marcador de número de diapositiva"/>
          <p:cNvSpPr>
            <a:spLocks noGrp="1"/>
          </p:cNvSpPr>
          <p:nvPr>
            <p:ph type="sldNum" sz="quarter" idx="5"/>
          </p:nvPr>
        </p:nvSpPr>
        <p:spPr/>
        <p:txBody>
          <a:bodyPr/>
          <a:lstStyle/>
          <a:p>
            <a:pPr>
              <a:defRPr/>
            </a:pPr>
            <a:fld id="{1BDB3E81-5819-4517-A3FC-27EB7346CF00}" type="slidenum">
              <a:rPr lang="es-ES" smtClean="0"/>
              <a:pPr>
                <a:defRPr/>
              </a:pPr>
              <a:t>10</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4" name="3 Marcador de número de diapositiva"/>
          <p:cNvSpPr>
            <a:spLocks noGrp="1"/>
          </p:cNvSpPr>
          <p:nvPr>
            <p:ph type="sldNum" sz="quarter" idx="5"/>
          </p:nvPr>
        </p:nvSpPr>
        <p:spPr/>
        <p:txBody>
          <a:bodyPr/>
          <a:lstStyle/>
          <a:p>
            <a:pPr>
              <a:defRPr/>
            </a:pPr>
            <a:fld id="{1BDB3E81-5819-4517-A3FC-27EB7346CF00}" type="slidenum">
              <a:rPr lang="es-ES" smtClean="0"/>
              <a:pPr>
                <a:defRPr/>
              </a:pPr>
              <a:t>11</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p>
        </p:txBody>
      </p:sp>
      <p:sp>
        <p:nvSpPr>
          <p:cNvPr id="4" name="3 Marcador de número de diapositiva"/>
          <p:cNvSpPr>
            <a:spLocks noGrp="1"/>
          </p:cNvSpPr>
          <p:nvPr>
            <p:ph type="sldNum" sz="quarter" idx="5"/>
          </p:nvPr>
        </p:nvSpPr>
        <p:spPr/>
        <p:txBody>
          <a:bodyPr/>
          <a:lstStyle/>
          <a:p>
            <a:pPr>
              <a:defRPr/>
            </a:pPr>
            <a:fld id="{1BDB3E81-5819-4517-A3FC-27EB7346CF00}" type="slidenum">
              <a:rPr lang="es-ES" smtClean="0"/>
              <a:pPr>
                <a:defRPr/>
              </a:pPr>
              <a:t>12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5138F4-459D-46E3-8361-36977CFFC582}" type="datetimeFigureOut">
              <a:rPr lang="en-US" smtClean="0"/>
              <a:pPr/>
              <a:t>6/25/13</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17F3BF6-C04B-4B19-8694-8AC044CCDE8A}"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7000"/>
            <a:lum/>
          </a:blip>
          <a:srcRect/>
          <a:stretch>
            <a:fillRect t="-27000" b="-2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138F4-459D-46E3-8361-36977CFFC582}" type="datetimeFigureOut">
              <a:rPr lang="en-US" smtClean="0"/>
              <a:pPr/>
              <a:t>6/25/13</a:t>
            </a:fld>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F3BF6-C04B-4B19-8694-8AC044CCDE8A}"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5257800"/>
          </a:xfrm>
          <a:prstGeom prst="rect">
            <a:avLst/>
          </a:prstGeom>
          <a:solidFill>
            <a:schemeClr val="tx1"/>
          </a:solidFill>
          <a:ln w="9525">
            <a:noFill/>
            <a:miter lim="800000"/>
            <a:headEnd/>
            <a:tailEnd/>
          </a:ln>
        </p:spPr>
        <p:txBody>
          <a:bodyPr wrap="none" anchor="ctr"/>
          <a:lstStyle/>
          <a:p>
            <a:pPr algn="ctr"/>
            <a:endParaRPr lang="en-GB" dirty="0">
              <a:latin typeface="Calibri" pitchFamily="34" charset="0"/>
            </a:endParaRPr>
          </a:p>
        </p:txBody>
      </p:sp>
      <p:pic>
        <p:nvPicPr>
          <p:cNvPr id="8" name="Picture 12"/>
          <p:cNvPicPr>
            <a:picLocks noChangeAspect="1" noChangeArrowheads="1"/>
          </p:cNvPicPr>
          <p:nvPr/>
        </p:nvPicPr>
        <p:blipFill>
          <a:blip r:embed="rId3" cstate="print"/>
          <a:srcRect/>
          <a:stretch>
            <a:fillRect/>
          </a:stretch>
        </p:blipFill>
        <p:spPr bwMode="auto">
          <a:xfrm>
            <a:off x="2286000" y="304800"/>
            <a:ext cx="4281828" cy="1219200"/>
          </a:xfrm>
          <a:prstGeom prst="rect">
            <a:avLst/>
          </a:prstGeom>
          <a:noFill/>
          <a:ln w="9525">
            <a:noFill/>
            <a:miter lim="800000"/>
            <a:headEnd/>
            <a:tailEnd/>
          </a:ln>
        </p:spPr>
      </p:pic>
      <p:cxnSp>
        <p:nvCxnSpPr>
          <p:cNvPr id="9" name="8 Conector recto"/>
          <p:cNvCxnSpPr/>
          <p:nvPr/>
        </p:nvCxnSpPr>
        <p:spPr>
          <a:xfrm>
            <a:off x="0" y="4418012"/>
            <a:ext cx="9144000" cy="158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pic>
        <p:nvPicPr>
          <p:cNvPr id="1027" name="Picture 3"/>
          <p:cNvPicPr>
            <a:picLocks noChangeAspect="1" noChangeArrowheads="1"/>
          </p:cNvPicPr>
          <p:nvPr/>
        </p:nvPicPr>
        <p:blipFill>
          <a:blip r:embed="rId4" cstate="print"/>
          <a:srcRect/>
          <a:stretch>
            <a:fillRect/>
          </a:stretch>
        </p:blipFill>
        <p:spPr bwMode="auto">
          <a:xfrm>
            <a:off x="0" y="3626644"/>
            <a:ext cx="9144000" cy="3231356"/>
          </a:xfrm>
          <a:prstGeom prst="rect">
            <a:avLst/>
          </a:prstGeom>
          <a:noFill/>
          <a:ln w="9525">
            <a:noFill/>
            <a:miter lim="800000"/>
            <a:headEnd/>
            <a:tailEnd/>
          </a:ln>
        </p:spPr>
      </p:pic>
      <p:sp>
        <p:nvSpPr>
          <p:cNvPr id="6" name="3 Rectángulo"/>
          <p:cNvSpPr>
            <a:spLocks noChangeArrowheads="1"/>
          </p:cNvSpPr>
          <p:nvPr/>
        </p:nvSpPr>
        <p:spPr bwMode="auto">
          <a:xfrm>
            <a:off x="609600" y="1447800"/>
            <a:ext cx="8153400" cy="2677656"/>
          </a:xfrm>
          <a:prstGeom prst="rect">
            <a:avLst/>
          </a:prstGeom>
          <a:noFill/>
          <a:ln w="9525">
            <a:noFill/>
            <a:miter lim="800000"/>
            <a:headEnd/>
            <a:tailEnd/>
          </a:ln>
        </p:spPr>
        <p:txBody>
          <a:bodyPr wrap="square">
            <a:spAutoFit/>
          </a:bodyPr>
          <a:lstStyle/>
          <a:p>
            <a:pPr algn="r">
              <a:defRPr/>
            </a:pPr>
            <a:endParaRPr lang="en-GB" sz="2800" b="1" i="1" dirty="0" smtClean="0">
              <a:solidFill>
                <a:schemeClr val="bg1"/>
              </a:solidFill>
              <a:latin typeface="Calibri" pitchFamily="34" charset="0"/>
            </a:endParaRPr>
          </a:p>
          <a:p>
            <a:pPr algn="ctr">
              <a:defRPr/>
            </a:pPr>
            <a:r>
              <a:rPr lang="en-GB" sz="2800" b="1" dirty="0" smtClean="0">
                <a:solidFill>
                  <a:schemeClr val="bg1"/>
                </a:solidFill>
                <a:latin typeface="Calibri" pitchFamily="34" charset="0"/>
              </a:rPr>
              <a:t> Promoting </a:t>
            </a:r>
            <a:r>
              <a:rPr lang="en-GB" sz="2800" b="1" dirty="0" smtClean="0">
                <a:solidFill>
                  <a:schemeClr val="bg1"/>
                </a:solidFill>
                <a:latin typeface="Calibri" pitchFamily="34" charset="0"/>
              </a:rPr>
              <a:t>Cooperation </a:t>
            </a:r>
            <a:r>
              <a:rPr lang="en-GB" sz="2800" b="1" dirty="0" smtClean="0">
                <a:solidFill>
                  <a:schemeClr val="bg1"/>
                </a:solidFill>
                <a:latin typeface="Calibri" pitchFamily="34" charset="0"/>
              </a:rPr>
              <a:t>between Mexico and Central America to </a:t>
            </a:r>
            <a:r>
              <a:rPr lang="en-GB" sz="2800" b="1" dirty="0" smtClean="0">
                <a:solidFill>
                  <a:schemeClr val="bg1"/>
                </a:solidFill>
                <a:latin typeface="Calibri" pitchFamily="34" charset="0"/>
              </a:rPr>
              <a:t>Prevent </a:t>
            </a:r>
            <a:r>
              <a:rPr lang="en-GB" sz="2800" b="1" dirty="0" smtClean="0">
                <a:solidFill>
                  <a:schemeClr val="bg1"/>
                </a:solidFill>
                <a:latin typeface="Calibri" pitchFamily="34" charset="0"/>
              </a:rPr>
              <a:t>and </a:t>
            </a:r>
            <a:r>
              <a:rPr lang="en-GB" sz="2800" b="1" dirty="0" smtClean="0">
                <a:solidFill>
                  <a:schemeClr val="bg1"/>
                </a:solidFill>
                <a:latin typeface="Calibri" pitchFamily="34" charset="0"/>
              </a:rPr>
              <a:t>Combat </a:t>
            </a:r>
            <a:r>
              <a:rPr lang="en-GB" sz="2800" b="1" dirty="0">
                <a:solidFill>
                  <a:schemeClr val="bg1"/>
                </a:solidFill>
                <a:latin typeface="Calibri" pitchFamily="34" charset="0"/>
              </a:rPr>
              <a:t>M</a:t>
            </a:r>
            <a:r>
              <a:rPr lang="en-GB" sz="2800" b="1" dirty="0" smtClean="0">
                <a:solidFill>
                  <a:schemeClr val="bg1"/>
                </a:solidFill>
                <a:latin typeface="Calibri" pitchFamily="34" charset="0"/>
              </a:rPr>
              <a:t>igrant </a:t>
            </a:r>
            <a:r>
              <a:rPr lang="en-GB" sz="2800" b="1" dirty="0">
                <a:solidFill>
                  <a:schemeClr val="bg1"/>
                </a:solidFill>
                <a:latin typeface="Calibri" pitchFamily="34" charset="0"/>
              </a:rPr>
              <a:t>S</a:t>
            </a:r>
            <a:r>
              <a:rPr lang="en-GB" sz="2800" b="1" dirty="0" smtClean="0">
                <a:solidFill>
                  <a:schemeClr val="bg1"/>
                </a:solidFill>
                <a:latin typeface="Calibri" pitchFamily="34" charset="0"/>
              </a:rPr>
              <a:t>muggling</a:t>
            </a:r>
            <a:r>
              <a:rPr lang="en-GB" sz="2800" b="1" i="1" dirty="0" smtClean="0">
                <a:solidFill>
                  <a:schemeClr val="bg1"/>
                </a:solidFill>
                <a:latin typeface="Calibri" pitchFamily="34" charset="0"/>
              </a:rPr>
              <a:t>	</a:t>
            </a:r>
          </a:p>
          <a:p>
            <a:pPr algn="r">
              <a:defRPr/>
            </a:pPr>
            <a:endParaRPr lang="en-GB" sz="2800" b="1" i="1" dirty="0" smtClean="0">
              <a:solidFill>
                <a:schemeClr val="bg1"/>
              </a:solidFill>
              <a:latin typeface="Calibri" pitchFamily="34" charset="0"/>
            </a:endParaRPr>
          </a:p>
          <a:p>
            <a:pPr algn="r">
              <a:defRPr/>
            </a:pPr>
            <a:endParaRPr lang="en-GB" sz="2800" b="1" i="1" dirty="0" smtClean="0">
              <a:solidFill>
                <a:schemeClr val="bg1"/>
              </a:solidFill>
              <a:latin typeface="Calibri" pitchFamily="34" charset="0"/>
            </a:endParaRPr>
          </a:p>
        </p:txBody>
      </p:sp>
      <p:sp>
        <p:nvSpPr>
          <p:cNvPr id="7" name="6 CuadroTexto"/>
          <p:cNvSpPr txBox="1"/>
          <p:nvPr/>
        </p:nvSpPr>
        <p:spPr>
          <a:xfrm>
            <a:off x="3505200" y="914400"/>
            <a:ext cx="3048000" cy="595035"/>
          </a:xfrm>
          <a:prstGeom prst="rect">
            <a:avLst/>
          </a:prstGeom>
          <a:solidFill>
            <a:schemeClr val="bg1"/>
          </a:solidFill>
        </p:spPr>
        <p:txBody>
          <a:bodyPr wrap="square" rtlCol="0">
            <a:spAutoFit/>
          </a:bodyPr>
          <a:lstStyle/>
          <a:p>
            <a:pPr>
              <a:lnSpc>
                <a:spcPct val="80000"/>
              </a:lnSpc>
              <a:defRPr/>
            </a:pPr>
            <a:r>
              <a:rPr lang="en-GB" sz="2000" dirty="0" smtClean="0">
                <a:solidFill>
                  <a:srgbClr val="33ACDD"/>
                </a:solidFill>
              </a:rPr>
              <a:t>United Nations Office on Drugs and Crime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4267200" y="-27384"/>
            <a:ext cx="4868242" cy="1268760"/>
          </a:xfrm>
          <a:prstGeom prst="rect">
            <a:avLst/>
          </a:prstGeom>
          <a:solidFill>
            <a:schemeClr val="tx1"/>
          </a:solidFill>
          <a:ln w="9525">
            <a:noFill/>
            <a:miter lim="800000"/>
            <a:headEnd/>
            <a:tailEnd/>
          </a:ln>
        </p:spPr>
        <p:txBody>
          <a:bodyPr wrap="none" anchor="ctr"/>
          <a:lstStyle/>
          <a:p>
            <a:pPr algn="ctr"/>
            <a:endParaRPr lang="en-GB" dirty="0">
              <a:latin typeface="Calibri" pitchFamily="34" charset="0"/>
            </a:endParaRPr>
          </a:p>
        </p:txBody>
      </p:sp>
      <p:cxnSp>
        <p:nvCxnSpPr>
          <p:cNvPr id="12" name="11 Conector recto"/>
          <p:cNvCxnSpPr/>
          <p:nvPr/>
        </p:nvCxnSpPr>
        <p:spPr>
          <a:xfrm>
            <a:off x="4267198" y="0"/>
            <a:ext cx="16770" cy="11967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Rectangle 1"/>
          <p:cNvSpPr>
            <a:spLocks noChangeArrowheads="1"/>
          </p:cNvSpPr>
          <p:nvPr/>
        </p:nvSpPr>
        <p:spPr bwMode="auto">
          <a:xfrm>
            <a:off x="4355976" y="260648"/>
            <a:ext cx="46013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sz="3600" b="1" i="0" u="none" strike="noStrike" cap="none" normalizeH="0" baseline="0" dirty="0" smtClean="0">
                <a:ln>
                  <a:noFill/>
                </a:ln>
                <a:solidFill>
                  <a:schemeClr val="bg1"/>
                </a:solidFill>
                <a:effectLst/>
                <a:cs typeface="Times New Roman" pitchFamily="18" charset="0"/>
              </a:rPr>
              <a:t>Relevant Actions</a:t>
            </a:r>
            <a:endParaRPr lang="en-GB" sz="3200" b="1" dirty="0" smtClean="0">
              <a:solidFill>
                <a:schemeClr val="bg1"/>
              </a:solidFill>
              <a:cs typeface="Times New Roman" pitchFamily="18" charset="0"/>
            </a:endParaRPr>
          </a:p>
        </p:txBody>
      </p:sp>
      <p:sp>
        <p:nvSpPr>
          <p:cNvPr id="16" name="15 CuadroTexto"/>
          <p:cNvSpPr txBox="1"/>
          <p:nvPr/>
        </p:nvSpPr>
        <p:spPr>
          <a:xfrm>
            <a:off x="4419600" y="1268760"/>
            <a:ext cx="4724400" cy="861774"/>
          </a:xfrm>
          <a:prstGeom prst="rect">
            <a:avLst/>
          </a:prstGeom>
          <a:noFill/>
        </p:spPr>
        <p:txBody>
          <a:bodyPr wrap="square" rtlCol="0">
            <a:spAutoFit/>
          </a:bodyPr>
          <a:lstStyle/>
          <a:p>
            <a:pPr indent="180000">
              <a:defRPr/>
            </a:pPr>
            <a:endParaRPr lang="en-GB" sz="1400" dirty="0" smtClean="0">
              <a:solidFill>
                <a:schemeClr val="bg1"/>
              </a:solidFill>
            </a:endParaRPr>
          </a:p>
          <a:p>
            <a:pPr indent="180000">
              <a:defRPr/>
            </a:pPr>
            <a:endParaRPr lang="en-GB" dirty="0" smtClean="0"/>
          </a:p>
          <a:p>
            <a:pPr indent="180000">
              <a:defRPr/>
            </a:pPr>
            <a:endParaRPr lang="en-GB" dirty="0" smtClean="0"/>
          </a:p>
        </p:txBody>
      </p:sp>
      <p:sp>
        <p:nvSpPr>
          <p:cNvPr id="13" name="12 Rectángulo"/>
          <p:cNvSpPr/>
          <p:nvPr/>
        </p:nvSpPr>
        <p:spPr>
          <a:xfrm>
            <a:off x="0" y="0"/>
            <a:ext cx="4267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10 Conector recto"/>
          <p:cNvCxnSpPr/>
          <p:nvPr/>
        </p:nvCxnSpPr>
        <p:spPr>
          <a:xfrm>
            <a:off x="0" y="1217613"/>
            <a:ext cx="9144000"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pic>
        <p:nvPicPr>
          <p:cNvPr id="14" name="Picture 8"/>
          <p:cNvPicPr>
            <a:picLocks noChangeAspect="1" noChangeArrowheads="1"/>
          </p:cNvPicPr>
          <p:nvPr/>
        </p:nvPicPr>
        <p:blipFill>
          <a:blip r:embed="rId3" cstate="print"/>
          <a:srcRect/>
          <a:stretch>
            <a:fillRect/>
          </a:stretch>
        </p:blipFill>
        <p:spPr bwMode="auto">
          <a:xfrm>
            <a:off x="228600" y="141181"/>
            <a:ext cx="3036474" cy="849419"/>
          </a:xfrm>
          <a:prstGeom prst="rect">
            <a:avLst/>
          </a:prstGeom>
          <a:noFill/>
          <a:ln w="9525">
            <a:noFill/>
            <a:miter lim="800000"/>
            <a:headEnd/>
            <a:tailEnd/>
          </a:ln>
        </p:spPr>
      </p:pic>
      <p:sp>
        <p:nvSpPr>
          <p:cNvPr id="15" name="14 Rectángulo"/>
          <p:cNvSpPr/>
          <p:nvPr/>
        </p:nvSpPr>
        <p:spPr>
          <a:xfrm>
            <a:off x="7315200" y="1828800"/>
            <a:ext cx="1524000" cy="830997"/>
          </a:xfrm>
          <a:prstGeom prst="rect">
            <a:avLst/>
          </a:prstGeom>
          <a:solidFill>
            <a:schemeClr val="bg1"/>
          </a:solidFill>
          <a:ln w="38100">
            <a:solidFill>
              <a:schemeClr val="tx1"/>
            </a:solidFill>
          </a:ln>
        </p:spPr>
        <p:txBody>
          <a:bodyPr wrap="square">
            <a:spAutoFit/>
          </a:bodyPr>
          <a:lstStyle/>
          <a:p>
            <a:pPr algn="ctr"/>
            <a:r>
              <a:rPr lang="en-GB" sz="1600" b="1" dirty="0" smtClean="0">
                <a:solidFill>
                  <a:srgbClr val="00B0F0"/>
                </a:solidFill>
              </a:rPr>
              <a:t>Regional training master plan</a:t>
            </a:r>
            <a:endParaRPr lang="en-GB" sz="1600" b="1" dirty="0">
              <a:solidFill>
                <a:srgbClr val="00B0F0"/>
              </a:solidFill>
            </a:endParaRPr>
          </a:p>
        </p:txBody>
      </p:sp>
      <p:sp>
        <p:nvSpPr>
          <p:cNvPr id="17" name="16 Rectángulo"/>
          <p:cNvSpPr/>
          <p:nvPr/>
        </p:nvSpPr>
        <p:spPr>
          <a:xfrm>
            <a:off x="4648200" y="1371600"/>
            <a:ext cx="2438400" cy="830997"/>
          </a:xfrm>
          <a:prstGeom prst="rect">
            <a:avLst/>
          </a:prstGeom>
          <a:solidFill>
            <a:schemeClr val="tx1"/>
          </a:solidFill>
          <a:ln w="38100">
            <a:solidFill>
              <a:schemeClr val="tx1"/>
            </a:solidFill>
          </a:ln>
        </p:spPr>
        <p:txBody>
          <a:bodyPr wrap="square">
            <a:spAutoFit/>
          </a:bodyPr>
          <a:lstStyle/>
          <a:p>
            <a:pPr algn="ctr"/>
            <a:r>
              <a:rPr lang="en-GB" sz="1600" b="1" dirty="0" smtClean="0">
                <a:solidFill>
                  <a:srgbClr val="00B0F0"/>
                </a:solidFill>
              </a:rPr>
              <a:t>An assessment of the training units of target institutions</a:t>
            </a:r>
            <a:endParaRPr lang="en-GB" sz="1600" b="1" dirty="0">
              <a:solidFill>
                <a:srgbClr val="00B0F0"/>
              </a:solidFill>
            </a:endParaRPr>
          </a:p>
        </p:txBody>
      </p:sp>
      <p:sp>
        <p:nvSpPr>
          <p:cNvPr id="24" name="23 Rectángulo"/>
          <p:cNvSpPr/>
          <p:nvPr/>
        </p:nvSpPr>
        <p:spPr>
          <a:xfrm>
            <a:off x="228600" y="1455003"/>
            <a:ext cx="4038600" cy="584776"/>
          </a:xfrm>
          <a:prstGeom prst="rect">
            <a:avLst/>
          </a:prstGeom>
          <a:solidFill>
            <a:schemeClr val="bg1"/>
          </a:solidFill>
          <a:ln w="38100">
            <a:solidFill>
              <a:schemeClr val="tx1"/>
            </a:solidFill>
          </a:ln>
        </p:spPr>
        <p:txBody>
          <a:bodyPr wrap="square">
            <a:spAutoFit/>
          </a:bodyPr>
          <a:lstStyle/>
          <a:p>
            <a:pPr indent="19050" algn="ctr"/>
            <a:r>
              <a:rPr lang="en-GB" sz="1600" b="1" dirty="0" smtClean="0">
                <a:solidFill>
                  <a:srgbClr val="00B0F0"/>
                </a:solidFill>
              </a:rPr>
              <a:t>Meetings between authorities and autonomous human rights organizations</a:t>
            </a:r>
            <a:endParaRPr lang="en-GB" sz="1600" b="1" dirty="0" smtClean="0">
              <a:solidFill>
                <a:srgbClr val="00B0F0"/>
              </a:solidFill>
            </a:endParaRPr>
          </a:p>
        </p:txBody>
      </p:sp>
      <p:sp>
        <p:nvSpPr>
          <p:cNvPr id="25" name="24 Rectángulo"/>
          <p:cNvSpPr/>
          <p:nvPr/>
        </p:nvSpPr>
        <p:spPr>
          <a:xfrm>
            <a:off x="5334000" y="3962400"/>
            <a:ext cx="3581400" cy="830997"/>
          </a:xfrm>
          <a:prstGeom prst="rect">
            <a:avLst/>
          </a:prstGeom>
          <a:solidFill>
            <a:schemeClr val="bg1"/>
          </a:solidFill>
          <a:ln w="38100">
            <a:solidFill>
              <a:schemeClr val="tx1"/>
            </a:solidFill>
          </a:ln>
        </p:spPr>
        <p:txBody>
          <a:bodyPr wrap="square">
            <a:spAutoFit/>
          </a:bodyPr>
          <a:lstStyle/>
          <a:p>
            <a:pPr algn="ctr"/>
            <a:r>
              <a:rPr lang="en-GB" sz="1600" b="1" dirty="0" smtClean="0">
                <a:solidFill>
                  <a:srgbClr val="00B0F0"/>
                </a:solidFill>
              </a:rPr>
              <a:t>Bilateral workshops in selected border cities to promote international cooperation</a:t>
            </a:r>
            <a:endParaRPr lang="en-GB" sz="1600" b="1" dirty="0">
              <a:solidFill>
                <a:srgbClr val="00B0F0"/>
              </a:solidFill>
            </a:endParaRPr>
          </a:p>
        </p:txBody>
      </p:sp>
      <p:sp>
        <p:nvSpPr>
          <p:cNvPr id="26" name="25 Rectángulo"/>
          <p:cNvSpPr/>
          <p:nvPr/>
        </p:nvSpPr>
        <p:spPr>
          <a:xfrm>
            <a:off x="1295400" y="6096000"/>
            <a:ext cx="6705600" cy="338554"/>
          </a:xfrm>
          <a:prstGeom prst="rect">
            <a:avLst/>
          </a:prstGeom>
          <a:solidFill>
            <a:schemeClr val="bg1"/>
          </a:solidFill>
          <a:ln w="38100">
            <a:solidFill>
              <a:schemeClr val="tx1"/>
            </a:solidFill>
          </a:ln>
        </p:spPr>
        <p:txBody>
          <a:bodyPr wrap="square">
            <a:spAutoFit/>
          </a:bodyPr>
          <a:lstStyle/>
          <a:p>
            <a:pPr algn="ctr"/>
            <a:r>
              <a:rPr lang="en-GB" sz="1600" b="1" dirty="0" smtClean="0">
                <a:solidFill>
                  <a:srgbClr val="00B0F0"/>
                </a:solidFill>
              </a:rPr>
              <a:t>Regional meetings to exchange best practices</a:t>
            </a:r>
            <a:endParaRPr lang="en-GB" sz="1600" b="1" dirty="0">
              <a:solidFill>
                <a:srgbClr val="00B0F0"/>
              </a:solidFill>
            </a:endParaRPr>
          </a:p>
        </p:txBody>
      </p:sp>
      <p:sp>
        <p:nvSpPr>
          <p:cNvPr id="27" name="26 Rectángulo"/>
          <p:cNvSpPr/>
          <p:nvPr/>
        </p:nvSpPr>
        <p:spPr>
          <a:xfrm>
            <a:off x="228600" y="4162961"/>
            <a:ext cx="4495800" cy="1323439"/>
          </a:xfrm>
          <a:prstGeom prst="rect">
            <a:avLst/>
          </a:prstGeom>
          <a:solidFill>
            <a:schemeClr val="bg1"/>
          </a:solidFill>
          <a:ln w="38100">
            <a:solidFill>
              <a:schemeClr val="tx1"/>
            </a:solidFill>
          </a:ln>
        </p:spPr>
        <p:txBody>
          <a:bodyPr wrap="square">
            <a:spAutoFit/>
          </a:bodyPr>
          <a:lstStyle/>
          <a:p>
            <a:pPr algn="ctr"/>
            <a:r>
              <a:rPr lang="en-GB" sz="1600" b="1" dirty="0" smtClean="0">
                <a:solidFill>
                  <a:srgbClr val="00B0F0"/>
                </a:solidFill>
              </a:rPr>
              <a:t>A c</a:t>
            </a:r>
            <a:r>
              <a:rPr lang="en-GB" sz="1600" b="1" dirty="0" smtClean="0">
                <a:solidFill>
                  <a:srgbClr val="00B0F0"/>
                </a:solidFill>
              </a:rPr>
              <a:t>ommunication strategy and awareness-raising materials with specific information about migrant smuggling and the rights of </a:t>
            </a:r>
            <a:r>
              <a:rPr lang="en-GB" sz="1600" b="1" dirty="0" smtClean="0">
                <a:solidFill>
                  <a:srgbClr val="00B0F0"/>
                </a:solidFill>
              </a:rPr>
              <a:t>migrants victims of migrant smuggling, to be disseminated through the media</a:t>
            </a:r>
            <a:endParaRPr lang="en-GB" sz="1600" b="1" dirty="0">
              <a:solidFill>
                <a:srgbClr val="00B0F0"/>
              </a:solidFill>
            </a:endParaRPr>
          </a:p>
        </p:txBody>
      </p:sp>
      <p:sp>
        <p:nvSpPr>
          <p:cNvPr id="28" name="27 Rectángulo"/>
          <p:cNvSpPr/>
          <p:nvPr/>
        </p:nvSpPr>
        <p:spPr>
          <a:xfrm>
            <a:off x="5105400" y="5029200"/>
            <a:ext cx="3810000" cy="338554"/>
          </a:xfrm>
          <a:prstGeom prst="rect">
            <a:avLst/>
          </a:prstGeom>
          <a:solidFill>
            <a:schemeClr val="tx1"/>
          </a:solidFill>
          <a:ln w="38100">
            <a:solidFill>
              <a:schemeClr val="tx1"/>
            </a:solidFill>
          </a:ln>
        </p:spPr>
        <p:txBody>
          <a:bodyPr wrap="square">
            <a:spAutoFit/>
          </a:bodyPr>
          <a:lstStyle/>
          <a:p>
            <a:pPr algn="ctr"/>
            <a:r>
              <a:rPr lang="en-GB" sz="1600" b="1" dirty="0" smtClean="0">
                <a:solidFill>
                  <a:srgbClr val="00B0F0"/>
                </a:solidFill>
              </a:rPr>
              <a:t>An i</a:t>
            </a:r>
            <a:r>
              <a:rPr lang="en-GB" sz="1600" b="1" dirty="0" smtClean="0">
                <a:solidFill>
                  <a:srgbClr val="00B0F0"/>
                </a:solidFill>
              </a:rPr>
              <a:t>nformation workshop for the media</a:t>
            </a:r>
            <a:endParaRPr lang="en-GB" sz="1600" b="1" dirty="0">
              <a:solidFill>
                <a:srgbClr val="00B0F0"/>
              </a:solidFill>
            </a:endParaRPr>
          </a:p>
        </p:txBody>
      </p:sp>
      <p:sp>
        <p:nvSpPr>
          <p:cNvPr id="29" name="28 Rectángulo"/>
          <p:cNvSpPr/>
          <p:nvPr/>
        </p:nvSpPr>
        <p:spPr>
          <a:xfrm>
            <a:off x="228600" y="2562761"/>
            <a:ext cx="4495800" cy="1077218"/>
          </a:xfrm>
          <a:prstGeom prst="rect">
            <a:avLst/>
          </a:prstGeom>
          <a:solidFill>
            <a:schemeClr val="tx1"/>
          </a:solidFill>
          <a:ln w="38100">
            <a:solidFill>
              <a:schemeClr val="tx1"/>
            </a:solidFill>
          </a:ln>
        </p:spPr>
        <p:txBody>
          <a:bodyPr wrap="square">
            <a:spAutoFit/>
          </a:bodyPr>
          <a:lstStyle/>
          <a:p>
            <a:pPr algn="ctr"/>
            <a:r>
              <a:rPr lang="en-GB" sz="1600" b="1" dirty="0" smtClean="0">
                <a:solidFill>
                  <a:srgbClr val="00B0F0"/>
                </a:solidFill>
              </a:rPr>
              <a:t>Certifying facilitators from Mexico and Central America to lead national training sessions based on UNODC specialized manuals (training of trainers)</a:t>
            </a:r>
            <a:endParaRPr lang="en-GB" sz="1600" b="1" dirty="0">
              <a:solidFill>
                <a:srgbClr val="00B0F0"/>
              </a:solidFill>
            </a:endParaRPr>
          </a:p>
        </p:txBody>
      </p:sp>
      <p:sp>
        <p:nvSpPr>
          <p:cNvPr id="19" name="18 Rectángulo"/>
          <p:cNvSpPr/>
          <p:nvPr/>
        </p:nvSpPr>
        <p:spPr>
          <a:xfrm>
            <a:off x="5029200" y="2971800"/>
            <a:ext cx="3810000" cy="584776"/>
          </a:xfrm>
          <a:prstGeom prst="rect">
            <a:avLst/>
          </a:prstGeom>
          <a:solidFill>
            <a:schemeClr val="tx1"/>
          </a:solidFill>
          <a:ln w="38100">
            <a:solidFill>
              <a:schemeClr val="tx1"/>
            </a:solidFill>
          </a:ln>
        </p:spPr>
        <p:txBody>
          <a:bodyPr wrap="square">
            <a:spAutoFit/>
          </a:bodyPr>
          <a:lstStyle/>
          <a:p>
            <a:pPr algn="ctr"/>
            <a:r>
              <a:rPr lang="en-GB" sz="1600" b="1" dirty="0" smtClean="0">
                <a:solidFill>
                  <a:srgbClr val="00B0F0"/>
                </a:solidFill>
              </a:rPr>
              <a:t>Capacity-building sessions </a:t>
            </a:r>
            <a:r>
              <a:rPr lang="en-GB" sz="1600" b="1" dirty="0" smtClean="0">
                <a:solidFill>
                  <a:srgbClr val="00B0F0"/>
                </a:solidFill>
              </a:rPr>
              <a:t>at a national level to investigate the crime</a:t>
            </a:r>
            <a:endParaRPr lang="en-GB" sz="1600" b="1" dirty="0">
              <a:solidFill>
                <a:srgbClr val="00B0F0"/>
              </a:solidFill>
            </a:endParaRPr>
          </a:p>
        </p:txBody>
      </p:sp>
      <p:sp>
        <p:nvSpPr>
          <p:cNvPr id="20" name="6 CuadroTexto"/>
          <p:cNvSpPr txBox="1"/>
          <p:nvPr/>
        </p:nvSpPr>
        <p:spPr>
          <a:xfrm>
            <a:off x="1143000" y="609600"/>
            <a:ext cx="2209800" cy="444224"/>
          </a:xfrm>
          <a:prstGeom prst="rect">
            <a:avLst/>
          </a:prstGeom>
          <a:solidFill>
            <a:schemeClr val="bg1"/>
          </a:solidFill>
        </p:spPr>
        <p:txBody>
          <a:bodyPr wrap="square" rtlCol="0">
            <a:spAutoFit/>
          </a:bodyPr>
          <a:lstStyle/>
          <a:p>
            <a:pPr>
              <a:lnSpc>
                <a:spcPct val="80000"/>
              </a:lnSpc>
              <a:defRPr/>
            </a:pPr>
            <a:r>
              <a:rPr lang="en-GB" sz="1400" dirty="0" smtClean="0">
                <a:solidFill>
                  <a:srgbClr val="33ACDD"/>
                </a:solidFill>
              </a:rPr>
              <a:t>United Nations Office on Drugs and Crime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ox(i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ox(in)">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ox(in)">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animBg="1"/>
      <p:bldP spid="25" grpId="0" animBg="1"/>
      <p:bldP spid="26" grpId="0" animBg="1"/>
      <p:bldP spid="27" grpId="0" animBg="1"/>
      <p:bldP spid="28" grpId="0" animBg="1"/>
      <p:bldP spid="29"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4267200" y="-27384"/>
            <a:ext cx="4868242" cy="1268760"/>
          </a:xfrm>
          <a:prstGeom prst="rect">
            <a:avLst/>
          </a:prstGeom>
          <a:solidFill>
            <a:schemeClr val="tx1"/>
          </a:solidFill>
          <a:ln w="9525">
            <a:noFill/>
            <a:miter lim="800000"/>
            <a:headEnd/>
            <a:tailEnd/>
          </a:ln>
        </p:spPr>
        <p:txBody>
          <a:bodyPr wrap="none" anchor="ctr"/>
          <a:lstStyle/>
          <a:p>
            <a:pPr algn="ctr"/>
            <a:endParaRPr lang="en-GB" dirty="0">
              <a:latin typeface="Calibri" pitchFamily="34" charset="0"/>
            </a:endParaRPr>
          </a:p>
        </p:txBody>
      </p:sp>
      <p:cxnSp>
        <p:nvCxnSpPr>
          <p:cNvPr id="12" name="11 Conector recto"/>
          <p:cNvCxnSpPr/>
          <p:nvPr/>
        </p:nvCxnSpPr>
        <p:spPr>
          <a:xfrm>
            <a:off x="4267198" y="0"/>
            <a:ext cx="16770" cy="11967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Rectangle 1"/>
          <p:cNvSpPr>
            <a:spLocks noChangeArrowheads="1"/>
          </p:cNvSpPr>
          <p:nvPr/>
        </p:nvSpPr>
        <p:spPr bwMode="auto">
          <a:xfrm>
            <a:off x="4355976" y="-16351"/>
            <a:ext cx="46013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3600" b="1" dirty="0" smtClean="0">
                <a:solidFill>
                  <a:schemeClr val="bg1"/>
                </a:solidFill>
                <a:cs typeface="Times New Roman" pitchFamily="18" charset="0"/>
              </a:rPr>
              <a:t>Challenges and Opportunities</a:t>
            </a:r>
            <a:endParaRPr lang="en-GB" sz="3200" b="1" dirty="0" smtClean="0">
              <a:solidFill>
                <a:schemeClr val="bg1"/>
              </a:solidFill>
              <a:cs typeface="Times New Roman" pitchFamily="18" charset="0"/>
            </a:endParaRPr>
          </a:p>
        </p:txBody>
      </p:sp>
      <p:sp>
        <p:nvSpPr>
          <p:cNvPr id="16" name="15 CuadroTexto"/>
          <p:cNvSpPr txBox="1"/>
          <p:nvPr/>
        </p:nvSpPr>
        <p:spPr>
          <a:xfrm>
            <a:off x="4419600" y="1268760"/>
            <a:ext cx="4724400" cy="861774"/>
          </a:xfrm>
          <a:prstGeom prst="rect">
            <a:avLst/>
          </a:prstGeom>
          <a:noFill/>
        </p:spPr>
        <p:txBody>
          <a:bodyPr wrap="square" rtlCol="0">
            <a:spAutoFit/>
          </a:bodyPr>
          <a:lstStyle/>
          <a:p>
            <a:pPr indent="180000">
              <a:defRPr/>
            </a:pPr>
            <a:endParaRPr lang="en-GB" sz="1400" dirty="0" smtClean="0">
              <a:solidFill>
                <a:schemeClr val="bg1"/>
              </a:solidFill>
            </a:endParaRPr>
          </a:p>
          <a:p>
            <a:pPr indent="180000">
              <a:defRPr/>
            </a:pPr>
            <a:endParaRPr lang="en-GB" dirty="0" smtClean="0"/>
          </a:p>
          <a:p>
            <a:pPr indent="180000">
              <a:defRPr/>
            </a:pPr>
            <a:endParaRPr lang="en-GB" dirty="0" smtClean="0"/>
          </a:p>
        </p:txBody>
      </p:sp>
      <p:sp>
        <p:nvSpPr>
          <p:cNvPr id="13" name="12 Rectángulo"/>
          <p:cNvSpPr/>
          <p:nvPr/>
        </p:nvSpPr>
        <p:spPr>
          <a:xfrm>
            <a:off x="0" y="0"/>
            <a:ext cx="4267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10 Conector recto"/>
          <p:cNvCxnSpPr/>
          <p:nvPr/>
        </p:nvCxnSpPr>
        <p:spPr>
          <a:xfrm>
            <a:off x="0" y="1217613"/>
            <a:ext cx="9144000"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pic>
        <p:nvPicPr>
          <p:cNvPr id="14" name="Picture 8"/>
          <p:cNvPicPr>
            <a:picLocks noChangeAspect="1" noChangeArrowheads="1"/>
          </p:cNvPicPr>
          <p:nvPr/>
        </p:nvPicPr>
        <p:blipFill>
          <a:blip r:embed="rId3" cstate="print"/>
          <a:srcRect/>
          <a:stretch>
            <a:fillRect/>
          </a:stretch>
        </p:blipFill>
        <p:spPr bwMode="auto">
          <a:xfrm>
            <a:off x="228600" y="141181"/>
            <a:ext cx="3036474" cy="849419"/>
          </a:xfrm>
          <a:prstGeom prst="rect">
            <a:avLst/>
          </a:prstGeom>
          <a:noFill/>
          <a:ln w="9525">
            <a:noFill/>
            <a:miter lim="800000"/>
            <a:headEnd/>
            <a:tailEnd/>
          </a:ln>
        </p:spPr>
      </p:pic>
      <p:sp>
        <p:nvSpPr>
          <p:cNvPr id="24" name="23 Rectángulo"/>
          <p:cNvSpPr/>
          <p:nvPr/>
        </p:nvSpPr>
        <p:spPr>
          <a:xfrm>
            <a:off x="990600" y="1752600"/>
            <a:ext cx="7162800" cy="1384995"/>
          </a:xfrm>
          <a:prstGeom prst="rect">
            <a:avLst/>
          </a:prstGeom>
          <a:solidFill>
            <a:schemeClr val="bg1"/>
          </a:solidFill>
          <a:ln w="38100">
            <a:solidFill>
              <a:schemeClr val="tx1"/>
            </a:solidFill>
          </a:ln>
        </p:spPr>
        <p:txBody>
          <a:bodyPr wrap="square">
            <a:spAutoFit/>
          </a:bodyPr>
          <a:lstStyle/>
          <a:p>
            <a:pPr indent="19050" algn="ctr"/>
            <a:r>
              <a:rPr lang="en-GB" sz="2800" u="sng" dirty="0" smtClean="0"/>
              <a:t>Linking national networks</a:t>
            </a:r>
            <a:r>
              <a:rPr lang="en-GB" sz="2800" dirty="0" smtClean="0"/>
              <a:t> against migrant smuggling and </a:t>
            </a:r>
            <a:r>
              <a:rPr lang="en-GB" sz="2800" dirty="0" smtClean="0"/>
              <a:t>trafficking of countries of origin, transit and destination.</a:t>
            </a:r>
            <a:endParaRPr lang="en-GB" sz="2800" b="1" dirty="0" smtClean="0">
              <a:solidFill>
                <a:srgbClr val="00B0F0"/>
              </a:solidFill>
            </a:endParaRPr>
          </a:p>
        </p:txBody>
      </p:sp>
      <p:sp>
        <p:nvSpPr>
          <p:cNvPr id="31" name="30 Rectángulo"/>
          <p:cNvSpPr/>
          <p:nvPr/>
        </p:nvSpPr>
        <p:spPr>
          <a:xfrm>
            <a:off x="228600" y="3581400"/>
            <a:ext cx="8610600" cy="3170099"/>
          </a:xfrm>
          <a:prstGeom prst="rect">
            <a:avLst/>
          </a:prstGeom>
          <a:solidFill>
            <a:schemeClr val="bg1"/>
          </a:solidFill>
          <a:ln w="38100">
            <a:solidFill>
              <a:schemeClr val="tx1"/>
            </a:solidFill>
          </a:ln>
        </p:spPr>
        <p:txBody>
          <a:bodyPr wrap="square">
            <a:spAutoFit/>
          </a:bodyPr>
          <a:lstStyle/>
          <a:p>
            <a:pPr indent="19050" algn="ctr"/>
            <a:r>
              <a:rPr lang="en-GB" sz="3200" u="sng" dirty="0" smtClean="0"/>
              <a:t>UNODC </a:t>
            </a:r>
          </a:p>
          <a:p>
            <a:pPr indent="19050" algn="ctr"/>
            <a:r>
              <a:rPr lang="en-GB" sz="2800" dirty="0" smtClean="0"/>
              <a:t>-An i</a:t>
            </a:r>
            <a:r>
              <a:rPr lang="en-GB" sz="2800" dirty="0" smtClean="0"/>
              <a:t>nter-regional cooperation strategy with Central America and the Caribbean;</a:t>
            </a:r>
            <a:endParaRPr lang="en-GB" sz="2800" dirty="0" smtClean="0"/>
          </a:p>
          <a:p>
            <a:pPr indent="19050" algn="ctr"/>
            <a:r>
              <a:rPr lang="en-GB" sz="2800" dirty="0" smtClean="0"/>
              <a:t> </a:t>
            </a:r>
          </a:p>
          <a:p>
            <a:pPr indent="19050" algn="ctr"/>
            <a:r>
              <a:rPr lang="en-GB" sz="2800" dirty="0" smtClean="0"/>
              <a:t>-Supporting Member States in implementing their strategic policies against migrant smuggling and trafficking. </a:t>
            </a:r>
            <a:endParaRPr lang="en-GB" sz="2800" dirty="0" smtClean="0"/>
          </a:p>
        </p:txBody>
      </p:sp>
      <p:sp>
        <p:nvSpPr>
          <p:cNvPr id="15" name="6 CuadroTexto"/>
          <p:cNvSpPr txBox="1"/>
          <p:nvPr/>
        </p:nvSpPr>
        <p:spPr>
          <a:xfrm>
            <a:off x="1143000" y="609600"/>
            <a:ext cx="2209800" cy="444224"/>
          </a:xfrm>
          <a:prstGeom prst="rect">
            <a:avLst/>
          </a:prstGeom>
          <a:solidFill>
            <a:schemeClr val="bg1"/>
          </a:solidFill>
        </p:spPr>
        <p:txBody>
          <a:bodyPr wrap="square" rtlCol="0">
            <a:spAutoFit/>
          </a:bodyPr>
          <a:lstStyle/>
          <a:p>
            <a:pPr>
              <a:lnSpc>
                <a:spcPct val="80000"/>
              </a:lnSpc>
              <a:defRPr/>
            </a:pPr>
            <a:r>
              <a:rPr lang="en-GB" sz="1400" dirty="0" smtClean="0">
                <a:solidFill>
                  <a:srgbClr val="33ACDD"/>
                </a:solidFill>
              </a:rPr>
              <a:t>United Nations Office on Drugs and Crime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ox(i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4267200" y="-27384"/>
            <a:ext cx="4868242" cy="1268760"/>
          </a:xfrm>
          <a:prstGeom prst="rect">
            <a:avLst/>
          </a:prstGeom>
          <a:solidFill>
            <a:schemeClr val="tx1"/>
          </a:solidFill>
          <a:ln w="9525">
            <a:noFill/>
            <a:miter lim="800000"/>
            <a:headEnd/>
            <a:tailEnd/>
          </a:ln>
        </p:spPr>
        <p:txBody>
          <a:bodyPr wrap="none" anchor="ctr"/>
          <a:lstStyle/>
          <a:p>
            <a:pPr algn="ctr"/>
            <a:endParaRPr lang="en-GB" dirty="0">
              <a:latin typeface="Calibri" pitchFamily="34" charset="0"/>
            </a:endParaRPr>
          </a:p>
        </p:txBody>
      </p:sp>
      <p:cxnSp>
        <p:nvCxnSpPr>
          <p:cNvPr id="12" name="11 Conector recto"/>
          <p:cNvCxnSpPr/>
          <p:nvPr/>
        </p:nvCxnSpPr>
        <p:spPr>
          <a:xfrm>
            <a:off x="4267198" y="0"/>
            <a:ext cx="16770" cy="11967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Rectangle 1"/>
          <p:cNvSpPr>
            <a:spLocks noChangeArrowheads="1"/>
          </p:cNvSpPr>
          <p:nvPr/>
        </p:nvSpPr>
        <p:spPr bwMode="auto">
          <a:xfrm>
            <a:off x="4355976" y="260648"/>
            <a:ext cx="46013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3600" b="1" dirty="0" smtClean="0">
                <a:solidFill>
                  <a:schemeClr val="bg1"/>
                </a:solidFill>
                <a:cs typeface="Times New Roman" pitchFamily="18" charset="0"/>
              </a:rPr>
              <a:t>Global Scope</a:t>
            </a:r>
            <a:endParaRPr lang="en-GB" sz="3200" b="1" dirty="0" smtClean="0">
              <a:solidFill>
                <a:schemeClr val="bg1"/>
              </a:solidFill>
              <a:cs typeface="Times New Roman" pitchFamily="18" charset="0"/>
            </a:endParaRPr>
          </a:p>
        </p:txBody>
      </p:sp>
      <p:sp>
        <p:nvSpPr>
          <p:cNvPr id="16" name="15 CuadroTexto"/>
          <p:cNvSpPr txBox="1"/>
          <p:nvPr/>
        </p:nvSpPr>
        <p:spPr>
          <a:xfrm>
            <a:off x="4419600" y="1268760"/>
            <a:ext cx="4724400" cy="861774"/>
          </a:xfrm>
          <a:prstGeom prst="rect">
            <a:avLst/>
          </a:prstGeom>
          <a:noFill/>
        </p:spPr>
        <p:txBody>
          <a:bodyPr wrap="square" rtlCol="0">
            <a:spAutoFit/>
          </a:bodyPr>
          <a:lstStyle/>
          <a:p>
            <a:pPr indent="180000">
              <a:defRPr/>
            </a:pPr>
            <a:endParaRPr lang="en-GB" sz="1400" dirty="0" smtClean="0">
              <a:solidFill>
                <a:schemeClr val="bg1"/>
              </a:solidFill>
            </a:endParaRPr>
          </a:p>
          <a:p>
            <a:pPr indent="180000">
              <a:defRPr/>
            </a:pPr>
            <a:endParaRPr lang="en-GB" dirty="0" smtClean="0"/>
          </a:p>
          <a:p>
            <a:pPr indent="180000">
              <a:defRPr/>
            </a:pPr>
            <a:endParaRPr lang="en-GB" dirty="0" smtClean="0"/>
          </a:p>
        </p:txBody>
      </p:sp>
      <p:sp>
        <p:nvSpPr>
          <p:cNvPr id="13" name="12 Rectángulo"/>
          <p:cNvSpPr/>
          <p:nvPr/>
        </p:nvSpPr>
        <p:spPr>
          <a:xfrm>
            <a:off x="0" y="0"/>
            <a:ext cx="4267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10 Conector recto"/>
          <p:cNvCxnSpPr/>
          <p:nvPr/>
        </p:nvCxnSpPr>
        <p:spPr>
          <a:xfrm>
            <a:off x="0" y="1217613"/>
            <a:ext cx="9144000"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pic>
        <p:nvPicPr>
          <p:cNvPr id="14" name="Picture 8"/>
          <p:cNvPicPr>
            <a:picLocks noChangeAspect="1" noChangeArrowheads="1"/>
          </p:cNvPicPr>
          <p:nvPr/>
        </p:nvPicPr>
        <p:blipFill>
          <a:blip r:embed="rId3" cstate="print"/>
          <a:srcRect/>
          <a:stretch>
            <a:fillRect/>
          </a:stretch>
        </p:blipFill>
        <p:spPr bwMode="auto">
          <a:xfrm>
            <a:off x="228600" y="141181"/>
            <a:ext cx="3036474" cy="849419"/>
          </a:xfrm>
          <a:prstGeom prst="rect">
            <a:avLst/>
          </a:prstGeom>
          <a:noFill/>
          <a:ln w="9525">
            <a:noFill/>
            <a:miter lim="800000"/>
            <a:headEnd/>
            <a:tailEnd/>
          </a:ln>
        </p:spPr>
      </p:pic>
      <p:sp>
        <p:nvSpPr>
          <p:cNvPr id="24" name="23 Rectángulo"/>
          <p:cNvSpPr/>
          <p:nvPr/>
        </p:nvSpPr>
        <p:spPr>
          <a:xfrm>
            <a:off x="381000" y="1447800"/>
            <a:ext cx="8382000" cy="830997"/>
          </a:xfrm>
          <a:prstGeom prst="rect">
            <a:avLst/>
          </a:prstGeom>
          <a:solidFill>
            <a:schemeClr val="bg1"/>
          </a:solidFill>
          <a:ln w="38100">
            <a:solidFill>
              <a:schemeClr val="tx1"/>
            </a:solidFill>
          </a:ln>
        </p:spPr>
        <p:txBody>
          <a:bodyPr wrap="square">
            <a:spAutoFit/>
          </a:bodyPr>
          <a:lstStyle/>
          <a:p>
            <a:pPr indent="19050" algn="ctr"/>
            <a:r>
              <a:rPr lang="en-GB" sz="2400" dirty="0" smtClean="0"/>
              <a:t>To link activities of this Project with other regional UNODC initiatives</a:t>
            </a:r>
            <a:endParaRPr lang="en-GB" sz="2400" b="1" dirty="0" smtClean="0">
              <a:solidFill>
                <a:srgbClr val="00B0F0"/>
              </a:solidFill>
            </a:endParaRPr>
          </a:p>
        </p:txBody>
      </p:sp>
      <p:sp>
        <p:nvSpPr>
          <p:cNvPr id="21" name="20 Rectángulo"/>
          <p:cNvSpPr/>
          <p:nvPr/>
        </p:nvSpPr>
        <p:spPr>
          <a:xfrm>
            <a:off x="457200" y="2667000"/>
            <a:ext cx="1981200" cy="457200"/>
          </a:xfrm>
          <a:prstGeom prst="rect">
            <a:avLst/>
          </a:prstGeom>
          <a:solidFill>
            <a:schemeClr val="bg1"/>
          </a:solidFill>
          <a:ln w="38100">
            <a:solidFill>
              <a:schemeClr val="tx1"/>
            </a:solidFill>
          </a:ln>
        </p:spPr>
        <p:txBody>
          <a:bodyPr wrap="square">
            <a:spAutoFit/>
          </a:bodyPr>
          <a:lstStyle/>
          <a:p>
            <a:pPr indent="19050" algn="ctr"/>
            <a:r>
              <a:rPr lang="en-GB" sz="2400" dirty="0" smtClean="0"/>
              <a:t>AIRCOP</a:t>
            </a:r>
            <a:endParaRPr lang="en-GB" sz="2400" b="1" dirty="0" smtClean="0">
              <a:solidFill>
                <a:srgbClr val="00B0F0"/>
              </a:solidFill>
            </a:endParaRPr>
          </a:p>
        </p:txBody>
      </p:sp>
      <p:sp>
        <p:nvSpPr>
          <p:cNvPr id="22" name="21 Rectángulo"/>
          <p:cNvSpPr/>
          <p:nvPr/>
        </p:nvSpPr>
        <p:spPr>
          <a:xfrm>
            <a:off x="381000" y="5181600"/>
            <a:ext cx="2209800" cy="1569660"/>
          </a:xfrm>
          <a:prstGeom prst="rect">
            <a:avLst/>
          </a:prstGeom>
          <a:solidFill>
            <a:schemeClr val="bg1"/>
          </a:solidFill>
          <a:ln w="38100">
            <a:solidFill>
              <a:schemeClr val="tx1"/>
            </a:solidFill>
          </a:ln>
        </p:spPr>
        <p:txBody>
          <a:bodyPr wrap="square">
            <a:spAutoFit/>
          </a:bodyPr>
          <a:lstStyle/>
          <a:p>
            <a:pPr indent="19050" algn="ctr"/>
            <a:r>
              <a:rPr lang="en-GB" sz="2400" dirty="0" smtClean="0"/>
              <a:t>Public Prosecutor Network (REFCO)</a:t>
            </a:r>
            <a:endParaRPr lang="en-GB" sz="2400" b="1" dirty="0" smtClean="0">
              <a:solidFill>
                <a:srgbClr val="00B0F0"/>
              </a:solidFill>
            </a:endParaRPr>
          </a:p>
        </p:txBody>
      </p:sp>
      <p:sp>
        <p:nvSpPr>
          <p:cNvPr id="23" name="22 Rectángulo"/>
          <p:cNvSpPr/>
          <p:nvPr/>
        </p:nvSpPr>
        <p:spPr>
          <a:xfrm>
            <a:off x="457200" y="3733800"/>
            <a:ext cx="2133600" cy="1200328"/>
          </a:xfrm>
          <a:prstGeom prst="rect">
            <a:avLst/>
          </a:prstGeom>
          <a:solidFill>
            <a:schemeClr val="bg1"/>
          </a:solidFill>
          <a:ln w="38100">
            <a:solidFill>
              <a:schemeClr val="tx1"/>
            </a:solidFill>
          </a:ln>
        </p:spPr>
        <p:txBody>
          <a:bodyPr wrap="square">
            <a:spAutoFit/>
          </a:bodyPr>
          <a:lstStyle/>
          <a:p>
            <a:pPr indent="19050" algn="ctr"/>
            <a:r>
              <a:rPr lang="en-GB" sz="2400" dirty="0" smtClean="0"/>
              <a:t>Container Control Programme</a:t>
            </a:r>
            <a:endParaRPr lang="en-GB" sz="2400" b="1" dirty="0" smtClean="0">
              <a:solidFill>
                <a:srgbClr val="00B0F0"/>
              </a:solidFill>
            </a:endParaRPr>
          </a:p>
        </p:txBody>
      </p:sp>
      <p:sp>
        <p:nvSpPr>
          <p:cNvPr id="15" name="14 Rectángulo"/>
          <p:cNvSpPr/>
          <p:nvPr/>
        </p:nvSpPr>
        <p:spPr>
          <a:xfrm>
            <a:off x="3352800" y="2667000"/>
            <a:ext cx="5486400" cy="461665"/>
          </a:xfrm>
          <a:prstGeom prst="rect">
            <a:avLst/>
          </a:prstGeom>
          <a:solidFill>
            <a:schemeClr val="bg1"/>
          </a:solidFill>
          <a:ln w="38100">
            <a:solidFill>
              <a:schemeClr val="tx1"/>
            </a:solidFill>
          </a:ln>
        </p:spPr>
        <p:txBody>
          <a:bodyPr wrap="square">
            <a:spAutoFit/>
          </a:bodyPr>
          <a:lstStyle/>
          <a:p>
            <a:pPr indent="19050" algn="ctr"/>
            <a:r>
              <a:rPr lang="en-GB" sz="2400" dirty="0" smtClean="0"/>
              <a:t>Strategic airports in the Americas</a:t>
            </a:r>
            <a:endParaRPr lang="en-GB" sz="2400" b="1" dirty="0" smtClean="0">
              <a:solidFill>
                <a:srgbClr val="00B0F0"/>
              </a:solidFill>
            </a:endParaRPr>
          </a:p>
        </p:txBody>
      </p:sp>
      <p:sp>
        <p:nvSpPr>
          <p:cNvPr id="17" name="16 Rectángulo"/>
          <p:cNvSpPr/>
          <p:nvPr/>
        </p:nvSpPr>
        <p:spPr>
          <a:xfrm>
            <a:off x="3352800" y="3886200"/>
            <a:ext cx="5486400" cy="830997"/>
          </a:xfrm>
          <a:prstGeom prst="rect">
            <a:avLst/>
          </a:prstGeom>
          <a:solidFill>
            <a:schemeClr val="bg1"/>
          </a:solidFill>
          <a:ln w="38100">
            <a:solidFill>
              <a:schemeClr val="tx1"/>
            </a:solidFill>
          </a:ln>
        </p:spPr>
        <p:txBody>
          <a:bodyPr wrap="square">
            <a:spAutoFit/>
          </a:bodyPr>
          <a:lstStyle/>
          <a:p>
            <a:pPr indent="19050" algn="ctr"/>
            <a:r>
              <a:rPr lang="en-GB" sz="2400" dirty="0" smtClean="0"/>
              <a:t>The new phenomenon of smuggling of migrants in containers</a:t>
            </a:r>
            <a:endParaRPr lang="en-GB" sz="2400" b="1" dirty="0" smtClean="0">
              <a:solidFill>
                <a:srgbClr val="00B0F0"/>
              </a:solidFill>
            </a:endParaRPr>
          </a:p>
        </p:txBody>
      </p:sp>
      <p:sp>
        <p:nvSpPr>
          <p:cNvPr id="19" name="18 Rectángulo"/>
          <p:cNvSpPr/>
          <p:nvPr/>
        </p:nvSpPr>
        <p:spPr>
          <a:xfrm>
            <a:off x="3276600" y="5334000"/>
            <a:ext cx="5638800" cy="830997"/>
          </a:xfrm>
          <a:prstGeom prst="rect">
            <a:avLst/>
          </a:prstGeom>
          <a:solidFill>
            <a:schemeClr val="bg1"/>
          </a:solidFill>
          <a:ln w="38100">
            <a:solidFill>
              <a:schemeClr val="tx1"/>
            </a:solidFill>
          </a:ln>
        </p:spPr>
        <p:txBody>
          <a:bodyPr wrap="square">
            <a:spAutoFit/>
          </a:bodyPr>
          <a:lstStyle/>
          <a:p>
            <a:pPr indent="19050" algn="ctr"/>
            <a:r>
              <a:rPr lang="en-GB" sz="2400" dirty="0" smtClean="0"/>
              <a:t>To help dismantle criminal networks </a:t>
            </a:r>
            <a:r>
              <a:rPr lang="en-GB" sz="2400" smtClean="0"/>
              <a:t>and prosecute key criminal organizations</a:t>
            </a:r>
            <a:endParaRPr lang="en-GB" sz="2400" b="1" dirty="0" smtClean="0">
              <a:solidFill>
                <a:srgbClr val="00B0F0"/>
              </a:solidFill>
            </a:endParaRPr>
          </a:p>
        </p:txBody>
      </p:sp>
      <p:sp>
        <p:nvSpPr>
          <p:cNvPr id="20" name="6 CuadroTexto"/>
          <p:cNvSpPr txBox="1"/>
          <p:nvPr/>
        </p:nvSpPr>
        <p:spPr>
          <a:xfrm>
            <a:off x="1143000" y="609600"/>
            <a:ext cx="2209800" cy="444224"/>
          </a:xfrm>
          <a:prstGeom prst="rect">
            <a:avLst/>
          </a:prstGeom>
          <a:solidFill>
            <a:schemeClr val="bg1"/>
          </a:solidFill>
        </p:spPr>
        <p:txBody>
          <a:bodyPr wrap="square" rtlCol="0">
            <a:spAutoFit/>
          </a:bodyPr>
          <a:lstStyle/>
          <a:p>
            <a:pPr>
              <a:lnSpc>
                <a:spcPct val="80000"/>
              </a:lnSpc>
              <a:defRPr/>
            </a:pPr>
            <a:r>
              <a:rPr lang="en-GB" sz="1400" dirty="0" smtClean="0">
                <a:solidFill>
                  <a:srgbClr val="33ACDD"/>
                </a:solidFill>
              </a:rPr>
              <a:t>United Nations Office on Drugs and Crime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2" grpId="0" animBg="1"/>
      <p:bldP spid="23" grpId="0" animBg="1"/>
      <p:bldP spid="15" grpId="0"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94" y="2636912"/>
            <a:ext cx="4589694" cy="405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2438400" y="2362200"/>
            <a:ext cx="6477000" cy="5324535"/>
          </a:xfrm>
          <a:prstGeom prst="rect">
            <a:avLst/>
          </a:prstGeom>
        </p:spPr>
        <p:txBody>
          <a:bodyPr wrap="square">
            <a:spAutoFit/>
          </a:bodyPr>
          <a:lstStyle/>
          <a:p>
            <a:pPr lvl="0" algn="r">
              <a:defRPr/>
            </a:pPr>
            <a:endParaRPr lang="en-GB" sz="2000" b="1" dirty="0" smtClean="0">
              <a:solidFill>
                <a:schemeClr val="bg1">
                  <a:lumMod val="50000"/>
                </a:schemeClr>
              </a:solidFill>
            </a:endParaRPr>
          </a:p>
          <a:p>
            <a:pPr lvl="0" algn="ctr">
              <a:defRPr/>
            </a:pPr>
            <a:r>
              <a:rPr lang="en-GB" sz="2000" b="1" dirty="0" smtClean="0"/>
              <a:t>Regional Unit against </a:t>
            </a:r>
            <a:r>
              <a:rPr lang="en-GB" sz="2000" b="1" dirty="0" smtClean="0"/>
              <a:t>Migrant Smuggling and Trafficking</a:t>
            </a:r>
          </a:p>
          <a:p>
            <a:pPr lvl="0" algn="ctr">
              <a:defRPr/>
            </a:pPr>
            <a:endParaRPr lang="en-GB" sz="2000" b="1" dirty="0" smtClean="0"/>
          </a:p>
          <a:p>
            <a:pPr algn="r">
              <a:defRPr/>
            </a:pPr>
            <a:r>
              <a:rPr lang="en-GB" sz="2000" b="1" dirty="0" smtClean="0"/>
              <a:t>Felipe De La Torre, </a:t>
            </a:r>
            <a:r>
              <a:rPr lang="en-GB" sz="2000" dirty="0" smtClean="0"/>
              <a:t>Regional Advisor</a:t>
            </a:r>
          </a:p>
          <a:p>
            <a:pPr algn="r">
              <a:defRPr/>
            </a:pPr>
            <a:endParaRPr lang="en-GB" sz="2000" b="1" dirty="0" smtClean="0"/>
          </a:p>
          <a:p>
            <a:pPr algn="r">
              <a:defRPr/>
            </a:pPr>
            <a:r>
              <a:rPr lang="en-GB" sz="2000" b="1" dirty="0" smtClean="0"/>
              <a:t>Mariana </a:t>
            </a:r>
            <a:r>
              <a:rPr lang="en-GB" sz="2000" b="1" dirty="0" smtClean="0"/>
              <a:t>Alegret</a:t>
            </a:r>
            <a:r>
              <a:rPr lang="en-GB" sz="2000" b="1" dirty="0" smtClean="0"/>
              <a:t>,  </a:t>
            </a:r>
            <a:r>
              <a:rPr lang="en-GB" sz="2000" dirty="0" smtClean="0"/>
              <a:t>International Cooperation Officer</a:t>
            </a:r>
          </a:p>
          <a:p>
            <a:pPr algn="r">
              <a:defRPr/>
            </a:pPr>
            <a:endParaRPr lang="en-GB" sz="2000" b="1" dirty="0" smtClean="0"/>
          </a:p>
          <a:p>
            <a:pPr algn="r">
              <a:defRPr/>
            </a:pPr>
            <a:r>
              <a:rPr lang="en-GB" sz="2000" b="1" dirty="0" smtClean="0"/>
              <a:t>Victor Aguirre,  </a:t>
            </a:r>
            <a:r>
              <a:rPr lang="en-GB" sz="2000" dirty="0" smtClean="0"/>
              <a:t>Technical Cooperation Assistant</a:t>
            </a:r>
          </a:p>
          <a:p>
            <a:pPr algn="r">
              <a:defRPr/>
            </a:pPr>
            <a:endParaRPr lang="en-GB" sz="2000" b="1" dirty="0" smtClean="0"/>
          </a:p>
          <a:p>
            <a:pPr algn="r">
              <a:defRPr/>
            </a:pPr>
            <a:r>
              <a:rPr lang="en-GB" sz="2000" b="1" dirty="0" smtClean="0"/>
              <a:t>Nayely</a:t>
            </a:r>
            <a:r>
              <a:rPr lang="en-GB" sz="2000" b="1" dirty="0" smtClean="0"/>
              <a:t> Sánchez, </a:t>
            </a:r>
            <a:r>
              <a:rPr lang="en-GB" sz="2000" dirty="0" smtClean="0"/>
              <a:t>Technical and Logistics Assistant</a:t>
            </a:r>
          </a:p>
          <a:p>
            <a:pPr algn="r">
              <a:defRPr/>
            </a:pPr>
            <a:endParaRPr lang="en-GB" sz="2000" dirty="0" smtClean="0"/>
          </a:p>
          <a:p>
            <a:pPr algn="r">
              <a:defRPr/>
            </a:pPr>
            <a:r>
              <a:rPr lang="en-GB" sz="2000" b="1" dirty="0" smtClean="0"/>
              <a:t>Shellah</a:t>
            </a:r>
            <a:r>
              <a:rPr lang="en-GB" sz="2000" b="1" dirty="0" smtClean="0"/>
              <a:t>  </a:t>
            </a:r>
            <a:r>
              <a:rPr lang="en-GB" sz="2000" b="1" dirty="0" smtClean="0"/>
              <a:t>Franceschi</a:t>
            </a:r>
            <a:r>
              <a:rPr lang="en-GB" sz="2000" b="1" dirty="0" smtClean="0"/>
              <a:t>, </a:t>
            </a:r>
            <a:r>
              <a:rPr lang="en-GB" sz="2000" dirty="0" smtClean="0"/>
              <a:t>Project Assistant</a:t>
            </a:r>
          </a:p>
          <a:p>
            <a:pPr algn="r">
              <a:defRPr/>
            </a:pPr>
            <a:endParaRPr lang="en-GB" sz="2000" b="1" dirty="0" smtClean="0"/>
          </a:p>
          <a:p>
            <a:pPr algn="r">
              <a:defRPr/>
            </a:pPr>
            <a:r>
              <a:rPr lang="en-GB" sz="2000" dirty="0" smtClean="0"/>
              <a:t>  </a:t>
            </a:r>
          </a:p>
          <a:p>
            <a:pPr algn="r">
              <a:defRPr/>
            </a:pPr>
            <a:endParaRPr lang="en-GB" sz="2000" b="1" dirty="0" smtClean="0">
              <a:solidFill>
                <a:schemeClr val="bg1">
                  <a:lumMod val="50000"/>
                </a:schemeClr>
              </a:solidFill>
            </a:endParaRPr>
          </a:p>
          <a:p>
            <a:pPr algn="r">
              <a:defRPr/>
            </a:pPr>
            <a:endParaRPr lang="en-GB" sz="2000" b="1" dirty="0" smtClean="0">
              <a:solidFill>
                <a:schemeClr val="bg1">
                  <a:lumMod val="50000"/>
                </a:schemeClr>
              </a:solidFill>
            </a:endParaRPr>
          </a:p>
          <a:p>
            <a:pPr algn="r">
              <a:defRPr/>
            </a:pPr>
            <a:endParaRPr lang="en-GB" sz="2000" b="1" dirty="0" smtClean="0">
              <a:solidFill>
                <a:schemeClr val="bg1">
                  <a:lumMod val="50000"/>
                </a:schemeClr>
              </a:solidFill>
            </a:endParaRPr>
          </a:p>
        </p:txBody>
      </p:sp>
      <p:sp>
        <p:nvSpPr>
          <p:cNvPr id="7" name="6 CuadroTexto"/>
          <p:cNvSpPr txBox="1"/>
          <p:nvPr/>
        </p:nvSpPr>
        <p:spPr>
          <a:xfrm>
            <a:off x="685800" y="228600"/>
            <a:ext cx="8077200" cy="2092881"/>
          </a:xfrm>
          <a:prstGeom prst="rect">
            <a:avLst/>
          </a:prstGeom>
          <a:noFill/>
        </p:spPr>
        <p:txBody>
          <a:bodyPr wrap="square" rtlCol="0">
            <a:spAutoFit/>
          </a:bodyPr>
          <a:lstStyle/>
          <a:p>
            <a:pPr algn="r">
              <a:defRPr/>
            </a:pPr>
            <a:r>
              <a:rPr lang="en-GB" sz="2000" b="1" dirty="0" smtClean="0">
                <a:solidFill>
                  <a:srgbClr val="320E04"/>
                </a:solidFill>
              </a:rPr>
              <a:t>United Nations Office on Drugs and Crime for Central America and the Caribbean in Panama – UNODC ROPAN</a:t>
            </a:r>
            <a:endParaRPr lang="en-GB" sz="2400" b="1" dirty="0" smtClean="0">
              <a:solidFill>
                <a:srgbClr val="320E04"/>
              </a:solidFill>
            </a:endParaRPr>
          </a:p>
          <a:p>
            <a:pPr marL="17463" algn="ctr">
              <a:spcBef>
                <a:spcPct val="0"/>
              </a:spcBef>
            </a:pPr>
            <a:endParaRPr lang="en-GB" sz="2400" b="1" dirty="0" smtClean="0">
              <a:solidFill>
                <a:srgbClr val="320E04"/>
              </a:solidFill>
            </a:endParaRPr>
          </a:p>
          <a:p>
            <a:pPr marL="17463" algn="ctr">
              <a:spcBef>
                <a:spcPct val="0"/>
              </a:spcBef>
            </a:pPr>
            <a:r>
              <a:rPr lang="en-GB" sz="2400" b="1" dirty="0" smtClean="0">
                <a:solidFill>
                  <a:srgbClr val="320E04"/>
                </a:solidFill>
              </a:rPr>
              <a:t>Amado Philip de Andrés</a:t>
            </a:r>
            <a:endParaRPr lang="en-GB" sz="2000" b="1" dirty="0" smtClean="0">
              <a:solidFill>
                <a:srgbClr val="320E04"/>
              </a:solidFill>
            </a:endParaRPr>
          </a:p>
          <a:p>
            <a:pPr marL="17463" algn="ctr">
              <a:spcBef>
                <a:spcPct val="0"/>
              </a:spcBef>
            </a:pPr>
            <a:r>
              <a:rPr lang="en-GB" sz="2000" dirty="0" smtClean="0">
                <a:solidFill>
                  <a:srgbClr val="320E04"/>
                </a:solidFill>
              </a:rPr>
              <a:t>Regional Representative</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9 Marcador de contenido"/>
          <p:cNvSpPr txBox="1">
            <a:spLocks/>
          </p:cNvSpPr>
          <p:nvPr/>
        </p:nvSpPr>
        <p:spPr>
          <a:xfrm>
            <a:off x="1" y="1988840"/>
            <a:ext cx="9143999" cy="2132339"/>
          </a:xfrm>
          <a:prstGeom prst="rect">
            <a:avLst/>
          </a:prstGeom>
          <a:solidFill>
            <a:schemeClr val="bg1">
              <a:lumMod val="6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en-GB" sz="2000" b="1" i="1" dirty="0" smtClean="0">
                <a:solidFill>
                  <a:schemeClr val="bg1"/>
                </a:solidFill>
              </a:rPr>
              <a:t>What is Migrant Smuggling?</a:t>
            </a:r>
          </a:p>
          <a:p>
            <a:pPr algn="ctr">
              <a:buFont typeface="Arial" charset="0"/>
              <a:buNone/>
            </a:pPr>
            <a:endParaRPr lang="en-GB" sz="2000" b="1" i="1" dirty="0" smtClean="0">
              <a:solidFill>
                <a:schemeClr val="bg1"/>
              </a:solidFill>
            </a:endParaRPr>
          </a:p>
          <a:p>
            <a:pPr algn="ctr">
              <a:buFont typeface="Arial" charset="0"/>
              <a:buNone/>
            </a:pPr>
            <a:r>
              <a:rPr lang="en-GB" sz="2000" i="1" dirty="0" smtClean="0">
                <a:solidFill>
                  <a:schemeClr val="bg1"/>
                </a:solidFill>
              </a:rPr>
              <a:t>“Facilitating the illegal entry of a person into a State party other than this person’s country of origin or residence with the aim of obtaining, directly or indirectly, financial gain or another material benefit.”</a:t>
            </a: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lgn="ctr">
              <a:buFont typeface="Arial" charset="0"/>
              <a:buNone/>
            </a:pPr>
            <a:endParaRPr lang="en-GB" sz="2000" i="1" dirty="0" smtClean="0">
              <a:solidFill>
                <a:schemeClr val="bg1"/>
              </a:solidFill>
            </a:endParaRPr>
          </a:p>
          <a:p>
            <a:pPr>
              <a:buFont typeface="Arial" charset="0"/>
              <a:buNone/>
            </a:pPr>
            <a:endParaRPr lang="en-GB" dirty="0" smtClean="0">
              <a:solidFill>
                <a:srgbClr val="00B0F0"/>
              </a:solidFill>
            </a:endParaRPr>
          </a:p>
          <a:p>
            <a:pPr>
              <a:buFont typeface="Arial" charset="0"/>
              <a:buNone/>
            </a:pPr>
            <a:endParaRPr lang="en-GB" dirty="0" smtClean="0">
              <a:solidFill>
                <a:srgbClr val="00B0F0"/>
              </a:solidFill>
            </a:endParaRPr>
          </a:p>
          <a:p>
            <a:pPr>
              <a:buFont typeface="Arial" charset="0"/>
              <a:buNone/>
            </a:pPr>
            <a:endParaRPr lang="en-GB" dirty="0">
              <a:solidFill>
                <a:srgbClr val="00B0F0"/>
              </a:solidFill>
            </a:endParaRPr>
          </a:p>
        </p:txBody>
      </p:sp>
      <p:pic>
        <p:nvPicPr>
          <p:cNvPr id="8" name="Picture 8"/>
          <p:cNvPicPr>
            <a:picLocks noChangeAspect="1" noChangeArrowheads="1"/>
          </p:cNvPicPr>
          <p:nvPr/>
        </p:nvPicPr>
        <p:blipFill>
          <a:blip r:embed="rId2" cstate="print"/>
          <a:srcRect/>
          <a:stretch>
            <a:fillRect/>
          </a:stretch>
        </p:blipFill>
        <p:spPr bwMode="auto">
          <a:xfrm>
            <a:off x="316326" y="445981"/>
            <a:ext cx="3036474" cy="849419"/>
          </a:xfrm>
          <a:prstGeom prst="rect">
            <a:avLst/>
          </a:prstGeom>
          <a:noFill/>
          <a:ln w="9525">
            <a:noFill/>
            <a:miter lim="800000"/>
            <a:headEnd/>
            <a:tailEnd/>
          </a:ln>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191000"/>
            <a:ext cx="470461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6 CuadroTexto"/>
          <p:cNvSpPr txBox="1"/>
          <p:nvPr/>
        </p:nvSpPr>
        <p:spPr>
          <a:xfrm>
            <a:off x="1143000" y="838200"/>
            <a:ext cx="2209800" cy="444224"/>
          </a:xfrm>
          <a:prstGeom prst="rect">
            <a:avLst/>
          </a:prstGeom>
          <a:solidFill>
            <a:schemeClr val="bg1"/>
          </a:solidFill>
        </p:spPr>
        <p:txBody>
          <a:bodyPr wrap="square" rtlCol="0">
            <a:spAutoFit/>
          </a:bodyPr>
          <a:lstStyle/>
          <a:p>
            <a:pPr>
              <a:lnSpc>
                <a:spcPct val="80000"/>
              </a:lnSpc>
              <a:defRPr/>
            </a:pPr>
            <a:r>
              <a:rPr lang="en-GB" sz="1400" dirty="0" smtClean="0">
                <a:solidFill>
                  <a:srgbClr val="33ACDD"/>
                </a:solidFill>
              </a:rPr>
              <a:t>United Nations Office on Drugs and Crime</a:t>
            </a:r>
          </a:p>
        </p:txBody>
      </p:sp>
    </p:spTree>
    <p:extLst>
      <p:ext uri="{BB962C8B-B14F-4D97-AF65-F5344CB8AC3E}">
        <p14:creationId xmlns:p14="http://schemas.microsoft.com/office/powerpoint/2010/main" val="32536702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98" name="2 Marcador de contenido"/>
          <p:cNvSpPr>
            <a:spLocks noGrp="1"/>
          </p:cNvSpPr>
          <p:nvPr>
            <p:ph idx="1"/>
          </p:nvPr>
        </p:nvSpPr>
        <p:spPr>
          <a:xfrm>
            <a:off x="-324544" y="1855366"/>
            <a:ext cx="4286251" cy="4525962"/>
          </a:xfrm>
        </p:spPr>
        <p:txBody>
          <a:bodyPr>
            <a:normAutofit/>
          </a:bodyPr>
          <a:lstStyle/>
          <a:p>
            <a:pPr lvl="1" algn="just" eaLnBrk="1" hangingPunct="1"/>
            <a:endParaRPr lang="en-GB" sz="1800" dirty="0" smtClean="0">
              <a:latin typeface="Calibri" pitchFamily="34" charset="0"/>
            </a:endParaRPr>
          </a:p>
          <a:p>
            <a:pPr lvl="1" algn="just" eaLnBrk="1" hangingPunct="1"/>
            <a:endParaRPr lang="en-GB" sz="1800" dirty="0" smtClean="0">
              <a:latin typeface="Calibri" pitchFamily="34" charset="0"/>
            </a:endParaRPr>
          </a:p>
          <a:p>
            <a:pPr lvl="1" algn="just" eaLnBrk="1" hangingPunct="1"/>
            <a:endParaRPr lang="en-GB" sz="1800" dirty="0" smtClean="0">
              <a:latin typeface="Calibri" pitchFamily="34" charset="0"/>
            </a:endParaRPr>
          </a:p>
          <a:p>
            <a:pPr lvl="1" algn="just" eaLnBrk="1" hangingPunct="1">
              <a:buFontTx/>
              <a:buNone/>
            </a:pPr>
            <a:endParaRPr lang="en-GB" sz="1800" dirty="0" smtClean="0">
              <a:latin typeface="Calibri" pitchFamily="34" charset="0"/>
            </a:endParaRPr>
          </a:p>
        </p:txBody>
      </p:sp>
      <p:sp>
        <p:nvSpPr>
          <p:cNvPr id="10" name="9 CuadroTexto"/>
          <p:cNvSpPr txBox="1"/>
          <p:nvPr/>
        </p:nvSpPr>
        <p:spPr>
          <a:xfrm>
            <a:off x="0" y="1340768"/>
            <a:ext cx="9144000" cy="861774"/>
          </a:xfrm>
          <a:prstGeom prst="rect">
            <a:avLst/>
          </a:prstGeom>
          <a:solidFill>
            <a:schemeClr val="bg1">
              <a:lumMod val="75000"/>
            </a:schemeClr>
          </a:solidFill>
          <a:ln w="12700">
            <a:solidFill>
              <a:schemeClr val="accent5">
                <a:lumMod val="60000"/>
                <a:lumOff val="40000"/>
              </a:schemeClr>
            </a:solidFill>
          </a:ln>
        </p:spPr>
        <p:txBody>
          <a:bodyPr wrap="square" rtlCol="0">
            <a:spAutoFit/>
          </a:bodyPr>
          <a:lstStyle/>
          <a:p>
            <a:pPr algn="ctr"/>
            <a:r>
              <a:rPr lang="en-GB" sz="3200" b="1" dirty="0" smtClean="0">
                <a:solidFill>
                  <a:schemeClr val="bg1"/>
                </a:solidFill>
              </a:rPr>
              <a:t>UNODC – Migrant Smuggling</a:t>
            </a:r>
          </a:p>
          <a:p>
            <a:pPr algn="ctr"/>
            <a:endParaRPr lang="en-GB" dirty="0"/>
          </a:p>
        </p:txBody>
      </p:sp>
      <p:sp>
        <p:nvSpPr>
          <p:cNvPr id="14" name="2 Marcador de contenido"/>
          <p:cNvSpPr txBox="1">
            <a:spLocks/>
          </p:cNvSpPr>
          <p:nvPr/>
        </p:nvSpPr>
        <p:spPr>
          <a:xfrm>
            <a:off x="300608" y="2348880"/>
            <a:ext cx="8807896" cy="4525963"/>
          </a:xfrm>
          <a:prstGeom prst="rect">
            <a:avLst/>
          </a:prstGeom>
        </p:spPr>
        <p:txBody>
          <a:bodyPr vert="horz" lIns="91440" tIns="45720" rIns="91440" bIns="45720" rtlCol="0">
            <a:normAutofit/>
          </a:bodyPr>
          <a:lstStyle/>
          <a:p>
            <a:pPr marL="342900" indent="-342900" algn="just">
              <a:spcBef>
                <a:spcPct val="20000"/>
              </a:spcBef>
              <a:buFont typeface="Arial" pitchFamily="34" charset="0"/>
              <a:buChar char="•"/>
            </a:pPr>
            <a:r>
              <a:rPr lang="en-GB" sz="2200" dirty="0" smtClean="0">
                <a:solidFill>
                  <a:schemeClr val="bg1">
                    <a:lumMod val="50000"/>
                  </a:schemeClr>
                </a:solidFill>
              </a:rPr>
              <a:t>The right to safe migration</a:t>
            </a:r>
          </a:p>
          <a:p>
            <a:pPr marL="342900" marR="0" lvl="0" indent="-342900" algn="just" defTabSz="914400" rtl="0" eaLnBrk="1" fontAlgn="auto" latinLnBrk="0" hangingPunct="1">
              <a:lnSpc>
                <a:spcPct val="100000"/>
              </a:lnSpc>
              <a:spcBef>
                <a:spcPct val="20000"/>
              </a:spcBef>
              <a:spcAft>
                <a:spcPts val="0"/>
              </a:spcAft>
              <a:buClrTx/>
              <a:buSzTx/>
              <a:tabLst/>
              <a:defRPr/>
            </a:pPr>
            <a:endParaRPr lang="en-GB" sz="1700" dirty="0" smtClean="0">
              <a:solidFill>
                <a:schemeClr val="bg1">
                  <a:lumMod val="50000"/>
                </a:schemeClr>
              </a:solidFill>
            </a:endParaRPr>
          </a:p>
          <a:p>
            <a:pPr marR="0" lvl="0" algn="just" defTabSz="914400" rtl="0" eaLnBrk="1" fontAlgn="auto" latinLnBrk="0" hangingPunct="1">
              <a:lnSpc>
                <a:spcPct val="100000"/>
              </a:lnSpc>
              <a:spcBef>
                <a:spcPct val="20000"/>
              </a:spcBef>
              <a:spcAft>
                <a:spcPts val="0"/>
              </a:spcAft>
              <a:buClrTx/>
              <a:buSzTx/>
              <a:tabLst/>
              <a:defRPr/>
            </a:pPr>
            <a:r>
              <a:rPr lang="en-GB" sz="1700" dirty="0" smtClean="0">
                <a:solidFill>
                  <a:schemeClr val="bg1">
                    <a:lumMod val="50000"/>
                  </a:schemeClr>
                </a:solidFill>
              </a:rPr>
              <a:t>Protocol Against the Smuggling of Migrants by Land, Sea, and Air:</a:t>
            </a:r>
          </a:p>
          <a:p>
            <a:pPr marR="0" lvl="0" algn="just" defTabSz="914400" rtl="0" eaLnBrk="1" fontAlgn="auto" latinLnBrk="0" hangingPunct="1">
              <a:lnSpc>
                <a:spcPct val="100000"/>
              </a:lnSpc>
              <a:spcBef>
                <a:spcPct val="20000"/>
              </a:spcBef>
              <a:spcAft>
                <a:spcPts val="0"/>
              </a:spcAft>
              <a:buClrTx/>
              <a:buSzTx/>
              <a:tabLst/>
              <a:defRPr/>
            </a:pPr>
            <a:endParaRPr lang="en-GB" sz="1700" dirty="0" smtClean="0">
              <a:solidFill>
                <a:schemeClr val="bg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buAutoNum type="arabicPeriod"/>
              <a:tabLst/>
              <a:defRPr/>
            </a:pPr>
            <a:r>
              <a:rPr lang="en-GB" sz="1700" dirty="0" smtClean="0">
                <a:solidFill>
                  <a:schemeClr val="bg1">
                    <a:lumMod val="50000"/>
                  </a:schemeClr>
                </a:solidFill>
              </a:rPr>
              <a:t>TO PROTECT </a:t>
            </a:r>
            <a:r>
              <a:rPr lang="en-GB" sz="1700" dirty="0" smtClean="0">
                <a:solidFill>
                  <a:schemeClr val="bg1">
                    <a:lumMod val="50000"/>
                  </a:schemeClr>
                </a:solidFill>
              </a:rPr>
              <a:t>the rights of migrants victims of migrant smuggling;</a:t>
            </a:r>
          </a:p>
          <a:p>
            <a:pPr marL="342900" marR="0" lvl="0" indent="-342900" algn="just" defTabSz="914400" rtl="0" eaLnBrk="1" fontAlgn="auto" latinLnBrk="0" hangingPunct="1">
              <a:lnSpc>
                <a:spcPct val="100000"/>
              </a:lnSpc>
              <a:spcBef>
                <a:spcPct val="20000"/>
              </a:spcBef>
              <a:spcAft>
                <a:spcPts val="0"/>
              </a:spcAft>
              <a:buClrTx/>
              <a:buSzTx/>
              <a:buAutoNum type="arabicPeriod"/>
              <a:tabLst/>
              <a:defRPr/>
            </a:pPr>
            <a:r>
              <a:rPr lang="en-GB" sz="1700" dirty="0" smtClean="0">
                <a:solidFill>
                  <a:schemeClr val="bg1">
                    <a:lumMod val="50000"/>
                  </a:schemeClr>
                </a:solidFill>
              </a:rPr>
              <a:t>TO PREVENT</a:t>
            </a:r>
            <a:r>
              <a:rPr lang="en-GB" sz="1700" dirty="0" smtClean="0">
                <a:solidFill>
                  <a:schemeClr val="bg1">
                    <a:lumMod val="50000"/>
                  </a:schemeClr>
                </a:solidFill>
              </a:rPr>
              <a:t> and combat the crime;</a:t>
            </a:r>
          </a:p>
          <a:p>
            <a:pPr marL="342900" marR="0" lvl="0" indent="-342900" algn="just" defTabSz="914400" rtl="0" eaLnBrk="1" fontAlgn="auto" latinLnBrk="0" hangingPunct="1">
              <a:lnSpc>
                <a:spcPct val="100000"/>
              </a:lnSpc>
              <a:spcBef>
                <a:spcPct val="20000"/>
              </a:spcBef>
              <a:spcAft>
                <a:spcPts val="0"/>
              </a:spcAft>
              <a:buClrTx/>
              <a:buSzTx/>
              <a:buAutoNum type="arabicPeriod"/>
              <a:tabLst/>
              <a:defRPr/>
            </a:pPr>
            <a:r>
              <a:rPr lang="en-GB" sz="1700" dirty="0" smtClean="0">
                <a:solidFill>
                  <a:schemeClr val="bg1">
                    <a:lumMod val="50000"/>
                  </a:schemeClr>
                </a:solidFill>
              </a:rPr>
              <a:t>TO PROMOTE</a:t>
            </a:r>
            <a:r>
              <a:rPr lang="en-GB" sz="1700" dirty="0" smtClean="0">
                <a:solidFill>
                  <a:schemeClr val="bg1">
                    <a:lumMod val="50000"/>
                  </a:schemeClr>
                </a:solidFill>
              </a:rPr>
              <a:t> international cooperation between States parties with the aim of achieving the above-mentioned objectives. </a:t>
            </a:r>
          </a:p>
          <a:p>
            <a:pPr marL="342900" marR="0" lvl="0" indent="-342900" algn="just" defTabSz="914400" rtl="0" eaLnBrk="1" fontAlgn="auto" latinLnBrk="0" hangingPunct="1">
              <a:lnSpc>
                <a:spcPct val="100000"/>
              </a:lnSpc>
              <a:spcBef>
                <a:spcPct val="20000"/>
              </a:spcBef>
              <a:spcAft>
                <a:spcPts val="0"/>
              </a:spcAft>
              <a:buClrTx/>
              <a:buSzTx/>
              <a:tabLst/>
              <a:defRPr/>
            </a:pPr>
            <a:endParaRPr lang="en-GB" sz="1600" dirty="0" smtClean="0">
              <a:solidFill>
                <a:schemeClr val="bg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en-GB" sz="1600" dirty="0" smtClean="0">
              <a:solidFill>
                <a:schemeClr val="bg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en-GB" sz="1600" dirty="0" smtClean="0">
              <a:solidFill>
                <a:schemeClr val="bg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en-GB" sz="1600" dirty="0" smtClean="0">
              <a:solidFill>
                <a:schemeClr val="bg1">
                  <a:lumMod val="50000"/>
                </a:schemeClr>
              </a:solidFill>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en-GB" sz="1600" dirty="0" smtClean="0">
              <a:solidFill>
                <a:schemeClr val="bg1">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5081292" y="4653136"/>
            <a:ext cx="3864968" cy="1976264"/>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a:stretch>
            <a:fillRect/>
          </a:stretch>
        </p:blipFill>
        <p:spPr bwMode="auto">
          <a:xfrm>
            <a:off x="316326" y="228600"/>
            <a:ext cx="3036474" cy="849419"/>
          </a:xfrm>
          <a:prstGeom prst="rect">
            <a:avLst/>
          </a:prstGeom>
          <a:noFill/>
          <a:ln w="9525">
            <a:noFill/>
            <a:miter lim="800000"/>
            <a:headEnd/>
            <a:tailEnd/>
          </a:ln>
        </p:spPr>
      </p:pic>
      <p:sp>
        <p:nvSpPr>
          <p:cNvPr id="7" name="6 CuadroTexto"/>
          <p:cNvSpPr txBox="1"/>
          <p:nvPr/>
        </p:nvSpPr>
        <p:spPr>
          <a:xfrm>
            <a:off x="1143000" y="609600"/>
            <a:ext cx="2209800" cy="444224"/>
          </a:xfrm>
          <a:prstGeom prst="rect">
            <a:avLst/>
          </a:prstGeom>
          <a:solidFill>
            <a:schemeClr val="bg1"/>
          </a:solidFill>
        </p:spPr>
        <p:txBody>
          <a:bodyPr wrap="square" rtlCol="0">
            <a:spAutoFit/>
          </a:bodyPr>
          <a:lstStyle/>
          <a:p>
            <a:pPr>
              <a:lnSpc>
                <a:spcPct val="80000"/>
              </a:lnSpc>
              <a:defRPr/>
            </a:pPr>
            <a:r>
              <a:rPr lang="en-GB" sz="1400" dirty="0" smtClean="0">
                <a:solidFill>
                  <a:srgbClr val="33ACDD"/>
                </a:solidFill>
              </a:rPr>
              <a:t>United Nations Office on Drugs and Crime</a:t>
            </a:r>
          </a:p>
        </p:txBody>
      </p:sp>
    </p:spTree>
    <p:extLst>
      <p:ext uri="{BB962C8B-B14F-4D97-AF65-F5344CB8AC3E}">
        <p14:creationId xmlns:p14="http://schemas.microsoft.com/office/powerpoint/2010/main" val="42509962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9 Conector recto"/>
          <p:cNvCxnSpPr/>
          <p:nvPr/>
        </p:nvCxnSpPr>
        <p:spPr>
          <a:xfrm>
            <a:off x="0" y="1386308"/>
            <a:ext cx="9144000" cy="158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4102" name="9 Marcador de contenido"/>
          <p:cNvSpPr>
            <a:spLocks noGrp="1"/>
          </p:cNvSpPr>
          <p:nvPr>
            <p:ph idx="1"/>
          </p:nvPr>
        </p:nvSpPr>
        <p:spPr>
          <a:xfrm>
            <a:off x="251520" y="1066800"/>
            <a:ext cx="8429625" cy="5159970"/>
          </a:xfrm>
          <a:solidFill>
            <a:schemeClr val="bg1"/>
          </a:solidFill>
        </p:spPr>
        <p:txBody>
          <a:bodyPr>
            <a:noAutofit/>
          </a:bodyPr>
          <a:lstStyle/>
          <a:p>
            <a:pPr algn="just"/>
            <a:r>
              <a:rPr lang="en-GB" sz="1600" dirty="0" smtClean="0"/>
              <a:t>More than </a:t>
            </a:r>
            <a:r>
              <a:rPr lang="en-GB" sz="1600" b="1" dirty="0" smtClean="0">
                <a:solidFill>
                  <a:srgbClr val="00B0F0"/>
                </a:solidFill>
              </a:rPr>
              <a:t>70 million persons </a:t>
            </a:r>
            <a:r>
              <a:rPr lang="en-GB" sz="1600" dirty="0" smtClean="0"/>
              <a:t>are forced to migrate due to conflict, political unrest, violence and natural disasters, among other causes.</a:t>
            </a:r>
          </a:p>
          <a:p>
            <a:pPr algn="just"/>
            <a:endParaRPr lang="en-GB" sz="1600" dirty="0" smtClean="0"/>
          </a:p>
          <a:p>
            <a:pPr algn="just"/>
            <a:r>
              <a:rPr lang="en-GB" sz="1600" dirty="0" smtClean="0"/>
              <a:t>Of these persons, an estimated </a:t>
            </a:r>
            <a:r>
              <a:rPr lang="en-GB" sz="1600" b="1" dirty="0" smtClean="0">
                <a:solidFill>
                  <a:srgbClr val="00B0F0"/>
                </a:solidFill>
              </a:rPr>
              <a:t>50 million irregular migrants </a:t>
            </a:r>
            <a:r>
              <a:rPr lang="en-GB" sz="1600" dirty="0" smtClean="0"/>
              <a:t>use the services of migrant smugglers </a:t>
            </a:r>
            <a:r>
              <a:rPr lang="en-GB" sz="1600" dirty="0" smtClean="0"/>
              <a:t>during some stages of their journey</a:t>
            </a:r>
            <a:r>
              <a:rPr lang="en-GB" sz="1600" dirty="0" smtClean="0"/>
              <a:t>.</a:t>
            </a:r>
          </a:p>
          <a:p>
            <a:pPr algn="just"/>
            <a:endParaRPr lang="en-GB" sz="1600" dirty="0" smtClean="0"/>
          </a:p>
          <a:p>
            <a:pPr algn="just"/>
            <a:r>
              <a:rPr lang="en-GB" sz="1600" dirty="0" smtClean="0"/>
              <a:t>Migrants victims of migrant smuggling often face situations that place their lives at risk; furthermore, they are victims of exploitation </a:t>
            </a:r>
            <a:r>
              <a:rPr lang="en-GB" sz="1600" dirty="0" smtClean="0"/>
              <a:t>and abuse; and others are subject to physical and psychological violence, abduction and extortion.</a:t>
            </a:r>
            <a:endParaRPr lang="en-GB" sz="1600" dirty="0" smtClean="0"/>
          </a:p>
          <a:p>
            <a:pPr algn="just"/>
            <a:endParaRPr lang="en-GB" sz="1600" dirty="0" smtClean="0"/>
          </a:p>
          <a:p>
            <a:pPr algn="just"/>
            <a:r>
              <a:rPr lang="en-GB" sz="1600" dirty="0" smtClean="0"/>
              <a:t>The migrants that are unable to pay high fees to travel along safe routes are forced to </a:t>
            </a:r>
            <a:r>
              <a:rPr lang="en-GB" sz="1600" dirty="0" smtClean="0"/>
              <a:t>make long journeys involving high risk for their lives</a:t>
            </a:r>
            <a:r>
              <a:rPr lang="en-GB" sz="1600" dirty="0" smtClean="0"/>
              <a:t>.  </a:t>
            </a:r>
          </a:p>
          <a:p>
            <a:pPr algn="just"/>
            <a:endParaRPr lang="en-GB" sz="1600" dirty="0" smtClean="0"/>
          </a:p>
          <a:p>
            <a:pPr algn="just"/>
            <a:r>
              <a:rPr lang="en-GB" sz="1600" dirty="0" smtClean="0"/>
              <a:t>Two primary routes: 1) from the East/North</a:t>
            </a:r>
            <a:r>
              <a:rPr lang="en-GB" sz="1600" dirty="0"/>
              <a:t>/</a:t>
            </a:r>
            <a:r>
              <a:rPr lang="en-GB" sz="1600" dirty="0" smtClean="0"/>
              <a:t>West of Africa to Europe; and 2) from South America to the United States.</a:t>
            </a:r>
          </a:p>
          <a:p>
            <a:pPr algn="just">
              <a:buNone/>
            </a:pPr>
            <a:r>
              <a:rPr lang="en-GB" sz="1600" dirty="0" smtClean="0"/>
              <a:t>	</a:t>
            </a:r>
          </a:p>
          <a:p>
            <a:pPr algn="just"/>
            <a:r>
              <a:rPr lang="en-GB" sz="1600" dirty="0" smtClean="0"/>
              <a:t>Migrant smuggling to cross the southern border of the United States generates close to </a:t>
            </a:r>
            <a:r>
              <a:rPr lang="en-GB" sz="1600" b="1" dirty="0" smtClean="0">
                <a:solidFill>
                  <a:srgbClr val="00B0F0"/>
                </a:solidFill>
              </a:rPr>
              <a:t>USD$6.6 billion </a:t>
            </a:r>
            <a:r>
              <a:rPr lang="en-GB" sz="1600" dirty="0" smtClean="0"/>
              <a:t>for criminals each year</a:t>
            </a:r>
            <a:r>
              <a:rPr lang="en-GB" sz="1600" dirty="0" smtClean="0"/>
              <a:t>.</a:t>
            </a:r>
          </a:p>
          <a:p>
            <a:pPr algn="just"/>
            <a:endParaRPr lang="en-GB" sz="1600" dirty="0" smtClean="0"/>
          </a:p>
          <a:p>
            <a:pPr algn="just"/>
            <a:endParaRPr lang="en-GB" sz="1600" dirty="0" smtClean="0"/>
          </a:p>
        </p:txBody>
      </p:sp>
      <p:pic>
        <p:nvPicPr>
          <p:cNvPr id="7" name="Picture 8"/>
          <p:cNvPicPr>
            <a:picLocks noChangeAspect="1" noChangeArrowheads="1"/>
          </p:cNvPicPr>
          <p:nvPr/>
        </p:nvPicPr>
        <p:blipFill>
          <a:blip r:embed="rId2" cstate="print"/>
          <a:srcRect/>
          <a:stretch>
            <a:fillRect/>
          </a:stretch>
        </p:blipFill>
        <p:spPr bwMode="auto">
          <a:xfrm>
            <a:off x="381000" y="228600"/>
            <a:ext cx="2179638" cy="609308"/>
          </a:xfrm>
          <a:prstGeom prst="rect">
            <a:avLst/>
          </a:prstGeom>
          <a:noFill/>
          <a:ln w="9525">
            <a:noFill/>
            <a:miter lim="800000"/>
            <a:headEnd/>
            <a:tailEnd/>
          </a:ln>
        </p:spPr>
      </p:pic>
      <p:cxnSp>
        <p:nvCxnSpPr>
          <p:cNvPr id="8" name="9 Conector recto"/>
          <p:cNvCxnSpPr/>
          <p:nvPr/>
        </p:nvCxnSpPr>
        <p:spPr>
          <a:xfrm>
            <a:off x="0" y="6453336"/>
            <a:ext cx="9144000" cy="158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9" name="6 CuadroTexto"/>
          <p:cNvSpPr txBox="1"/>
          <p:nvPr/>
        </p:nvSpPr>
        <p:spPr>
          <a:xfrm>
            <a:off x="914400" y="511572"/>
            <a:ext cx="1600200" cy="315471"/>
          </a:xfrm>
          <a:prstGeom prst="rect">
            <a:avLst/>
          </a:prstGeom>
          <a:solidFill>
            <a:schemeClr val="bg1"/>
          </a:solidFill>
        </p:spPr>
        <p:txBody>
          <a:bodyPr wrap="square" rtlCol="0">
            <a:spAutoFit/>
          </a:bodyPr>
          <a:lstStyle/>
          <a:p>
            <a:pPr>
              <a:lnSpc>
                <a:spcPct val="70000"/>
              </a:lnSpc>
              <a:defRPr/>
            </a:pPr>
            <a:r>
              <a:rPr lang="en-GB" sz="1000" dirty="0" smtClean="0">
                <a:solidFill>
                  <a:srgbClr val="33ACDD"/>
                </a:solidFill>
              </a:rPr>
              <a:t>United Nations Office on Drugs and Crime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98" name="2 Marcador de contenido"/>
          <p:cNvSpPr>
            <a:spLocks noGrp="1"/>
          </p:cNvSpPr>
          <p:nvPr>
            <p:ph idx="1"/>
          </p:nvPr>
        </p:nvSpPr>
        <p:spPr>
          <a:xfrm>
            <a:off x="-324544" y="1855366"/>
            <a:ext cx="4286251" cy="4525962"/>
          </a:xfrm>
        </p:spPr>
        <p:txBody>
          <a:bodyPr>
            <a:normAutofit/>
          </a:bodyPr>
          <a:lstStyle/>
          <a:p>
            <a:pPr lvl="1" algn="just" eaLnBrk="1" hangingPunct="1"/>
            <a:endParaRPr lang="en-GB" sz="1800" dirty="0" smtClean="0">
              <a:latin typeface="Calibri" pitchFamily="34" charset="0"/>
            </a:endParaRPr>
          </a:p>
          <a:p>
            <a:pPr lvl="1" algn="just" eaLnBrk="1" hangingPunct="1"/>
            <a:endParaRPr lang="en-GB" sz="1800" dirty="0" smtClean="0">
              <a:latin typeface="Calibri" pitchFamily="34" charset="0"/>
            </a:endParaRPr>
          </a:p>
          <a:p>
            <a:pPr lvl="1" algn="just" eaLnBrk="1" hangingPunct="1"/>
            <a:endParaRPr lang="en-GB" sz="1800" dirty="0" smtClean="0">
              <a:latin typeface="Calibri" pitchFamily="34" charset="0"/>
            </a:endParaRPr>
          </a:p>
          <a:p>
            <a:pPr lvl="1" algn="just" eaLnBrk="1" hangingPunct="1">
              <a:buFontTx/>
              <a:buNone/>
            </a:pPr>
            <a:endParaRPr lang="en-GB" sz="1800" dirty="0" smtClean="0">
              <a:latin typeface="Calibri" pitchFamily="34" charset="0"/>
            </a:endParaRPr>
          </a:p>
        </p:txBody>
      </p:sp>
      <p:sp>
        <p:nvSpPr>
          <p:cNvPr id="8" name="TextBox 3"/>
          <p:cNvSpPr txBox="1"/>
          <p:nvPr/>
        </p:nvSpPr>
        <p:spPr>
          <a:xfrm>
            <a:off x="3563888" y="-39624"/>
            <a:ext cx="5580112" cy="1200329"/>
          </a:xfrm>
          <a:prstGeom prst="rect">
            <a:avLst/>
          </a:prstGeom>
          <a:solidFill>
            <a:schemeClr val="tx1"/>
          </a:solidFill>
        </p:spPr>
        <p:txBody>
          <a:bodyPr wrap="square" rtlCol="0">
            <a:spAutoFit/>
          </a:bodyPr>
          <a:lstStyle/>
          <a:p>
            <a:pPr algn="r"/>
            <a:r>
              <a:rPr lang="en-GB" sz="3600" b="1" dirty="0" smtClean="0">
                <a:solidFill>
                  <a:srgbClr val="00B0F0"/>
                </a:solidFill>
              </a:rPr>
              <a:t>                                                     </a:t>
            </a:r>
            <a:r>
              <a:rPr lang="en-GB" sz="3600" b="1" dirty="0" smtClean="0"/>
              <a:t>M</a:t>
            </a:r>
            <a:endParaRPr lang="en-GB" sz="3600" b="1" dirty="0">
              <a:solidFill>
                <a:srgbClr val="00B0F0"/>
              </a:solidFill>
            </a:endParaRPr>
          </a:p>
        </p:txBody>
      </p:sp>
      <p:cxnSp>
        <p:nvCxnSpPr>
          <p:cNvPr id="9" name="9 Conector recto"/>
          <p:cNvCxnSpPr/>
          <p:nvPr/>
        </p:nvCxnSpPr>
        <p:spPr>
          <a:xfrm rot="5400000" flipH="1" flipV="1">
            <a:off x="2965512" y="598376"/>
            <a:ext cx="1196752"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0" name="9 CuadroTexto"/>
          <p:cNvSpPr txBox="1"/>
          <p:nvPr/>
        </p:nvSpPr>
        <p:spPr>
          <a:xfrm>
            <a:off x="4283968" y="76200"/>
            <a:ext cx="4680520" cy="1354217"/>
          </a:xfrm>
          <a:prstGeom prst="rect">
            <a:avLst/>
          </a:prstGeom>
          <a:noFill/>
        </p:spPr>
        <p:txBody>
          <a:bodyPr wrap="square" rtlCol="0">
            <a:spAutoFit/>
          </a:bodyPr>
          <a:lstStyle/>
          <a:p>
            <a:pPr algn="r"/>
            <a:r>
              <a:rPr lang="en-GB" sz="3200" b="1" dirty="0" smtClean="0">
                <a:solidFill>
                  <a:schemeClr val="bg1"/>
                </a:solidFill>
              </a:rPr>
              <a:t>UNODC – Migrant Smuggling</a:t>
            </a:r>
            <a:endParaRPr lang="en-GB" sz="3200" b="1" dirty="0" smtClean="0">
              <a:solidFill>
                <a:srgbClr val="00B0F0"/>
              </a:solidFill>
            </a:endParaRPr>
          </a:p>
          <a:p>
            <a:endParaRPr lang="en-GB" dirty="0"/>
          </a:p>
        </p:txBody>
      </p:sp>
      <p:sp>
        <p:nvSpPr>
          <p:cNvPr id="14" name="2 Marcador de contenido"/>
          <p:cNvSpPr txBox="1">
            <a:spLocks/>
          </p:cNvSpPr>
          <p:nvPr/>
        </p:nvSpPr>
        <p:spPr>
          <a:xfrm>
            <a:off x="228600" y="1828800"/>
            <a:ext cx="5867400" cy="4191000"/>
          </a:xfrm>
          <a:prstGeom prst="rect">
            <a:avLst/>
          </a:prstGeom>
          <a:solidFill>
            <a:schemeClr val="bg1"/>
          </a:solidFill>
          <a:ln>
            <a:solidFill>
              <a:schemeClr val="tx1"/>
            </a:solidFill>
          </a:ln>
        </p:spPr>
        <p:txBody>
          <a:bodyPr vert="horz" lIns="91440" tIns="45720" rIns="91440" bIns="45720" rtlCol="0">
            <a:normAutofit/>
          </a:bodyPr>
          <a:lstStyle/>
          <a:p>
            <a:endParaRPr lang="en-GB" sz="1700" dirty="0" smtClean="0"/>
          </a:p>
          <a:p>
            <a:pPr algn="just"/>
            <a:r>
              <a:rPr lang="en-GB" sz="1700" b="1" dirty="0" smtClean="0">
                <a:solidFill>
                  <a:srgbClr val="00B0F0"/>
                </a:solidFill>
              </a:rPr>
              <a:t>Preparatory actions implemented in 2011 </a:t>
            </a:r>
            <a:r>
              <a:rPr lang="en-GB" sz="1700" b="1" dirty="0" smtClean="0">
                <a:solidFill>
                  <a:srgbClr val="00B0F0"/>
                </a:solidFill>
              </a:rPr>
              <a:t>and</a:t>
            </a:r>
            <a:r>
              <a:rPr lang="en-GB" sz="1700" b="1" dirty="0" smtClean="0">
                <a:solidFill>
                  <a:srgbClr val="00B0F0"/>
                </a:solidFill>
              </a:rPr>
              <a:t> 2012:</a:t>
            </a:r>
          </a:p>
          <a:p>
            <a:pPr algn="just"/>
            <a:endParaRPr lang="en-GB" sz="1600" b="1" dirty="0" smtClean="0">
              <a:solidFill>
                <a:srgbClr val="00B0F0"/>
              </a:solidFill>
            </a:endParaRPr>
          </a:p>
          <a:p>
            <a:pPr marL="342900" indent="-342900" algn="just"/>
            <a:r>
              <a:rPr lang="en-GB" sz="1600" dirty="0" smtClean="0"/>
              <a:t>1. A research study on the </a:t>
            </a:r>
            <a:r>
              <a:rPr lang="en-GB" sz="1600" dirty="0" smtClean="0"/>
              <a:t>status of legislation on migrant smuggling </a:t>
            </a:r>
            <a:r>
              <a:rPr lang="en-GB" sz="1600" dirty="0" smtClean="0"/>
              <a:t>(UNODC, 2011);</a:t>
            </a:r>
          </a:p>
          <a:p>
            <a:pPr marL="342900" indent="-342900" algn="just"/>
            <a:endParaRPr lang="en-GB" sz="1600" dirty="0" smtClean="0"/>
          </a:p>
          <a:p>
            <a:pPr marL="342900" indent="-342900" algn="just"/>
            <a:r>
              <a:rPr lang="en-GB" sz="1600" dirty="0" smtClean="0"/>
              <a:t>2. Three workshops to </a:t>
            </a:r>
            <a:r>
              <a:rPr lang="en-GB" sz="1600" dirty="0" smtClean="0"/>
              <a:t>assess the real capacities of Mexico and Central America to investigate migrant smuggling </a:t>
            </a:r>
            <a:r>
              <a:rPr lang="en-GB" sz="1600" dirty="0" smtClean="0"/>
              <a:t>(October 2011, La Antigua, Guatemala; January 2012, Tuxtla Gutiérrez, Chiapas; February 2012, San José, Costa Rica); and</a:t>
            </a:r>
          </a:p>
          <a:p>
            <a:pPr marL="342900" indent="-342900" algn="just"/>
            <a:endParaRPr lang="en-GB" sz="1600" dirty="0" smtClean="0"/>
          </a:p>
          <a:p>
            <a:pPr marL="342900" indent="-342900" algn="just"/>
            <a:r>
              <a:rPr kumimoji="0" lang="en-GB" sz="1600" b="0" i="0" u="none" strike="noStrike" kern="1200" cap="none" spc="0" normalizeH="0" noProof="0" dirty="0" smtClean="0">
                <a:ln>
                  <a:noFill/>
                </a:ln>
                <a:solidFill>
                  <a:schemeClr val="tx1"/>
                </a:solidFill>
                <a:effectLst/>
                <a:uLnTx/>
                <a:uFillTx/>
              </a:rPr>
              <a:t>3. “</a:t>
            </a:r>
            <a:r>
              <a:rPr lang="en-GB" sz="1600" i="1" dirty="0" smtClean="0"/>
              <a:t>International </a:t>
            </a:r>
            <a:r>
              <a:rPr lang="en-GB" sz="1600" i="1" dirty="0" smtClean="0"/>
              <a:t>Conference on Migrant Smuggling: Challenges and Advances in Implementing the Protocol Against the Smuggling of Migrants by Land, Sea and Air</a:t>
            </a:r>
            <a:r>
              <a:rPr lang="en-GB" sz="1600" dirty="0" smtClean="0"/>
              <a:t>” (April 2012, Mexico City).</a:t>
            </a:r>
            <a:endParaRPr kumimoji="0" lang="en-GB" sz="1600" b="0" i="0" u="none" strike="noStrike" kern="1200" cap="none" spc="0" normalizeH="0" baseline="0" noProof="0" dirty="0" smtClean="0">
              <a:ln>
                <a:noFill/>
              </a:ln>
              <a:solidFill>
                <a:schemeClr val="tx1"/>
              </a:solidFill>
              <a:effectLst/>
              <a:uLnTx/>
              <a:uFillTx/>
            </a:endParaRPr>
          </a:p>
        </p:txBody>
      </p:sp>
      <p:sp>
        <p:nvSpPr>
          <p:cNvPr id="12" name="11 Rectángulo"/>
          <p:cNvSpPr/>
          <p:nvPr/>
        </p:nvSpPr>
        <p:spPr>
          <a:xfrm>
            <a:off x="0" y="0"/>
            <a:ext cx="3581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9 Conector recto"/>
          <p:cNvCxnSpPr/>
          <p:nvPr/>
        </p:nvCxnSpPr>
        <p:spPr>
          <a:xfrm>
            <a:off x="0" y="1141413"/>
            <a:ext cx="9144000"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pic>
        <p:nvPicPr>
          <p:cNvPr id="13" name="Picture 8"/>
          <p:cNvPicPr>
            <a:picLocks noChangeAspect="1" noChangeArrowheads="1"/>
          </p:cNvPicPr>
          <p:nvPr/>
        </p:nvPicPr>
        <p:blipFill>
          <a:blip r:embed="rId2" cstate="print"/>
          <a:srcRect/>
          <a:stretch>
            <a:fillRect/>
          </a:stretch>
        </p:blipFill>
        <p:spPr bwMode="auto">
          <a:xfrm>
            <a:off x="228600" y="141181"/>
            <a:ext cx="3036474" cy="849419"/>
          </a:xfrm>
          <a:prstGeom prst="rect">
            <a:avLst/>
          </a:prstGeom>
          <a:noFill/>
          <a:ln w="9525">
            <a:noFill/>
            <a:miter lim="800000"/>
            <a:headEnd/>
            <a:tailEnd/>
          </a:ln>
        </p:spPr>
      </p:pic>
      <p:pic>
        <p:nvPicPr>
          <p:cNvPr id="1026" name="Picture 2" descr="G:\Proyectos\GLOT55\Eventos y Talleres\2012\Conferencia Internacional_MEX\Fotos\seleccionadas\DSC_0664.JPG"/>
          <p:cNvPicPr>
            <a:picLocks noChangeAspect="1" noChangeArrowheads="1"/>
          </p:cNvPicPr>
          <p:nvPr/>
        </p:nvPicPr>
        <p:blipFill>
          <a:blip r:embed="rId3" cstate="print"/>
          <a:srcRect/>
          <a:stretch>
            <a:fillRect/>
          </a:stretch>
        </p:blipFill>
        <p:spPr bwMode="auto">
          <a:xfrm>
            <a:off x="6315095" y="1143000"/>
            <a:ext cx="2828905" cy="1981200"/>
          </a:xfrm>
          <a:prstGeom prst="rect">
            <a:avLst/>
          </a:prstGeom>
          <a:noFill/>
        </p:spPr>
      </p:pic>
      <p:pic>
        <p:nvPicPr>
          <p:cNvPr id="1027" name="Picture 3" descr="G:\Proyectos\GLOT55\Eventos y Talleres\2012\Conferencia Internacional_MEX\Fotos\seleccionadas\IMG_3373.JPG"/>
          <p:cNvPicPr>
            <a:picLocks noChangeAspect="1" noChangeArrowheads="1"/>
          </p:cNvPicPr>
          <p:nvPr/>
        </p:nvPicPr>
        <p:blipFill>
          <a:blip r:embed="rId4" cstate="print"/>
          <a:srcRect/>
          <a:stretch>
            <a:fillRect/>
          </a:stretch>
        </p:blipFill>
        <p:spPr bwMode="auto">
          <a:xfrm>
            <a:off x="6324600" y="3124200"/>
            <a:ext cx="2819400" cy="1905000"/>
          </a:xfrm>
          <a:prstGeom prst="rect">
            <a:avLst/>
          </a:prstGeom>
          <a:noFill/>
        </p:spPr>
      </p:pic>
      <p:pic>
        <p:nvPicPr>
          <p:cNvPr id="1028" name="Picture 4" descr="G:\Proyectos\GLOT55\Eventos y Talleres\2012\Conferencia Internacional_MEX\Fotos\seleccionadas\IMG_1029.JPG"/>
          <p:cNvPicPr>
            <a:picLocks noChangeAspect="1" noChangeArrowheads="1"/>
          </p:cNvPicPr>
          <p:nvPr/>
        </p:nvPicPr>
        <p:blipFill>
          <a:blip r:embed="rId5" cstate="print"/>
          <a:srcRect/>
          <a:stretch>
            <a:fillRect/>
          </a:stretch>
        </p:blipFill>
        <p:spPr bwMode="auto">
          <a:xfrm>
            <a:off x="6307543" y="4968875"/>
            <a:ext cx="2836457" cy="1889125"/>
          </a:xfrm>
          <a:prstGeom prst="rect">
            <a:avLst/>
          </a:prstGeom>
          <a:noFill/>
        </p:spPr>
      </p:pic>
      <p:sp>
        <p:nvSpPr>
          <p:cNvPr id="15" name="6 CuadroTexto"/>
          <p:cNvSpPr txBox="1"/>
          <p:nvPr/>
        </p:nvSpPr>
        <p:spPr>
          <a:xfrm>
            <a:off x="1143000" y="609600"/>
            <a:ext cx="2209800" cy="444224"/>
          </a:xfrm>
          <a:prstGeom prst="rect">
            <a:avLst/>
          </a:prstGeom>
          <a:solidFill>
            <a:schemeClr val="bg1"/>
          </a:solidFill>
        </p:spPr>
        <p:txBody>
          <a:bodyPr wrap="square" rtlCol="0">
            <a:spAutoFit/>
          </a:bodyPr>
          <a:lstStyle/>
          <a:p>
            <a:pPr>
              <a:lnSpc>
                <a:spcPct val="80000"/>
              </a:lnSpc>
              <a:defRPr/>
            </a:pPr>
            <a:r>
              <a:rPr lang="en-GB" sz="1400" dirty="0" smtClean="0">
                <a:solidFill>
                  <a:srgbClr val="33ACDD"/>
                </a:solidFill>
              </a:rPr>
              <a:t>United Nations Office on Drugs and Crime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rot="18826597">
            <a:off x="4420897" y="1153114"/>
            <a:ext cx="2150940" cy="2132756"/>
          </a:xfrm>
          <a:prstGeom prst="roundRect">
            <a:avLst>
              <a:gd name="adj" fmla="val 11913"/>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7 Rectángulo redondeado"/>
          <p:cNvSpPr/>
          <p:nvPr/>
        </p:nvSpPr>
        <p:spPr>
          <a:xfrm rot="18826597">
            <a:off x="2668297" y="2829514"/>
            <a:ext cx="2150940" cy="2132756"/>
          </a:xfrm>
          <a:prstGeom prst="roundRect">
            <a:avLst>
              <a:gd name="adj" fmla="val 11913"/>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8 Rectángulo redondeado"/>
          <p:cNvSpPr/>
          <p:nvPr/>
        </p:nvSpPr>
        <p:spPr>
          <a:xfrm rot="18826597">
            <a:off x="6249697" y="2733930"/>
            <a:ext cx="2150940" cy="2132756"/>
          </a:xfrm>
          <a:prstGeom prst="roundRect">
            <a:avLst>
              <a:gd name="adj" fmla="val 11913"/>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9 Rectángulo redondeado"/>
          <p:cNvSpPr/>
          <p:nvPr/>
        </p:nvSpPr>
        <p:spPr>
          <a:xfrm rot="18826597">
            <a:off x="4497097" y="4353514"/>
            <a:ext cx="2150940" cy="2132756"/>
          </a:xfrm>
          <a:prstGeom prst="roundRect">
            <a:avLst>
              <a:gd name="adj" fmla="val 11913"/>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10 Rectángulo"/>
          <p:cNvSpPr/>
          <p:nvPr/>
        </p:nvSpPr>
        <p:spPr>
          <a:xfrm>
            <a:off x="228600" y="228601"/>
            <a:ext cx="3962400" cy="923330"/>
          </a:xfrm>
          <a:prstGeom prst="rect">
            <a:avLst/>
          </a:prstGeom>
          <a:solidFill>
            <a:schemeClr val="bg1"/>
          </a:solidFill>
          <a:ln w="76200">
            <a:solidFill>
              <a:srgbClr val="0070C0"/>
            </a:solidFill>
          </a:ln>
        </p:spPr>
        <p:txBody>
          <a:bodyPr wrap="square">
            <a:spAutoFit/>
          </a:bodyPr>
          <a:lstStyle/>
          <a:p>
            <a:pPr algn="ctr"/>
            <a:endParaRPr lang="en-GB" b="1" dirty="0" smtClean="0">
              <a:solidFill>
                <a:srgbClr val="00B0F0"/>
              </a:solidFill>
            </a:endParaRPr>
          </a:p>
          <a:p>
            <a:pPr algn="ctr"/>
            <a:r>
              <a:rPr lang="en-GB" b="1" dirty="0" smtClean="0"/>
              <a:t>Four key challenges:</a:t>
            </a:r>
          </a:p>
          <a:p>
            <a:pPr algn="ctr"/>
            <a:r>
              <a:rPr lang="en-GB" dirty="0" smtClean="0">
                <a:solidFill>
                  <a:srgbClr val="00B0F0"/>
                </a:solidFill>
              </a:rPr>
              <a:t> </a:t>
            </a:r>
            <a:endParaRPr lang="en-GB" dirty="0" smtClean="0">
              <a:solidFill>
                <a:srgbClr val="00B0F0"/>
              </a:solidFill>
            </a:endParaRPr>
          </a:p>
        </p:txBody>
      </p:sp>
      <p:sp>
        <p:nvSpPr>
          <p:cNvPr id="12" name="11 Rectángulo"/>
          <p:cNvSpPr/>
          <p:nvPr/>
        </p:nvSpPr>
        <p:spPr>
          <a:xfrm>
            <a:off x="4419600" y="1789093"/>
            <a:ext cx="2057400" cy="784830"/>
          </a:xfrm>
          <a:prstGeom prst="rect">
            <a:avLst/>
          </a:prstGeom>
        </p:spPr>
        <p:txBody>
          <a:bodyPr wrap="square">
            <a:spAutoFit/>
          </a:bodyPr>
          <a:lstStyle/>
          <a:p>
            <a:pPr lvl="0" algn="ctr"/>
            <a:r>
              <a:rPr lang="en-GB" sz="1500" b="1" dirty="0" smtClean="0"/>
              <a:t>Lack of special legislation typifying migrant smuggling</a:t>
            </a:r>
            <a:endParaRPr lang="en-GB" sz="1500" dirty="0" smtClean="0"/>
          </a:p>
        </p:txBody>
      </p:sp>
      <p:sp>
        <p:nvSpPr>
          <p:cNvPr id="13" name="12 Rectángulo"/>
          <p:cNvSpPr/>
          <p:nvPr/>
        </p:nvSpPr>
        <p:spPr>
          <a:xfrm>
            <a:off x="2819400" y="2971800"/>
            <a:ext cx="1828800" cy="1938992"/>
          </a:xfrm>
          <a:prstGeom prst="rect">
            <a:avLst/>
          </a:prstGeom>
        </p:spPr>
        <p:txBody>
          <a:bodyPr wrap="square">
            <a:spAutoFit/>
          </a:bodyPr>
          <a:lstStyle/>
          <a:p>
            <a:pPr algn="ctr"/>
            <a:r>
              <a:rPr lang="en-GB" sz="1500" b="1" dirty="0" smtClean="0"/>
              <a:t>Different perspectives among autonomous </a:t>
            </a:r>
            <a:r>
              <a:rPr lang="en-GB" sz="1500" b="1" dirty="0" smtClean="0"/>
              <a:t>authorities and institutions in regard to promoting and ensuring respect for human rights</a:t>
            </a:r>
            <a:endParaRPr lang="en-GB" sz="1500" dirty="0"/>
          </a:p>
        </p:txBody>
      </p:sp>
      <p:sp>
        <p:nvSpPr>
          <p:cNvPr id="14" name="13 Rectángulo"/>
          <p:cNvSpPr/>
          <p:nvPr/>
        </p:nvSpPr>
        <p:spPr>
          <a:xfrm>
            <a:off x="6338248" y="3080533"/>
            <a:ext cx="1967552" cy="1492716"/>
          </a:xfrm>
          <a:prstGeom prst="rect">
            <a:avLst/>
          </a:prstGeom>
        </p:spPr>
        <p:txBody>
          <a:bodyPr wrap="square">
            <a:spAutoFit/>
          </a:bodyPr>
          <a:lstStyle/>
          <a:p>
            <a:pPr lvl="0" algn="ctr"/>
            <a:r>
              <a:rPr lang="en-GB" sz="1300" b="1" dirty="0" smtClean="0"/>
              <a:t>Limited specialized knowledge of law enforcement, immigration, customs and border control authorities to prevent and investigate the crime</a:t>
            </a:r>
            <a:endParaRPr lang="en-GB" sz="1300" dirty="0" smtClean="0"/>
          </a:p>
        </p:txBody>
      </p:sp>
      <p:sp>
        <p:nvSpPr>
          <p:cNvPr id="15" name="14 Rectángulo"/>
          <p:cNvSpPr/>
          <p:nvPr/>
        </p:nvSpPr>
        <p:spPr>
          <a:xfrm>
            <a:off x="4648200" y="4989493"/>
            <a:ext cx="1905000" cy="954107"/>
          </a:xfrm>
          <a:prstGeom prst="rect">
            <a:avLst/>
          </a:prstGeom>
        </p:spPr>
        <p:txBody>
          <a:bodyPr wrap="square">
            <a:spAutoFit/>
          </a:bodyPr>
          <a:lstStyle/>
          <a:p>
            <a:pPr lvl="0" algn="ctr"/>
            <a:r>
              <a:rPr lang="en-GB" sz="1400" b="1" dirty="0" smtClean="0"/>
              <a:t>Limited information by the media about the existence and scope of the crime</a:t>
            </a:r>
            <a:endParaRPr lang="en-GB" sz="1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1"/>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04" y="1681010"/>
            <a:ext cx="5593015" cy="494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2" name="9 Marcador de contenido"/>
          <p:cNvSpPr>
            <a:spLocks noGrp="1"/>
          </p:cNvSpPr>
          <p:nvPr>
            <p:ph idx="1"/>
          </p:nvPr>
        </p:nvSpPr>
        <p:spPr>
          <a:xfrm>
            <a:off x="2362200" y="1268760"/>
            <a:ext cx="6773441" cy="4608512"/>
          </a:xfrm>
        </p:spPr>
        <p:txBody>
          <a:bodyPr>
            <a:normAutofit/>
          </a:bodyPr>
          <a:lstStyle/>
          <a:p>
            <a:pPr>
              <a:buFont typeface="Arial" charset="0"/>
              <a:buNone/>
            </a:pPr>
            <a:r>
              <a:rPr lang="en-GB" sz="4000" b="1" dirty="0" smtClean="0">
                <a:solidFill>
                  <a:schemeClr val="bg1">
                    <a:lumMod val="50000"/>
                  </a:schemeClr>
                </a:solidFill>
              </a:rPr>
              <a:t>PROJECT OBJECTIVE</a:t>
            </a:r>
            <a:br>
              <a:rPr lang="en-GB" sz="4000" b="1" dirty="0" smtClean="0">
                <a:solidFill>
                  <a:schemeClr val="bg1">
                    <a:lumMod val="50000"/>
                  </a:schemeClr>
                </a:solidFill>
              </a:rPr>
            </a:br>
            <a:endParaRPr lang="en-GB" sz="2500" b="1" dirty="0" smtClean="0">
              <a:solidFill>
                <a:schemeClr val="bg1">
                  <a:lumMod val="50000"/>
                </a:schemeClr>
              </a:solidFill>
            </a:endParaRPr>
          </a:p>
          <a:p>
            <a:pPr indent="19050">
              <a:buNone/>
            </a:pPr>
            <a:r>
              <a:rPr lang="en-GB" sz="2000" i="1" dirty="0" smtClean="0">
                <a:solidFill>
                  <a:schemeClr val="bg1">
                    <a:lumMod val="50000"/>
                  </a:schemeClr>
                </a:solidFill>
              </a:rPr>
              <a:t>To </a:t>
            </a:r>
            <a:r>
              <a:rPr lang="en-GB" sz="2000" i="1" dirty="0" smtClean="0">
                <a:solidFill>
                  <a:schemeClr val="bg1">
                    <a:lumMod val="50000"/>
                  </a:schemeClr>
                </a:solidFill>
              </a:rPr>
              <a:t>implement coordinated effective actions to prevent and combat migrant smuggling and to provide relevant authorities with the political and technical elements required for building strong, sustainable and reliable schemes to protect migrants victims of migrant smuggling.</a:t>
            </a:r>
            <a:r>
              <a:rPr lang="en-GB" sz="2000" i="1" dirty="0" smtClean="0">
                <a:solidFill>
                  <a:schemeClr val="bg1"/>
                </a:solidFill>
              </a:rPr>
              <a:t>.</a:t>
            </a:r>
            <a:endParaRPr lang="en-GB" sz="2000" i="1" dirty="0" smtClean="0">
              <a:solidFill>
                <a:schemeClr val="bg1"/>
              </a:solidFill>
            </a:endParaRPr>
          </a:p>
        </p:txBody>
      </p:sp>
      <p:sp>
        <p:nvSpPr>
          <p:cNvPr id="7" name="6 Rectángulo"/>
          <p:cNvSpPr/>
          <p:nvPr/>
        </p:nvSpPr>
        <p:spPr>
          <a:xfrm>
            <a:off x="0" y="0"/>
            <a:ext cx="914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noChangeArrowheads="1"/>
          </p:cNvPicPr>
          <p:nvPr/>
        </p:nvPicPr>
        <p:blipFill>
          <a:blip r:embed="rId3" cstate="print"/>
          <a:srcRect/>
          <a:stretch>
            <a:fillRect/>
          </a:stretch>
        </p:blipFill>
        <p:spPr bwMode="auto">
          <a:xfrm>
            <a:off x="316326" y="217381"/>
            <a:ext cx="3036474" cy="849419"/>
          </a:xfrm>
          <a:prstGeom prst="rect">
            <a:avLst/>
          </a:prstGeom>
          <a:noFill/>
          <a:ln w="9525">
            <a:noFill/>
            <a:miter lim="800000"/>
            <a:headEnd/>
            <a:tailEnd/>
          </a:ln>
        </p:spPr>
      </p:pic>
      <p:sp>
        <p:nvSpPr>
          <p:cNvPr id="6" name="6 CuadroTexto"/>
          <p:cNvSpPr txBox="1"/>
          <p:nvPr/>
        </p:nvSpPr>
        <p:spPr>
          <a:xfrm>
            <a:off x="1143000" y="685800"/>
            <a:ext cx="2209800" cy="444224"/>
          </a:xfrm>
          <a:prstGeom prst="rect">
            <a:avLst/>
          </a:prstGeom>
          <a:solidFill>
            <a:schemeClr val="bg1"/>
          </a:solidFill>
        </p:spPr>
        <p:txBody>
          <a:bodyPr wrap="square" rtlCol="0">
            <a:spAutoFit/>
          </a:bodyPr>
          <a:lstStyle/>
          <a:p>
            <a:pPr>
              <a:lnSpc>
                <a:spcPct val="80000"/>
              </a:lnSpc>
              <a:defRPr/>
            </a:pPr>
            <a:r>
              <a:rPr lang="en-GB" sz="1400" dirty="0" smtClean="0">
                <a:solidFill>
                  <a:srgbClr val="33ACDD"/>
                </a:solidFill>
              </a:rPr>
              <a:t>United Nations Office on Drugs and Crime</a:t>
            </a:r>
          </a:p>
        </p:txBody>
      </p:sp>
    </p:spTree>
    <p:extLst>
      <p:ext uri="{BB962C8B-B14F-4D97-AF65-F5344CB8AC3E}">
        <p14:creationId xmlns:p14="http://schemas.microsoft.com/office/powerpoint/2010/main" val="12239359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7 Conector recto"/>
          <p:cNvCxnSpPr/>
          <p:nvPr/>
        </p:nvCxnSpPr>
        <p:spPr>
          <a:xfrm>
            <a:off x="0" y="2819400"/>
            <a:ext cx="9144000" cy="158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0" name="Rectangle 3"/>
          <p:cNvSpPr>
            <a:spLocks noChangeArrowheads="1"/>
          </p:cNvSpPr>
          <p:nvPr/>
        </p:nvSpPr>
        <p:spPr bwMode="auto">
          <a:xfrm>
            <a:off x="5724128" y="0"/>
            <a:ext cx="3419872" cy="3048000"/>
          </a:xfrm>
          <a:prstGeom prst="rect">
            <a:avLst/>
          </a:prstGeom>
          <a:solidFill>
            <a:schemeClr val="bg1"/>
          </a:solidFill>
          <a:ln w="9525">
            <a:noFill/>
            <a:miter lim="800000"/>
            <a:headEnd/>
            <a:tailEnd/>
          </a:ln>
        </p:spPr>
        <p:txBody>
          <a:bodyPr wrap="none" anchor="ctr"/>
          <a:lstStyle/>
          <a:p>
            <a:pPr algn="ctr"/>
            <a:endParaRPr lang="en-GB" dirty="0">
              <a:latin typeface="Calibri" pitchFamily="34" charset="0"/>
            </a:endParaRPr>
          </a:p>
        </p:txBody>
      </p:sp>
      <p:sp>
        <p:nvSpPr>
          <p:cNvPr id="19" name="18 Rectángulo"/>
          <p:cNvSpPr/>
          <p:nvPr/>
        </p:nvSpPr>
        <p:spPr>
          <a:xfrm>
            <a:off x="381000" y="4267200"/>
            <a:ext cx="8305800" cy="1631216"/>
          </a:xfrm>
          <a:prstGeom prst="rect">
            <a:avLst/>
          </a:prstGeom>
          <a:ln>
            <a:noFill/>
          </a:ln>
        </p:spPr>
        <p:txBody>
          <a:bodyPr wrap="square">
            <a:spAutoFit/>
          </a:bodyPr>
          <a:lstStyle/>
          <a:p>
            <a:pPr indent="19050" algn="just">
              <a:buNone/>
            </a:pPr>
            <a:r>
              <a:rPr lang="en-GB" sz="2000" dirty="0" smtClean="0">
                <a:solidFill>
                  <a:schemeClr val="bg1">
                    <a:lumMod val="50000"/>
                  </a:schemeClr>
                </a:solidFill>
              </a:rPr>
              <a:t>The technical assistance provided by UNODC will mainly consist of facilitating meetings between Mexican and Central American officials to promote training and international cooperation, within the framework of shared responsibility in regard to the security of migration movements through Central America and Mexico. </a:t>
            </a:r>
            <a:endParaRPr lang="en-GB" sz="2000" dirty="0" smtClean="0">
              <a:solidFill>
                <a:schemeClr val="bg1">
                  <a:lumMod val="50000"/>
                </a:schemeClr>
              </a:solidFill>
            </a:endParaRPr>
          </a:p>
        </p:txBody>
      </p:sp>
      <p:sp>
        <p:nvSpPr>
          <p:cNvPr id="21" name="20 Rectángulo"/>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3"/>
          <p:cNvSpPr>
            <a:spLocks noChangeArrowheads="1"/>
          </p:cNvSpPr>
          <p:nvPr/>
        </p:nvSpPr>
        <p:spPr bwMode="auto">
          <a:xfrm>
            <a:off x="12480" y="1268760"/>
            <a:ext cx="5854920" cy="2388840"/>
          </a:xfrm>
          <a:prstGeom prst="rect">
            <a:avLst/>
          </a:prstGeom>
          <a:solidFill>
            <a:schemeClr val="bg1">
              <a:lumMod val="75000"/>
            </a:schemeClr>
          </a:solidFill>
          <a:ln w="9525">
            <a:noFill/>
            <a:miter lim="800000"/>
            <a:headEnd/>
            <a:tailEnd/>
          </a:ln>
        </p:spPr>
        <p:txBody>
          <a:bodyPr wrap="none" anchor="ctr"/>
          <a:lstStyle/>
          <a:p>
            <a:pPr algn="ctr"/>
            <a:endParaRPr lang="en-GB" dirty="0">
              <a:latin typeface="Calibri" pitchFamily="34" charset="0"/>
            </a:endParaRPr>
          </a:p>
        </p:txBody>
      </p:sp>
      <p:sp>
        <p:nvSpPr>
          <p:cNvPr id="5" name="Rectangle 3"/>
          <p:cNvSpPr>
            <a:spLocks noChangeArrowheads="1"/>
          </p:cNvSpPr>
          <p:nvPr/>
        </p:nvSpPr>
        <p:spPr bwMode="auto">
          <a:xfrm>
            <a:off x="33456" y="1277903"/>
            <a:ext cx="6096000" cy="2654573"/>
          </a:xfrm>
          <a:prstGeom prst="rect">
            <a:avLst/>
          </a:prstGeom>
          <a:noFill/>
          <a:ln w="9525">
            <a:noFill/>
            <a:miter lim="800000"/>
            <a:headEnd/>
            <a:tailEnd/>
          </a:ln>
        </p:spPr>
        <p:txBody>
          <a:bodyPr wrap="square">
            <a:spAutoFit/>
          </a:bodyPr>
          <a:lstStyle/>
          <a:p>
            <a:pPr lvl="1" fontAlgn="auto">
              <a:spcBef>
                <a:spcPts val="300"/>
              </a:spcBef>
              <a:spcAft>
                <a:spcPts val="300"/>
              </a:spcAft>
              <a:defRPr/>
            </a:pPr>
            <a:r>
              <a:rPr lang="en-GB" sz="1600" b="1" dirty="0" smtClean="0">
                <a:solidFill>
                  <a:schemeClr val="bg1"/>
                </a:solidFill>
              </a:rPr>
              <a:t>Coverage area: </a:t>
            </a:r>
            <a:r>
              <a:rPr lang="en-GB" sz="1600" dirty="0" smtClean="0">
                <a:solidFill>
                  <a:schemeClr val="bg1"/>
                </a:solidFill>
              </a:rPr>
              <a:t>Mexico and Central America</a:t>
            </a:r>
          </a:p>
          <a:p>
            <a:pPr lvl="1" fontAlgn="auto">
              <a:spcBef>
                <a:spcPts val="300"/>
              </a:spcBef>
              <a:spcAft>
                <a:spcPts val="300"/>
              </a:spcAft>
              <a:defRPr/>
            </a:pPr>
            <a:r>
              <a:rPr lang="en-GB" sz="1600" b="1" dirty="0" smtClean="0">
                <a:solidFill>
                  <a:schemeClr val="bg1"/>
                </a:solidFill>
              </a:rPr>
              <a:t>Duration: </a:t>
            </a:r>
            <a:r>
              <a:rPr lang="en-GB" sz="1600" dirty="0" smtClean="0">
                <a:solidFill>
                  <a:schemeClr val="bg1"/>
                </a:solidFill>
              </a:rPr>
              <a:t>3 years</a:t>
            </a:r>
          </a:p>
          <a:p>
            <a:pPr lvl="1" fontAlgn="auto">
              <a:spcBef>
                <a:spcPts val="300"/>
              </a:spcBef>
              <a:spcAft>
                <a:spcPts val="300"/>
              </a:spcAft>
              <a:defRPr/>
            </a:pPr>
            <a:r>
              <a:rPr lang="en-GB" sz="1600" b="1" dirty="0" smtClean="0">
                <a:solidFill>
                  <a:schemeClr val="bg1"/>
                </a:solidFill>
              </a:rPr>
              <a:t>Donor: </a:t>
            </a:r>
            <a:r>
              <a:rPr lang="en-GB" sz="1600" dirty="0" smtClean="0">
                <a:solidFill>
                  <a:schemeClr val="bg1"/>
                </a:solidFill>
              </a:rPr>
              <a:t>European Union</a:t>
            </a:r>
          </a:p>
          <a:p>
            <a:pPr lvl="1" fontAlgn="auto">
              <a:spcBef>
                <a:spcPts val="300"/>
              </a:spcBef>
              <a:spcAft>
                <a:spcPts val="300"/>
              </a:spcAft>
              <a:defRPr/>
            </a:pPr>
            <a:r>
              <a:rPr lang="en-GB" sz="1600" b="1" dirty="0" smtClean="0">
                <a:solidFill>
                  <a:schemeClr val="bg1"/>
                </a:solidFill>
              </a:rPr>
              <a:t>Counterparts: </a:t>
            </a:r>
            <a:r>
              <a:rPr lang="en-GB" sz="1600" dirty="0" smtClean="0">
                <a:solidFill>
                  <a:schemeClr val="bg1"/>
                </a:solidFill>
              </a:rPr>
              <a:t>Secretariat of Foreign Affairs, Central American and Caribbean Board of Attorney General’s Offices</a:t>
            </a:r>
          </a:p>
          <a:p>
            <a:pPr lvl="1" fontAlgn="auto">
              <a:spcBef>
                <a:spcPts val="300"/>
              </a:spcBef>
              <a:spcAft>
                <a:spcPts val="300"/>
              </a:spcAft>
              <a:defRPr/>
            </a:pPr>
            <a:r>
              <a:rPr lang="en-GB" sz="1600" b="1" dirty="0" smtClean="0">
                <a:solidFill>
                  <a:schemeClr val="bg1"/>
                </a:solidFill>
              </a:rPr>
              <a:t>Synergies:</a:t>
            </a:r>
            <a:r>
              <a:rPr lang="en-GB" sz="1600" dirty="0" smtClean="0">
                <a:solidFill>
                  <a:schemeClr val="bg1"/>
                </a:solidFill>
              </a:rPr>
              <a:t> International Organization for Migration, EUROPOL, </a:t>
            </a:r>
            <a:r>
              <a:rPr lang="en-GB" sz="1600" dirty="0" smtClean="0">
                <a:solidFill>
                  <a:schemeClr val="bg1"/>
                </a:solidFill>
              </a:rPr>
              <a:t>Frontex</a:t>
            </a:r>
            <a:endParaRPr lang="en-GB" sz="1600" dirty="0" smtClean="0">
              <a:solidFill>
                <a:schemeClr val="bg1"/>
              </a:solidFill>
            </a:endParaRPr>
          </a:p>
          <a:p>
            <a:pPr lvl="1" fontAlgn="auto">
              <a:spcBef>
                <a:spcPts val="0"/>
              </a:spcBef>
              <a:spcAft>
                <a:spcPts val="0"/>
              </a:spcAft>
              <a:defRPr/>
            </a:pPr>
            <a:endParaRPr lang="en-GB" sz="1600" dirty="0" smtClean="0"/>
          </a:p>
          <a:p>
            <a:pPr lvl="1" fontAlgn="auto">
              <a:spcBef>
                <a:spcPts val="0"/>
              </a:spcBef>
              <a:spcAft>
                <a:spcPts val="0"/>
              </a:spcAft>
              <a:defRPr/>
            </a:pPr>
            <a:endParaRPr lang="en-GB" sz="1600" dirty="0"/>
          </a:p>
        </p:txBody>
      </p:sp>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884738"/>
            <a:ext cx="3261767" cy="184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3" cstate="print"/>
          <a:srcRect/>
          <a:stretch>
            <a:fillRect/>
          </a:stretch>
        </p:blipFill>
        <p:spPr bwMode="auto">
          <a:xfrm>
            <a:off x="316326" y="217381"/>
            <a:ext cx="3036474" cy="849419"/>
          </a:xfrm>
          <a:prstGeom prst="rect">
            <a:avLst/>
          </a:prstGeom>
          <a:noFill/>
          <a:ln w="9525">
            <a:noFill/>
            <a:miter lim="800000"/>
            <a:headEnd/>
            <a:tailEnd/>
          </a:ln>
        </p:spPr>
      </p:pic>
      <p:sp>
        <p:nvSpPr>
          <p:cNvPr id="11" name="6 CuadroTexto"/>
          <p:cNvSpPr txBox="1"/>
          <p:nvPr/>
        </p:nvSpPr>
        <p:spPr>
          <a:xfrm>
            <a:off x="1143000" y="609600"/>
            <a:ext cx="2209800" cy="444224"/>
          </a:xfrm>
          <a:prstGeom prst="rect">
            <a:avLst/>
          </a:prstGeom>
          <a:solidFill>
            <a:schemeClr val="bg1"/>
          </a:solidFill>
        </p:spPr>
        <p:txBody>
          <a:bodyPr wrap="square" rtlCol="0">
            <a:spAutoFit/>
          </a:bodyPr>
          <a:lstStyle/>
          <a:p>
            <a:pPr>
              <a:lnSpc>
                <a:spcPct val="80000"/>
              </a:lnSpc>
              <a:defRPr/>
            </a:pPr>
            <a:r>
              <a:rPr lang="en-GB" sz="1400" dirty="0" smtClean="0">
                <a:solidFill>
                  <a:srgbClr val="33ACDD"/>
                </a:solidFill>
              </a:rPr>
              <a:t>United Nations Office on Drugs and Crime</a:t>
            </a:r>
          </a:p>
        </p:txBody>
      </p:sp>
    </p:spTree>
    <p:extLst>
      <p:ext uri="{BB962C8B-B14F-4D97-AF65-F5344CB8AC3E}">
        <p14:creationId xmlns:p14="http://schemas.microsoft.com/office/powerpoint/2010/main" val="2675106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9 Conector recto"/>
          <p:cNvCxnSpPr/>
          <p:nvPr/>
        </p:nvCxnSpPr>
        <p:spPr>
          <a:xfrm>
            <a:off x="0" y="1196975"/>
            <a:ext cx="9144000" cy="1588"/>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4101" name="TextBox 3"/>
          <p:cNvSpPr txBox="1">
            <a:spLocks noChangeArrowheads="1"/>
          </p:cNvSpPr>
          <p:nvPr/>
        </p:nvSpPr>
        <p:spPr bwMode="auto">
          <a:xfrm>
            <a:off x="0" y="1066801"/>
            <a:ext cx="9144000" cy="5632311"/>
          </a:xfrm>
          <a:prstGeom prst="rect">
            <a:avLst/>
          </a:prstGeom>
          <a:solidFill>
            <a:schemeClr val="accent5">
              <a:lumMod val="60000"/>
              <a:lumOff val="40000"/>
            </a:schemeClr>
          </a:solidFill>
          <a:ln w="9525">
            <a:noFill/>
            <a:miter lim="800000"/>
            <a:headEnd/>
            <a:tailEnd/>
          </a:ln>
        </p:spPr>
        <p:txBody>
          <a:bodyPr wrap="square">
            <a:spAutoFit/>
          </a:bodyPr>
          <a:lstStyle/>
          <a:p>
            <a:pPr algn="r"/>
            <a:endParaRPr lang="en-GB" sz="3600" b="1" dirty="0" smtClean="0">
              <a:solidFill>
                <a:srgbClr val="00B0F0"/>
              </a:solidFill>
            </a:endParaRPr>
          </a:p>
          <a:p>
            <a:pPr algn="r"/>
            <a:endParaRPr lang="en-GB" sz="3600" b="1" dirty="0" smtClean="0">
              <a:solidFill>
                <a:srgbClr val="00B0F0"/>
              </a:solidFill>
            </a:endParaRPr>
          </a:p>
          <a:p>
            <a:pPr algn="r"/>
            <a:endParaRPr lang="en-GB" sz="3600" b="1" dirty="0" smtClean="0">
              <a:solidFill>
                <a:srgbClr val="00B0F0"/>
              </a:solidFill>
            </a:endParaRPr>
          </a:p>
          <a:p>
            <a:pPr algn="r"/>
            <a:endParaRPr lang="en-GB" sz="3600" b="1" dirty="0" smtClean="0">
              <a:solidFill>
                <a:srgbClr val="00B0F0"/>
              </a:solidFill>
            </a:endParaRPr>
          </a:p>
          <a:p>
            <a:pPr algn="r"/>
            <a:endParaRPr lang="en-GB" sz="3600" b="1" dirty="0" smtClean="0">
              <a:solidFill>
                <a:srgbClr val="00B0F0"/>
              </a:solidFill>
            </a:endParaRPr>
          </a:p>
          <a:p>
            <a:pPr algn="r"/>
            <a:endParaRPr lang="en-GB" sz="3600" b="1" dirty="0" smtClean="0">
              <a:solidFill>
                <a:srgbClr val="00B0F0"/>
              </a:solidFill>
            </a:endParaRPr>
          </a:p>
          <a:p>
            <a:pPr algn="r"/>
            <a:endParaRPr lang="en-GB" sz="3600" b="1" dirty="0" smtClean="0">
              <a:solidFill>
                <a:srgbClr val="00B0F0"/>
              </a:solidFill>
            </a:endParaRPr>
          </a:p>
          <a:p>
            <a:pPr algn="r"/>
            <a:endParaRPr lang="en-GB" sz="3600" b="1" dirty="0" smtClean="0">
              <a:solidFill>
                <a:srgbClr val="00B0F0"/>
              </a:solidFill>
            </a:endParaRPr>
          </a:p>
          <a:p>
            <a:pPr algn="r"/>
            <a:endParaRPr lang="en-GB" sz="3600" b="1" dirty="0" smtClean="0">
              <a:solidFill>
                <a:srgbClr val="00B0F0"/>
              </a:solidFill>
            </a:endParaRPr>
          </a:p>
          <a:p>
            <a:pPr algn="r"/>
            <a:endParaRPr lang="en-GB" sz="3600" b="1" dirty="0">
              <a:solidFill>
                <a:srgbClr val="00B0F0"/>
              </a:solidFill>
            </a:endParaRPr>
          </a:p>
        </p:txBody>
      </p:sp>
      <p:sp>
        <p:nvSpPr>
          <p:cNvPr id="4102" name="9 Marcador de contenido"/>
          <p:cNvSpPr>
            <a:spLocks noGrp="1"/>
          </p:cNvSpPr>
          <p:nvPr>
            <p:ph idx="1"/>
          </p:nvPr>
        </p:nvSpPr>
        <p:spPr>
          <a:xfrm>
            <a:off x="228600" y="1493838"/>
            <a:ext cx="8429625" cy="4525962"/>
          </a:xfrm>
        </p:spPr>
        <p:txBody>
          <a:bodyPr>
            <a:normAutofit fontScale="85000" lnSpcReduction="20000"/>
          </a:bodyPr>
          <a:lstStyle/>
          <a:p>
            <a:pPr algn="ctr">
              <a:buFont typeface="Arial" charset="0"/>
              <a:buNone/>
            </a:pPr>
            <a:r>
              <a:rPr lang="en-GB" sz="4000" b="1" dirty="0" smtClean="0">
                <a:solidFill>
                  <a:schemeClr val="bg1"/>
                </a:solidFill>
              </a:rPr>
              <a:t>EXPECTED RESULTS</a:t>
            </a:r>
            <a:br>
              <a:rPr lang="en-GB" sz="4000" b="1" dirty="0" smtClean="0">
                <a:solidFill>
                  <a:schemeClr val="bg1"/>
                </a:solidFill>
              </a:rPr>
            </a:br>
            <a:endParaRPr lang="en-GB" sz="2500" b="1" dirty="0" smtClean="0">
              <a:solidFill>
                <a:schemeClr val="bg1"/>
              </a:solidFill>
            </a:endParaRPr>
          </a:p>
          <a:p>
            <a:pPr indent="19050" algn="just">
              <a:buFont typeface="+mj-lt"/>
              <a:buAutoNum type="arabicPeriod"/>
            </a:pPr>
            <a:r>
              <a:rPr lang="en-GB" sz="2100" dirty="0" smtClean="0">
                <a:solidFill>
                  <a:schemeClr val="bg1">
                    <a:lumMod val="50000"/>
                  </a:schemeClr>
                </a:solidFill>
              </a:rPr>
              <a:t> To </a:t>
            </a:r>
            <a:r>
              <a:rPr lang="en-GB" sz="2100" dirty="0" smtClean="0">
                <a:solidFill>
                  <a:schemeClr val="bg1">
                    <a:lumMod val="50000"/>
                  </a:schemeClr>
                </a:solidFill>
              </a:rPr>
              <a:t>promote </a:t>
            </a:r>
            <a:r>
              <a:rPr lang="en-GB" sz="2100" dirty="0" smtClean="0">
                <a:solidFill>
                  <a:schemeClr val="bg1">
                    <a:lumMod val="50000"/>
                  </a:schemeClr>
                </a:solidFill>
              </a:rPr>
              <a:t>the establishment of comprehensive regulatory frameworks to prevent and combat migrant </a:t>
            </a:r>
            <a:r>
              <a:rPr lang="en-GB" sz="2100" dirty="0" smtClean="0">
                <a:solidFill>
                  <a:schemeClr val="bg1">
                    <a:lumMod val="50000"/>
                  </a:schemeClr>
                </a:solidFill>
              </a:rPr>
              <a:t>smuggling and protect the rights of migrants victims of migrant smuggling. </a:t>
            </a:r>
          </a:p>
          <a:p>
            <a:pPr indent="0" algn="just">
              <a:buNone/>
            </a:pPr>
            <a:endParaRPr lang="en-GB" sz="2100" dirty="0" smtClean="0">
              <a:solidFill>
                <a:schemeClr val="bg1"/>
              </a:solidFill>
            </a:endParaRPr>
          </a:p>
          <a:p>
            <a:pPr indent="19050" algn="just">
              <a:buNone/>
            </a:pPr>
            <a:r>
              <a:rPr lang="en-GB" sz="2100" b="1" dirty="0" smtClean="0">
                <a:solidFill>
                  <a:schemeClr val="bg1"/>
                </a:solidFill>
              </a:rPr>
              <a:t>2. To </a:t>
            </a:r>
            <a:r>
              <a:rPr lang="en-GB" sz="2100" b="1" dirty="0" smtClean="0">
                <a:solidFill>
                  <a:schemeClr val="bg1"/>
                </a:solidFill>
              </a:rPr>
              <a:t>help formulate and adopt inter-institutional guidelines at a national level among government authorities and autonomous human rights organizations in order to address the crime of migrant smuggling in a comprehensive manner and identify victims of migrant smuggling. </a:t>
            </a:r>
            <a:endParaRPr lang="en-GB" sz="2100" b="1" dirty="0" smtClean="0">
              <a:solidFill>
                <a:schemeClr val="bg1"/>
              </a:solidFill>
            </a:endParaRPr>
          </a:p>
          <a:p>
            <a:pPr indent="19050" algn="just">
              <a:buNone/>
            </a:pPr>
            <a:endParaRPr lang="en-GB" sz="2100" b="1" dirty="0">
              <a:solidFill>
                <a:schemeClr val="bg1"/>
              </a:solidFill>
            </a:endParaRPr>
          </a:p>
          <a:p>
            <a:pPr indent="19050" algn="just">
              <a:buNone/>
            </a:pPr>
            <a:r>
              <a:rPr lang="en-GB" sz="2100" dirty="0" smtClean="0">
                <a:solidFill>
                  <a:schemeClr val="bg1">
                    <a:lumMod val="50000"/>
                  </a:schemeClr>
                </a:solidFill>
              </a:rPr>
              <a:t>3. To train law enforcement, immigration, customs and border control officers to combat migrant smuggling in an effective manner.  </a:t>
            </a:r>
          </a:p>
          <a:p>
            <a:pPr indent="19050" algn="just">
              <a:buNone/>
            </a:pPr>
            <a:endParaRPr lang="en-GB" sz="2100" dirty="0" smtClean="0">
              <a:solidFill>
                <a:schemeClr val="bg1"/>
              </a:solidFill>
            </a:endParaRPr>
          </a:p>
          <a:p>
            <a:pPr indent="19050" algn="just">
              <a:buNone/>
            </a:pPr>
            <a:r>
              <a:rPr lang="en-GB" sz="2100" dirty="0" smtClean="0">
                <a:solidFill>
                  <a:schemeClr val="bg1">
                    <a:lumMod val="50000"/>
                  </a:schemeClr>
                </a:solidFill>
              </a:rPr>
              <a:t>4. To develop a </a:t>
            </a:r>
            <a:r>
              <a:rPr lang="en-GB" sz="2100" dirty="0" smtClean="0">
                <a:solidFill>
                  <a:schemeClr val="bg1">
                    <a:lumMod val="50000"/>
                  </a:schemeClr>
                </a:solidFill>
              </a:rPr>
              <a:t>communication strategy on migrant smuggling, to be disseminated through the media. </a:t>
            </a:r>
            <a:endParaRPr lang="en-GB" sz="2100" dirty="0" smtClean="0">
              <a:solidFill>
                <a:schemeClr val="bg1">
                  <a:lumMod val="50000"/>
                </a:schemeClr>
              </a:solidFill>
            </a:endParaRPr>
          </a:p>
          <a:p>
            <a:pPr>
              <a:buFont typeface="Arial" charset="0"/>
              <a:buNone/>
            </a:pPr>
            <a:endParaRPr lang="en-GB" dirty="0" smtClean="0">
              <a:solidFill>
                <a:srgbClr val="00B0F0"/>
              </a:solidFill>
            </a:endParaRPr>
          </a:p>
        </p:txBody>
      </p:sp>
      <p:sp>
        <p:nvSpPr>
          <p:cNvPr id="7" name="6 Rectángulo"/>
          <p:cNvSpPr/>
          <p:nvPr/>
        </p:nvSpPr>
        <p:spPr>
          <a:xfrm>
            <a:off x="0" y="0"/>
            <a:ext cx="914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noChangeArrowheads="1"/>
          </p:cNvPicPr>
          <p:nvPr/>
        </p:nvPicPr>
        <p:blipFill>
          <a:blip r:embed="rId2" cstate="print"/>
          <a:srcRect/>
          <a:stretch>
            <a:fillRect/>
          </a:stretch>
        </p:blipFill>
        <p:spPr bwMode="auto">
          <a:xfrm>
            <a:off x="228600" y="141181"/>
            <a:ext cx="3036474" cy="849419"/>
          </a:xfrm>
          <a:prstGeom prst="rect">
            <a:avLst/>
          </a:prstGeom>
          <a:noFill/>
          <a:ln w="9525">
            <a:noFill/>
            <a:miter lim="800000"/>
            <a:headEnd/>
            <a:tailEnd/>
          </a:ln>
        </p:spPr>
      </p:pic>
      <p:sp>
        <p:nvSpPr>
          <p:cNvPr id="8" name="6 CuadroTexto"/>
          <p:cNvSpPr txBox="1"/>
          <p:nvPr/>
        </p:nvSpPr>
        <p:spPr>
          <a:xfrm>
            <a:off x="1143000" y="609600"/>
            <a:ext cx="2209800" cy="444224"/>
          </a:xfrm>
          <a:prstGeom prst="rect">
            <a:avLst/>
          </a:prstGeom>
          <a:solidFill>
            <a:schemeClr val="bg1"/>
          </a:solidFill>
        </p:spPr>
        <p:txBody>
          <a:bodyPr wrap="square" rtlCol="0">
            <a:spAutoFit/>
          </a:bodyPr>
          <a:lstStyle/>
          <a:p>
            <a:pPr>
              <a:lnSpc>
                <a:spcPct val="80000"/>
              </a:lnSpc>
              <a:defRPr/>
            </a:pPr>
            <a:r>
              <a:rPr lang="en-GB" sz="1400" dirty="0" smtClean="0">
                <a:solidFill>
                  <a:srgbClr val="33ACDD"/>
                </a:solidFill>
              </a:rPr>
              <a:t>United Nations Office on Drugs and Crime</a:t>
            </a:r>
          </a:p>
        </p:txBody>
      </p:sp>
    </p:spTree>
    <p:extLst>
      <p:ext uri="{BB962C8B-B14F-4D97-AF65-F5344CB8AC3E}">
        <p14:creationId xmlns:p14="http://schemas.microsoft.com/office/powerpoint/2010/main" val="20417628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2173</TotalTime>
  <Words>877</Words>
  <Application>Microsoft Macintosh PowerPoint</Application>
  <PresentationFormat>Presentación en pantalla (4:3)</PresentationFormat>
  <Paragraphs>147</Paragraphs>
  <Slides>13</Slides>
  <Notes>4</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sanchez</dc:creator>
  <cp:lastModifiedBy>Christiane Lehnhoff</cp:lastModifiedBy>
  <cp:revision>327</cp:revision>
  <dcterms:created xsi:type="dcterms:W3CDTF">2010-10-21T18:51:18Z</dcterms:created>
  <dcterms:modified xsi:type="dcterms:W3CDTF">2013-06-25T15:05:40Z</dcterms:modified>
</cp:coreProperties>
</file>