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3" r:id="rId2"/>
    <p:sldId id="355" r:id="rId3"/>
    <p:sldId id="360" r:id="rId4"/>
    <p:sldId id="354" r:id="rId5"/>
    <p:sldId id="351" r:id="rId6"/>
    <p:sldId id="352" r:id="rId7"/>
    <p:sldId id="359" r:id="rId8"/>
    <p:sldId id="358" r:id="rId9"/>
    <p:sldId id="357" r:id="rId10"/>
    <p:sldId id="337" r:id="rId11"/>
    <p:sldId id="362" r:id="rId12"/>
    <p:sldId id="363" r:id="rId13"/>
    <p:sldId id="35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1956" y="-5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4694C-8E1B-4BF0-9060-9756E5010BCF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3DD86C-30FB-45A3-ABC9-4A017370BB91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0F15D37-F618-4715-AA92-F49CB530EB91}" type="slidenum">
              <a:rPr lang="es-E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S" dirty="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MX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DB3E81-5819-4517-A3FC-27EB7346CF00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DB3E81-5819-4517-A3FC-27EB7346CF00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DB3E81-5819-4517-A3FC-27EB7346CF00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7000"/>
            <a:lum/>
          </a:blip>
          <a:srcRect/>
          <a:stretch>
            <a:fillRect t="-27000" b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138F4-459D-46E3-8361-36977CFFC582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F3BF6-C04B-4B19-8694-8AC044CCDE8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0"/>
            <a:ext cx="9144000" cy="52578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dirty="0">
              <a:latin typeface="Calibri" pitchFamily="34" charset="0"/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304800"/>
            <a:ext cx="4281828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8 Conector recto"/>
          <p:cNvCxnSpPr/>
          <p:nvPr/>
        </p:nvCxnSpPr>
        <p:spPr>
          <a:xfrm>
            <a:off x="0" y="4418012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26644"/>
            <a:ext cx="9144000" cy="3231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3 Rectángulo"/>
          <p:cNvSpPr>
            <a:spLocks noChangeArrowheads="1"/>
          </p:cNvSpPr>
          <p:nvPr/>
        </p:nvSpPr>
        <p:spPr bwMode="auto">
          <a:xfrm>
            <a:off x="609600" y="1447800"/>
            <a:ext cx="8153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endParaRPr lang="es-ES" sz="2800" b="1" i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defRPr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 Promoción de la cooperación entre México y Centroamérica para prevenir y combatir el tráfico ilícito de migrantes </a:t>
            </a:r>
            <a:r>
              <a:rPr lang="es-ES" sz="2800" b="1" i="1" dirty="0" smtClean="0">
                <a:solidFill>
                  <a:schemeClr val="bg1"/>
                </a:solidFill>
                <a:latin typeface="Calibri" pitchFamily="34" charset="0"/>
              </a:rPr>
              <a:t>	</a:t>
            </a:r>
          </a:p>
          <a:p>
            <a:pPr algn="r">
              <a:defRPr/>
            </a:pPr>
            <a:endParaRPr lang="en-GB" sz="2800" b="1" i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r">
              <a:defRPr/>
            </a:pPr>
            <a:endParaRPr lang="en-GB" sz="2800" b="1" i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67200" y="-27384"/>
            <a:ext cx="4868242" cy="12687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dirty="0">
              <a:latin typeface="Calibri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4267198" y="0"/>
            <a:ext cx="16770" cy="119675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4355976" y="260648"/>
            <a:ext cx="4601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kumimoji="0" lang="en-C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Algunas</a:t>
            </a:r>
            <a:r>
              <a:rPr kumimoji="0" lang="en-CA" sz="3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 </a:t>
            </a:r>
            <a:r>
              <a:rPr kumimoji="0" lang="en-CA" sz="3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actividades</a:t>
            </a:r>
            <a:endParaRPr lang="en-CA" sz="3200" b="1" dirty="0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419600" y="1268760"/>
            <a:ext cx="472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000">
              <a:defRPr/>
            </a:pPr>
            <a:endParaRPr lang="en-US" sz="1400" dirty="0" smtClean="0">
              <a:solidFill>
                <a:schemeClr val="bg1"/>
              </a:solidFill>
            </a:endParaRPr>
          </a:p>
          <a:p>
            <a:pPr indent="180000">
              <a:defRPr/>
            </a:pPr>
            <a:endParaRPr lang="en-US" dirty="0" smtClean="0"/>
          </a:p>
          <a:p>
            <a:pPr indent="180000">
              <a:defRPr/>
            </a:pPr>
            <a:endParaRPr lang="es-ES_tradnl" dirty="0" smtClean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4267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41181"/>
            <a:ext cx="3036474" cy="84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Rectángulo"/>
          <p:cNvSpPr/>
          <p:nvPr/>
        </p:nvSpPr>
        <p:spPr>
          <a:xfrm>
            <a:off x="7315200" y="1828800"/>
            <a:ext cx="1524000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B0F0"/>
                </a:solidFill>
              </a:rPr>
              <a:t>Plan maestro de capacitación regional</a:t>
            </a:r>
            <a:endParaRPr lang="es-ES" sz="1600" b="1" dirty="0">
              <a:solidFill>
                <a:srgbClr val="00B0F0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648200" y="1371600"/>
            <a:ext cx="2438400" cy="830997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B0F0"/>
                </a:solidFill>
              </a:rPr>
              <a:t>Diagnóstico de las escuelas de capacitación de las instituciones meta </a:t>
            </a:r>
            <a:endParaRPr lang="es-ES" sz="1600" b="1" dirty="0">
              <a:solidFill>
                <a:srgbClr val="00B0F0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228600" y="1455003"/>
            <a:ext cx="4038600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ES" sz="1600" b="1" dirty="0" smtClean="0">
                <a:solidFill>
                  <a:srgbClr val="00B0F0"/>
                </a:solidFill>
              </a:rPr>
              <a:t>Reuniones  entre autoridades y entidades  autónomas de promoción y defensa de los derechos humanos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5334000" y="3962400"/>
            <a:ext cx="3581400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B0F0"/>
                </a:solidFill>
              </a:rPr>
              <a:t>Talleres bilaterales en ciudades fronterizas seleccionadas para promover la cooperación internacional</a:t>
            </a:r>
            <a:endParaRPr lang="es-ES" sz="1600" b="1" dirty="0">
              <a:solidFill>
                <a:srgbClr val="00B0F0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1295400" y="6096000"/>
            <a:ext cx="6705600" cy="33855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B0F0"/>
                </a:solidFill>
              </a:rPr>
              <a:t>Reuniones regionales de intercambio de buenas prácticas</a:t>
            </a:r>
            <a:endParaRPr lang="es-ES" sz="1600" b="1" dirty="0">
              <a:solidFill>
                <a:srgbClr val="00B0F0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228600" y="4162961"/>
            <a:ext cx="4495800" cy="156966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00B0F0"/>
                </a:solidFill>
              </a:rPr>
              <a:t>Estrategia de comunicación y materiales de sensibilización con información precisa sobre el tráfico ilícito de migrantes  y derechos de los migrantes objeto de tráfico  ilícito para que puedan ser diseminados a través de los medios de comunicación</a:t>
            </a:r>
            <a:endParaRPr lang="es-ES" sz="1600" b="1" dirty="0">
              <a:solidFill>
                <a:srgbClr val="00B0F0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5105400" y="5029200"/>
            <a:ext cx="3810000" cy="584775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00B0F0"/>
                </a:solidFill>
              </a:rPr>
              <a:t>Taller de información para medios de comunicación.</a:t>
            </a:r>
            <a:endParaRPr lang="es-ES" sz="1600" b="1" dirty="0">
              <a:solidFill>
                <a:srgbClr val="00B0F0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228600" y="2562761"/>
            <a:ext cx="4495800" cy="1323439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B0F0"/>
                </a:solidFill>
              </a:rPr>
              <a:t>Certificación de facilitadores de México y Centroamérica para liderar sesiones nacionales de capacitación con base en los manuales especializados de UNODC (formación de formadores)</a:t>
            </a:r>
            <a:endParaRPr lang="es-ES" sz="1600" b="1" dirty="0">
              <a:solidFill>
                <a:srgbClr val="00B0F0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5029200" y="2971800"/>
            <a:ext cx="3810000" cy="584775"/>
          </a:xfrm>
          <a:prstGeom prst="rect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00B0F0"/>
                </a:solidFill>
              </a:rPr>
              <a:t>Sesiones de creación de capacidades a nivel nacional para investigar el delito.</a:t>
            </a:r>
            <a:endParaRPr lang="es-ES" sz="16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67200" y="-27384"/>
            <a:ext cx="4868242" cy="12687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dirty="0">
              <a:latin typeface="Calibri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4267198" y="0"/>
            <a:ext cx="16770" cy="119675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4355976" y="260648"/>
            <a:ext cx="4601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CA" sz="3600" b="1" dirty="0" err="1" smtClean="0">
                <a:solidFill>
                  <a:schemeClr val="bg1"/>
                </a:solidFill>
                <a:cs typeface="Times New Roman" pitchFamily="18" charset="0"/>
              </a:rPr>
              <a:t>Retos</a:t>
            </a:r>
            <a:r>
              <a:rPr lang="en-CA" sz="3600" b="1" dirty="0" smtClean="0">
                <a:solidFill>
                  <a:schemeClr val="bg1"/>
                </a:solidFill>
                <a:cs typeface="Times New Roman" pitchFamily="18" charset="0"/>
              </a:rPr>
              <a:t> y </a:t>
            </a:r>
            <a:r>
              <a:rPr kumimoji="0" lang="en-CA" sz="3600" b="1" i="0" u="none" strike="noStrike" cap="none" normalizeH="0" dirty="0" err="1" smtClean="0">
                <a:ln>
                  <a:noFill/>
                </a:ln>
                <a:solidFill>
                  <a:schemeClr val="bg1"/>
                </a:solidFill>
                <a:effectLst/>
                <a:cs typeface="Times New Roman" pitchFamily="18" charset="0"/>
              </a:rPr>
              <a:t>Oportunidades</a:t>
            </a:r>
            <a:endParaRPr lang="en-CA" sz="3200" b="1" dirty="0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419600" y="1268760"/>
            <a:ext cx="472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000">
              <a:defRPr/>
            </a:pPr>
            <a:endParaRPr lang="en-US" sz="1400" dirty="0" smtClean="0">
              <a:solidFill>
                <a:schemeClr val="bg1"/>
              </a:solidFill>
            </a:endParaRPr>
          </a:p>
          <a:p>
            <a:pPr indent="180000">
              <a:defRPr/>
            </a:pPr>
            <a:endParaRPr lang="en-US" dirty="0" smtClean="0"/>
          </a:p>
          <a:p>
            <a:pPr indent="180000">
              <a:defRPr/>
            </a:pPr>
            <a:endParaRPr lang="es-ES_tradnl" dirty="0" smtClean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4267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41181"/>
            <a:ext cx="3036474" cy="84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23 Rectángulo"/>
          <p:cNvSpPr/>
          <p:nvPr/>
        </p:nvSpPr>
        <p:spPr>
          <a:xfrm>
            <a:off x="990600" y="1752600"/>
            <a:ext cx="7162800" cy="13849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MX" sz="2800" u="sng" dirty="0" smtClean="0"/>
              <a:t>Vinculación de redes regionales </a:t>
            </a:r>
            <a:r>
              <a:rPr lang="es-MX" sz="2800" dirty="0" smtClean="0"/>
              <a:t>contra la trata y el tráfico ilícito de </a:t>
            </a:r>
            <a:r>
              <a:rPr lang="es-MX" sz="2800" dirty="0" smtClean="0"/>
              <a:t>migrantes entre países </a:t>
            </a:r>
            <a:r>
              <a:rPr lang="es-MX" sz="2800" dirty="0" smtClean="0"/>
              <a:t>de origen, tránsito y destino. </a:t>
            </a:r>
            <a:endParaRPr lang="es-ES" sz="2800" b="1" dirty="0" smtClean="0">
              <a:solidFill>
                <a:srgbClr val="00B0F0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228600" y="3581400"/>
            <a:ext cx="8610600" cy="2739211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MX" sz="3200" u="sng" dirty="0" smtClean="0"/>
              <a:t>UNODC </a:t>
            </a:r>
          </a:p>
          <a:p>
            <a:pPr indent="19050" algn="ctr"/>
            <a:r>
              <a:rPr lang="es-MX" sz="2800" dirty="0" smtClean="0"/>
              <a:t>-Estrategia </a:t>
            </a:r>
            <a:r>
              <a:rPr lang="es-MX" sz="2800" dirty="0" smtClean="0"/>
              <a:t>de </a:t>
            </a:r>
            <a:r>
              <a:rPr lang="es-MX" sz="2800" dirty="0" smtClean="0"/>
              <a:t>cooperación </a:t>
            </a:r>
            <a:r>
              <a:rPr lang="es-MX" sz="2800" dirty="0" smtClean="0"/>
              <a:t>inter-regional </a:t>
            </a:r>
            <a:r>
              <a:rPr lang="es-MX" sz="2800" dirty="0" smtClean="0"/>
              <a:t>con Centroamérica </a:t>
            </a:r>
            <a:r>
              <a:rPr lang="es-MX" sz="2800" dirty="0" smtClean="0"/>
              <a:t>y el </a:t>
            </a:r>
            <a:r>
              <a:rPr lang="es-MX" sz="2800" dirty="0" smtClean="0"/>
              <a:t>Caribe.</a:t>
            </a:r>
          </a:p>
          <a:p>
            <a:pPr indent="19050" algn="ctr"/>
            <a:r>
              <a:rPr lang="es-MX" sz="2800" dirty="0" smtClean="0"/>
              <a:t> </a:t>
            </a:r>
          </a:p>
          <a:p>
            <a:pPr indent="19050" algn="ctr"/>
            <a:r>
              <a:rPr lang="es-MX" sz="2800" dirty="0" smtClean="0"/>
              <a:t>-Apoyo </a:t>
            </a:r>
            <a:r>
              <a:rPr lang="es-MX" sz="2800" dirty="0" smtClean="0"/>
              <a:t>a los Estados Miembros en la </a:t>
            </a:r>
            <a:r>
              <a:rPr lang="es-MX" sz="2800" dirty="0" smtClean="0"/>
              <a:t>implementación </a:t>
            </a:r>
            <a:r>
              <a:rPr lang="es-MX" sz="2800" dirty="0" smtClean="0"/>
              <a:t>de sus </a:t>
            </a:r>
            <a:r>
              <a:rPr lang="es-MX" sz="2800" dirty="0" smtClean="0"/>
              <a:t>políticas estratégicas </a:t>
            </a:r>
            <a:r>
              <a:rPr lang="es-MX" sz="2800" dirty="0" smtClean="0"/>
              <a:t>contra </a:t>
            </a:r>
            <a:r>
              <a:rPr lang="es-MX" sz="2800" dirty="0" err="1" smtClean="0"/>
              <a:t>TiP</a:t>
            </a:r>
            <a:r>
              <a:rPr lang="es-MX" sz="2800" dirty="0" smtClean="0"/>
              <a:t>/</a:t>
            </a:r>
            <a:r>
              <a:rPr lang="es-MX" sz="2800" dirty="0" err="1" smtClean="0"/>
              <a:t>SoM</a:t>
            </a:r>
            <a:r>
              <a:rPr lang="es-MX" sz="2800" dirty="0" smtClean="0"/>
              <a:t>. </a:t>
            </a:r>
            <a:endParaRPr lang="es-MX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67200" y="-27384"/>
            <a:ext cx="4868242" cy="126876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dirty="0">
              <a:latin typeface="Calibri" pitchFamily="34" charset="0"/>
            </a:endParaRPr>
          </a:p>
        </p:txBody>
      </p:sp>
      <p:cxnSp>
        <p:nvCxnSpPr>
          <p:cNvPr id="12" name="11 Conector recto"/>
          <p:cNvCxnSpPr/>
          <p:nvPr/>
        </p:nvCxnSpPr>
        <p:spPr>
          <a:xfrm>
            <a:off x="4267198" y="0"/>
            <a:ext cx="16770" cy="119675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4355976" y="260648"/>
            <a:ext cx="46013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r>
              <a:rPr lang="en-CA" sz="3600" b="1" dirty="0" err="1" smtClean="0">
                <a:solidFill>
                  <a:schemeClr val="bg1"/>
                </a:solidFill>
                <a:cs typeface="Times New Roman" pitchFamily="18" charset="0"/>
              </a:rPr>
              <a:t>Alcance</a:t>
            </a:r>
            <a:r>
              <a:rPr lang="en-CA" sz="3600" b="1" dirty="0" smtClean="0">
                <a:solidFill>
                  <a:schemeClr val="bg1"/>
                </a:solidFill>
                <a:cs typeface="Times New Roman" pitchFamily="18" charset="0"/>
              </a:rPr>
              <a:t> Global</a:t>
            </a:r>
            <a:endParaRPr lang="en-CA" sz="3200" b="1" dirty="0" smtClean="0">
              <a:solidFill>
                <a:schemeClr val="bg1"/>
              </a:solidFill>
              <a:cs typeface="Times New Roman" pitchFamily="18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4419600" y="1268760"/>
            <a:ext cx="472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80000">
              <a:defRPr/>
            </a:pPr>
            <a:endParaRPr lang="en-US" sz="1400" dirty="0" smtClean="0">
              <a:solidFill>
                <a:schemeClr val="bg1"/>
              </a:solidFill>
            </a:endParaRPr>
          </a:p>
          <a:p>
            <a:pPr indent="180000">
              <a:defRPr/>
            </a:pPr>
            <a:endParaRPr lang="en-US" dirty="0" smtClean="0"/>
          </a:p>
          <a:p>
            <a:pPr indent="180000">
              <a:defRPr/>
            </a:pPr>
            <a:endParaRPr lang="es-ES_tradnl" dirty="0" smtClean="0"/>
          </a:p>
        </p:txBody>
      </p:sp>
      <p:sp>
        <p:nvSpPr>
          <p:cNvPr id="13" name="12 Rectángulo"/>
          <p:cNvSpPr/>
          <p:nvPr/>
        </p:nvSpPr>
        <p:spPr>
          <a:xfrm>
            <a:off x="0" y="0"/>
            <a:ext cx="4267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>
            <a:off x="0" y="1217613"/>
            <a:ext cx="9144000" cy="158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41181"/>
            <a:ext cx="3036474" cy="84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23 Rectángulo"/>
          <p:cNvSpPr/>
          <p:nvPr/>
        </p:nvSpPr>
        <p:spPr>
          <a:xfrm>
            <a:off x="381000" y="1447800"/>
            <a:ext cx="8382000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MX" sz="2400" dirty="0" smtClean="0"/>
              <a:t>Vinculación de las actividades </a:t>
            </a:r>
            <a:r>
              <a:rPr lang="es-MX" sz="2400" dirty="0" smtClean="0"/>
              <a:t>de este Proyecto </a:t>
            </a:r>
            <a:r>
              <a:rPr lang="es-MX" sz="2400" dirty="0" smtClean="0"/>
              <a:t>con otras iniciativas regionales de </a:t>
            </a:r>
            <a:r>
              <a:rPr lang="es-MX" sz="2400" dirty="0" smtClean="0"/>
              <a:t>UNODC</a:t>
            </a:r>
            <a:endParaRPr lang="es-ES" sz="2400" b="1" dirty="0" smtClean="0">
              <a:solidFill>
                <a:srgbClr val="00B0F0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457200" y="2667000"/>
            <a:ext cx="1981200" cy="4572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MX" sz="2400" dirty="0" smtClean="0"/>
              <a:t>AIRCOP</a:t>
            </a:r>
            <a:endParaRPr lang="es-ES" sz="2400" b="1" dirty="0" smtClean="0">
              <a:solidFill>
                <a:srgbClr val="00B0F0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381000" y="5334000"/>
            <a:ext cx="2209800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MX" sz="2400" dirty="0" smtClean="0"/>
              <a:t>Red </a:t>
            </a:r>
            <a:r>
              <a:rPr lang="es-MX" sz="2400" dirty="0" smtClean="0"/>
              <a:t>de Fiscales </a:t>
            </a:r>
            <a:r>
              <a:rPr lang="es-MX" sz="2400" dirty="0" smtClean="0"/>
              <a:t>(REFCO)</a:t>
            </a:r>
            <a:endParaRPr lang="es-ES" sz="2400" b="1" dirty="0" smtClean="0">
              <a:solidFill>
                <a:srgbClr val="00B0F0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457200" y="3733800"/>
            <a:ext cx="2133600" cy="12003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MX" sz="2400" dirty="0" smtClean="0"/>
              <a:t>Programa </a:t>
            </a:r>
            <a:r>
              <a:rPr lang="es-MX" sz="2400" dirty="0" smtClean="0"/>
              <a:t>de Control de </a:t>
            </a:r>
            <a:r>
              <a:rPr lang="es-MX" sz="2400" dirty="0" smtClean="0"/>
              <a:t>Contenedores</a:t>
            </a:r>
            <a:endParaRPr lang="es-ES" sz="2400" b="1" dirty="0" smtClean="0">
              <a:solidFill>
                <a:srgbClr val="00B0F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352800" y="2667000"/>
            <a:ext cx="5486400" cy="46166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MX" sz="2400" dirty="0" smtClean="0"/>
              <a:t>Aeropuertos estratégicos </a:t>
            </a:r>
            <a:r>
              <a:rPr lang="es-MX" sz="2400" dirty="0" smtClean="0"/>
              <a:t>en las </a:t>
            </a:r>
            <a:r>
              <a:rPr lang="es-MX" sz="2400" dirty="0" smtClean="0"/>
              <a:t>Américas</a:t>
            </a:r>
            <a:endParaRPr lang="es-ES" sz="2400" b="1" dirty="0" smtClean="0">
              <a:solidFill>
                <a:srgbClr val="00B0F0"/>
              </a:solidFill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352800" y="3886200"/>
            <a:ext cx="5486400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MX" sz="2400" dirty="0" smtClean="0"/>
              <a:t>El </a:t>
            </a:r>
            <a:r>
              <a:rPr lang="es-MX" sz="2400" dirty="0" smtClean="0"/>
              <a:t>nuevo fenómeno del tráfico ilícito de migrantes en </a:t>
            </a:r>
            <a:r>
              <a:rPr lang="es-MX" sz="2400" dirty="0" smtClean="0"/>
              <a:t>contenedores</a:t>
            </a:r>
            <a:endParaRPr lang="es-ES" sz="2400" b="1" dirty="0" smtClean="0">
              <a:solidFill>
                <a:srgbClr val="00B0F0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276600" y="5334000"/>
            <a:ext cx="5638800" cy="830997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19050" algn="ctr"/>
            <a:r>
              <a:rPr lang="es-MX" sz="2400" dirty="0" smtClean="0"/>
              <a:t>Coadyuvar a </a:t>
            </a:r>
            <a:r>
              <a:rPr lang="es-MX" sz="2400" dirty="0" smtClean="0"/>
              <a:t>desarticular las redes y a enjuiciar a sus máximos órganos </a:t>
            </a:r>
            <a:r>
              <a:rPr lang="es-MX" sz="2400" dirty="0" smtClean="0"/>
              <a:t>operativos</a:t>
            </a:r>
            <a:endParaRPr lang="es-ES" sz="24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1" grpId="0" animBg="1"/>
      <p:bldP spid="22" grpId="0" animBg="1"/>
      <p:bldP spid="23" grpId="0" animBg="1"/>
      <p:bldP spid="15" grpId="0" animBg="1"/>
      <p:bldP spid="17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7694" y="2636912"/>
            <a:ext cx="4589694" cy="405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2438400" y="2362200"/>
            <a:ext cx="6477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defRPr/>
            </a:pPr>
            <a:endParaRPr lang="es-MX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0" algn="ctr">
              <a:defRPr/>
            </a:pPr>
            <a:r>
              <a:rPr lang="es-MX" sz="2000" b="1" dirty="0" smtClean="0"/>
              <a:t>Unidad Regional contra la Trata de Personas y el Tráfico Ilícito de Migrantes</a:t>
            </a:r>
          </a:p>
          <a:p>
            <a:pPr lvl="0" algn="r">
              <a:defRPr/>
            </a:pPr>
            <a:r>
              <a:rPr lang="es-MX" sz="2000" b="1" dirty="0" smtClean="0"/>
              <a:t> </a:t>
            </a:r>
          </a:p>
          <a:p>
            <a:pPr algn="r">
              <a:defRPr/>
            </a:pPr>
            <a:r>
              <a:rPr lang="es-MX" sz="2000" b="1" dirty="0" smtClean="0"/>
              <a:t>Felipe De La Torre, </a:t>
            </a:r>
            <a:r>
              <a:rPr lang="es-MX" sz="2000" dirty="0" smtClean="0"/>
              <a:t>asesor regional</a:t>
            </a:r>
          </a:p>
          <a:p>
            <a:pPr algn="r">
              <a:defRPr/>
            </a:pPr>
            <a:endParaRPr lang="es-MX" sz="2000" b="1" dirty="0" smtClean="0"/>
          </a:p>
          <a:p>
            <a:pPr algn="r">
              <a:defRPr/>
            </a:pPr>
            <a:r>
              <a:rPr lang="es-MX" sz="2000" b="1" dirty="0" smtClean="0"/>
              <a:t>Mariana Alegret,  </a:t>
            </a:r>
            <a:r>
              <a:rPr lang="es-MX" sz="2000" dirty="0" smtClean="0"/>
              <a:t>oficial de cooperación internacional</a:t>
            </a:r>
          </a:p>
          <a:p>
            <a:pPr algn="r">
              <a:defRPr/>
            </a:pPr>
            <a:endParaRPr lang="es-MX" sz="2000" b="1" dirty="0" smtClean="0"/>
          </a:p>
          <a:p>
            <a:pPr algn="r">
              <a:defRPr/>
            </a:pPr>
            <a:r>
              <a:rPr lang="es-MX" sz="2000" b="1" dirty="0" err="1" smtClean="0"/>
              <a:t>Victor</a:t>
            </a:r>
            <a:r>
              <a:rPr lang="es-MX" sz="2000" b="1" dirty="0" smtClean="0"/>
              <a:t> Aguirre,  </a:t>
            </a:r>
            <a:r>
              <a:rPr lang="es-MX" sz="2000" dirty="0" smtClean="0"/>
              <a:t>asistente de cooperación técnica</a:t>
            </a:r>
          </a:p>
          <a:p>
            <a:pPr algn="r">
              <a:defRPr/>
            </a:pPr>
            <a:endParaRPr lang="es-MX" sz="2000" b="1" dirty="0" smtClean="0"/>
          </a:p>
          <a:p>
            <a:pPr algn="r">
              <a:defRPr/>
            </a:pPr>
            <a:r>
              <a:rPr lang="es-MX" sz="2000" b="1" dirty="0" err="1" smtClean="0"/>
              <a:t>Nayely</a:t>
            </a:r>
            <a:r>
              <a:rPr lang="es-MX" sz="2000" b="1" dirty="0" smtClean="0"/>
              <a:t> Sánchez, </a:t>
            </a:r>
            <a:r>
              <a:rPr lang="es-MX" sz="2000" dirty="0" smtClean="0"/>
              <a:t>asistente técnico y logístico</a:t>
            </a:r>
          </a:p>
          <a:p>
            <a:pPr algn="r">
              <a:defRPr/>
            </a:pPr>
            <a:endParaRPr lang="es-MX" sz="2000" dirty="0"/>
          </a:p>
          <a:p>
            <a:pPr algn="r">
              <a:defRPr/>
            </a:pPr>
            <a:r>
              <a:rPr lang="es-MX" sz="2000" b="1" dirty="0" err="1" smtClean="0"/>
              <a:t>Shellah</a:t>
            </a:r>
            <a:r>
              <a:rPr lang="es-MX" sz="2000" b="1" dirty="0"/>
              <a:t>  </a:t>
            </a:r>
            <a:r>
              <a:rPr lang="es-MX" sz="2000" b="1" dirty="0" err="1" smtClean="0"/>
              <a:t>Franceschi</a:t>
            </a:r>
            <a:r>
              <a:rPr lang="es-MX" sz="2000" b="1" dirty="0" smtClean="0"/>
              <a:t>, </a:t>
            </a:r>
            <a:r>
              <a:rPr lang="es-MX" sz="2000" dirty="0" smtClean="0"/>
              <a:t>asistente de proyecto</a:t>
            </a:r>
          </a:p>
          <a:p>
            <a:pPr algn="r">
              <a:defRPr/>
            </a:pPr>
            <a:endParaRPr lang="es-MX" sz="2000" b="1" dirty="0" smtClean="0"/>
          </a:p>
          <a:p>
            <a:pPr algn="r">
              <a:defRPr/>
            </a:pPr>
            <a:r>
              <a:rPr lang="es-MX" sz="2000" dirty="0" smtClean="0"/>
              <a:t>  </a:t>
            </a:r>
          </a:p>
          <a:p>
            <a:pPr algn="r">
              <a:defRPr/>
            </a:pPr>
            <a:endParaRPr lang="es-MX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r">
              <a:defRPr/>
            </a:pPr>
            <a:endParaRPr lang="es-MX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r">
              <a:defRPr/>
            </a:pPr>
            <a:endParaRPr lang="es-MX" sz="20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85800" y="228600"/>
            <a:ext cx="80772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endParaRPr lang="es-MX" sz="20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17463" algn="ctr">
              <a:spcBef>
                <a:spcPct val="0"/>
              </a:spcBef>
            </a:pPr>
            <a:r>
              <a:rPr lang="es-ES_tradnl" sz="2000" b="1" dirty="0" smtClean="0">
                <a:solidFill>
                  <a:srgbClr val="320E04"/>
                </a:solidFill>
              </a:rPr>
              <a:t>Oficina de las Naciones Unidas contra la Droga y el Delito para Centroamérica y el Caribe en Panamá – UNODC ROPAN</a:t>
            </a:r>
            <a:endParaRPr lang="es-ES_tradnl" sz="2400" b="1" dirty="0" smtClean="0">
              <a:solidFill>
                <a:srgbClr val="320E04"/>
              </a:solidFill>
            </a:endParaRPr>
          </a:p>
          <a:p>
            <a:pPr marL="17463" algn="ctr">
              <a:spcBef>
                <a:spcPct val="0"/>
              </a:spcBef>
            </a:pPr>
            <a:endParaRPr lang="es-ES_tradnl" sz="2400" b="1" dirty="0" smtClean="0">
              <a:solidFill>
                <a:srgbClr val="320E04"/>
              </a:solidFill>
            </a:endParaRPr>
          </a:p>
          <a:p>
            <a:pPr marL="17463" algn="ctr">
              <a:spcBef>
                <a:spcPct val="0"/>
              </a:spcBef>
            </a:pPr>
            <a:r>
              <a:rPr lang="es-ES_tradnl" sz="2400" b="1" dirty="0" smtClean="0">
                <a:solidFill>
                  <a:srgbClr val="320E04"/>
                </a:solidFill>
              </a:rPr>
              <a:t>Amado Philip de Andrés</a:t>
            </a:r>
            <a:endParaRPr lang="es-ES_tradnl" sz="2000" b="1" dirty="0" smtClean="0">
              <a:solidFill>
                <a:srgbClr val="320E04"/>
              </a:solidFill>
            </a:endParaRPr>
          </a:p>
          <a:p>
            <a:pPr marL="17463" algn="ctr">
              <a:spcBef>
                <a:spcPct val="0"/>
              </a:spcBef>
            </a:pPr>
            <a:r>
              <a:rPr lang="es-ES_tradnl" sz="2000" dirty="0" smtClean="0">
                <a:solidFill>
                  <a:srgbClr val="320E04"/>
                </a:solidFill>
              </a:rPr>
              <a:t>Representante Regional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Marcador de contenido"/>
          <p:cNvSpPr txBox="1">
            <a:spLocks/>
          </p:cNvSpPr>
          <p:nvPr/>
        </p:nvSpPr>
        <p:spPr>
          <a:xfrm>
            <a:off x="1" y="1988840"/>
            <a:ext cx="9143999" cy="213233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</a:pPr>
            <a:r>
              <a:rPr lang="es-ES" sz="2000" b="1" i="1" dirty="0" smtClean="0">
                <a:solidFill>
                  <a:schemeClr val="bg1"/>
                </a:solidFill>
              </a:rPr>
              <a:t>¿QUÉ ES EL TRÁFICO ILÍCITO DE MIGRANTES?</a:t>
            </a:r>
          </a:p>
          <a:p>
            <a:pPr algn="ctr">
              <a:buFont typeface="Arial" charset="0"/>
              <a:buNone/>
            </a:pPr>
            <a:endParaRPr lang="es-ES" sz="2000" b="1" i="1" dirty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r>
              <a:rPr lang="es-ES" sz="2000" i="1" dirty="0" smtClean="0">
                <a:solidFill>
                  <a:schemeClr val="bg1"/>
                </a:solidFill>
              </a:rPr>
              <a:t>“La facilitación de la entrada ilegal de una persona en un Estado Parte del cual dicha persona no sea nacional o residente permanente con el fin de obtener, directa o indirectamente, un beneficio financiero u otro beneficio de orden material.”</a:t>
            </a: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 algn="ctr">
              <a:buFont typeface="Arial" charset="0"/>
              <a:buNone/>
            </a:pPr>
            <a:endParaRPr lang="es-ES" sz="2000" i="1" dirty="0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endParaRPr lang="es-ES" dirty="0" smtClean="0">
              <a:solidFill>
                <a:srgbClr val="00B0F0"/>
              </a:solidFill>
            </a:endParaRPr>
          </a:p>
          <a:p>
            <a:pPr>
              <a:buFont typeface="Arial" charset="0"/>
              <a:buNone/>
            </a:pPr>
            <a:endParaRPr lang="es-ES" dirty="0" smtClean="0">
              <a:solidFill>
                <a:srgbClr val="00B0F0"/>
              </a:solidFill>
            </a:endParaRPr>
          </a:p>
          <a:p>
            <a:pPr>
              <a:buFont typeface="Arial" charset="0"/>
              <a:buNone/>
            </a:pPr>
            <a:endParaRPr lang="es-ES" dirty="0">
              <a:solidFill>
                <a:srgbClr val="00B0F0"/>
              </a:solidFill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326" y="445981"/>
            <a:ext cx="3036474" cy="84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91000"/>
            <a:ext cx="4704619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25367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Marcador de contenido"/>
          <p:cNvSpPr>
            <a:spLocks noGrp="1"/>
          </p:cNvSpPr>
          <p:nvPr>
            <p:ph idx="1"/>
          </p:nvPr>
        </p:nvSpPr>
        <p:spPr>
          <a:xfrm>
            <a:off x="-324544" y="1855366"/>
            <a:ext cx="4286251" cy="4525962"/>
          </a:xfrm>
        </p:spPr>
        <p:txBody>
          <a:bodyPr>
            <a:normAutofit/>
          </a:bodyPr>
          <a:lstStyle/>
          <a:p>
            <a:pPr lvl="1" algn="just" eaLnBrk="1" hangingPunct="1"/>
            <a:endParaRPr lang="es-ES" sz="1800" dirty="0" smtClean="0">
              <a:latin typeface="Calibri" pitchFamily="34" charset="0"/>
            </a:endParaRPr>
          </a:p>
          <a:p>
            <a:pPr lvl="1" algn="just" eaLnBrk="1" hangingPunct="1"/>
            <a:endParaRPr lang="es-ES" sz="1800" dirty="0" smtClean="0">
              <a:latin typeface="Calibri" pitchFamily="34" charset="0"/>
            </a:endParaRPr>
          </a:p>
          <a:p>
            <a:pPr lvl="1" algn="just" eaLnBrk="1" hangingPunct="1"/>
            <a:endParaRPr lang="es-ES" sz="1800" dirty="0" smtClean="0">
              <a:latin typeface="Calibri" pitchFamily="34" charset="0"/>
            </a:endParaRPr>
          </a:p>
          <a:p>
            <a:pPr lvl="1" algn="just" eaLnBrk="1" hangingPunct="1">
              <a:buFontTx/>
              <a:buNone/>
            </a:pPr>
            <a:endParaRPr lang="es-MX" sz="1800" dirty="0" smtClean="0">
              <a:latin typeface="Calibri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1340768"/>
            <a:ext cx="9144000" cy="8617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solidFill>
                  <a:schemeClr val="bg1"/>
                </a:solidFill>
              </a:rPr>
              <a:t>UNODC – tráfico ilícito de migrantes</a:t>
            </a:r>
          </a:p>
          <a:p>
            <a:pPr algn="ctr"/>
            <a:endParaRPr lang="es-ES" dirty="0"/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300608" y="2348880"/>
            <a:ext cx="8807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MX" sz="2200" dirty="0" smtClean="0">
                <a:solidFill>
                  <a:schemeClr val="bg1">
                    <a:lumMod val="50000"/>
                  </a:schemeClr>
                </a:solidFill>
              </a:rPr>
              <a:t>Derecho a la migración segura.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MX" sz="17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1700" dirty="0" smtClean="0">
                <a:solidFill>
                  <a:schemeClr val="bg1">
                    <a:lumMod val="50000"/>
                  </a:schemeClr>
                </a:solidFill>
              </a:rPr>
              <a:t>Protocolo contra el tráfico ilícito de migrantes por tierra, mar y aire: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MX" sz="17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s-MX" sz="1700" dirty="0" smtClean="0">
                <a:solidFill>
                  <a:schemeClr val="bg1">
                    <a:lumMod val="50000"/>
                  </a:schemeClr>
                </a:solidFill>
              </a:rPr>
              <a:t>PROTEGER los derechos de los migrantes objeto de tráfico ilícito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s-MX" sz="1700" dirty="0" smtClean="0">
                <a:solidFill>
                  <a:schemeClr val="bg1">
                    <a:lumMod val="50000"/>
                  </a:schemeClr>
                </a:solidFill>
              </a:rPr>
              <a:t>PREVENIR y combatir el delito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es-MX" sz="1700" dirty="0" smtClean="0">
                <a:solidFill>
                  <a:schemeClr val="bg1">
                    <a:lumMod val="50000"/>
                  </a:schemeClr>
                </a:solidFill>
              </a:rPr>
              <a:t>PROMOVER la cooperación internacional </a:t>
            </a:r>
            <a:r>
              <a:rPr lang="es-ES" sz="1700" dirty="0" smtClean="0">
                <a:solidFill>
                  <a:schemeClr val="bg1">
                    <a:lumMod val="50000"/>
                  </a:schemeClr>
                </a:solidFill>
              </a:rPr>
              <a:t>entre los Estados Parte a fin de alcanzar los objetivos mencionados.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16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1292" y="4653136"/>
            <a:ext cx="3864968" cy="19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326" y="228600"/>
            <a:ext cx="3036474" cy="84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25099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9 Conector recto"/>
          <p:cNvCxnSpPr/>
          <p:nvPr/>
        </p:nvCxnSpPr>
        <p:spPr>
          <a:xfrm>
            <a:off x="0" y="1386308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02" name="9 Marcador de contenido"/>
          <p:cNvSpPr>
            <a:spLocks noGrp="1"/>
          </p:cNvSpPr>
          <p:nvPr>
            <p:ph idx="1"/>
          </p:nvPr>
        </p:nvSpPr>
        <p:spPr>
          <a:xfrm>
            <a:off x="251520" y="1066800"/>
            <a:ext cx="8429625" cy="515997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/>
            <a:r>
              <a:rPr lang="es-MX" sz="1600" dirty="0" smtClean="0"/>
              <a:t>Más de </a:t>
            </a:r>
            <a:r>
              <a:rPr lang="es-MX" sz="1600" b="1" dirty="0" smtClean="0">
                <a:solidFill>
                  <a:srgbClr val="00B0F0"/>
                </a:solidFill>
              </a:rPr>
              <a:t>70 millones de personas </a:t>
            </a:r>
            <a:r>
              <a:rPr lang="es-MX" sz="1600" dirty="0" smtClean="0"/>
              <a:t>son forzadas a emigrar debido a conflictos, levantamientos políticos, violencia y desastres naturales, entre otras causas.</a:t>
            </a:r>
          </a:p>
          <a:p>
            <a:pPr algn="just"/>
            <a:endParaRPr lang="es-MX" sz="1600" dirty="0" smtClean="0"/>
          </a:p>
          <a:p>
            <a:pPr algn="just"/>
            <a:r>
              <a:rPr lang="es-MX" sz="1600" dirty="0" smtClean="0"/>
              <a:t>De esos, se estima que </a:t>
            </a:r>
            <a:r>
              <a:rPr lang="es-MX" sz="1600" b="1" dirty="0" smtClean="0">
                <a:solidFill>
                  <a:srgbClr val="00B0F0"/>
                </a:solidFill>
              </a:rPr>
              <a:t>50 millones de migrantes irregulares </a:t>
            </a:r>
            <a:r>
              <a:rPr lang="es-MX" sz="1600" dirty="0" smtClean="0"/>
              <a:t>utilizaron los servicios de traficantes en alguna de las etapas de su viaje.</a:t>
            </a:r>
          </a:p>
          <a:p>
            <a:pPr algn="just"/>
            <a:endParaRPr lang="es-MX" sz="1600" dirty="0" smtClean="0"/>
          </a:p>
          <a:p>
            <a:pPr algn="just"/>
            <a:r>
              <a:rPr lang="es-MX" sz="1600" dirty="0" smtClean="0"/>
              <a:t>Los migrantes objeto de tráfico ilícito con frecuencia enfrentan situaciones que ponen en riesgo su vida, son víctimas de explotación y abusos; otros sufren violencia física / psicológica, secuestro y extorsión.</a:t>
            </a:r>
          </a:p>
          <a:p>
            <a:pPr algn="just"/>
            <a:endParaRPr lang="es-MX" sz="1600" dirty="0" smtClean="0"/>
          </a:p>
          <a:p>
            <a:pPr algn="just"/>
            <a:r>
              <a:rPr lang="es-ES" sz="1600" dirty="0" smtClean="0"/>
              <a:t>Aquellos migrantes que no tienen posibilidad de pagar altas sumas de dinero por rutas seguras, se ven obligados a realizar largos viajes de alto riego para su vida.  </a:t>
            </a:r>
          </a:p>
          <a:p>
            <a:pPr algn="just"/>
            <a:endParaRPr lang="es-ES" sz="1600" dirty="0" smtClean="0"/>
          </a:p>
          <a:p>
            <a:pPr algn="just"/>
            <a:r>
              <a:rPr lang="es-ES" sz="1600" dirty="0" smtClean="0"/>
              <a:t>Dos rutas principales: 1) del Este-Norte-Oeste de África hacia Europa ; y  2) de Sudamérica hacia Estados Unidos.</a:t>
            </a:r>
          </a:p>
          <a:p>
            <a:pPr algn="just">
              <a:buNone/>
            </a:pPr>
            <a:r>
              <a:rPr lang="es-ES" sz="1600" dirty="0" smtClean="0"/>
              <a:t>	</a:t>
            </a:r>
          </a:p>
          <a:p>
            <a:pPr algn="just"/>
            <a:r>
              <a:rPr lang="es-MX" sz="1600" dirty="0" smtClean="0"/>
              <a:t>El tráfico ilícito de migrantes para cruzar la frontera sur de los Estados Unidos genera cerca de </a:t>
            </a:r>
            <a:r>
              <a:rPr lang="es-MX" sz="1600" b="1" dirty="0" smtClean="0">
                <a:solidFill>
                  <a:srgbClr val="00B0F0"/>
                </a:solidFill>
              </a:rPr>
              <a:t>USD $ 6.6 billones </a:t>
            </a:r>
            <a:r>
              <a:rPr lang="es-MX" sz="1600" dirty="0" smtClean="0"/>
              <a:t>al año para la delincuencia.</a:t>
            </a:r>
          </a:p>
          <a:p>
            <a:pPr algn="just"/>
            <a:endParaRPr lang="es-ES" sz="1600" dirty="0" smtClean="0"/>
          </a:p>
          <a:p>
            <a:pPr algn="just"/>
            <a:endParaRPr lang="en-US" sz="1600" dirty="0" smtClean="0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2179638" cy="609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9 Conector recto"/>
          <p:cNvCxnSpPr/>
          <p:nvPr/>
        </p:nvCxnSpPr>
        <p:spPr>
          <a:xfrm>
            <a:off x="0" y="6453336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Marcador de contenido"/>
          <p:cNvSpPr>
            <a:spLocks noGrp="1"/>
          </p:cNvSpPr>
          <p:nvPr>
            <p:ph idx="1"/>
          </p:nvPr>
        </p:nvSpPr>
        <p:spPr>
          <a:xfrm>
            <a:off x="-324544" y="1855366"/>
            <a:ext cx="4286251" cy="4525962"/>
          </a:xfrm>
        </p:spPr>
        <p:txBody>
          <a:bodyPr>
            <a:normAutofit/>
          </a:bodyPr>
          <a:lstStyle/>
          <a:p>
            <a:pPr lvl="1" algn="just" eaLnBrk="1" hangingPunct="1"/>
            <a:endParaRPr lang="es-ES" sz="1800" dirty="0" smtClean="0">
              <a:latin typeface="Calibri" pitchFamily="34" charset="0"/>
            </a:endParaRPr>
          </a:p>
          <a:p>
            <a:pPr lvl="1" algn="just" eaLnBrk="1" hangingPunct="1"/>
            <a:endParaRPr lang="es-ES" sz="1800" dirty="0" smtClean="0">
              <a:latin typeface="Calibri" pitchFamily="34" charset="0"/>
            </a:endParaRPr>
          </a:p>
          <a:p>
            <a:pPr lvl="1" algn="just" eaLnBrk="1" hangingPunct="1"/>
            <a:endParaRPr lang="es-ES" sz="1800" dirty="0" smtClean="0">
              <a:latin typeface="Calibri" pitchFamily="34" charset="0"/>
            </a:endParaRPr>
          </a:p>
          <a:p>
            <a:pPr lvl="1" algn="just" eaLnBrk="1" hangingPunct="1">
              <a:buFontTx/>
              <a:buNone/>
            </a:pPr>
            <a:endParaRPr lang="es-MX" sz="1800" dirty="0" smtClean="0">
              <a:latin typeface="Calibri" pitchFamily="34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3563888" y="-39624"/>
            <a:ext cx="5580112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sz="3600" b="1" dirty="0" smtClean="0">
                <a:solidFill>
                  <a:srgbClr val="00B0F0"/>
                </a:solidFill>
              </a:rPr>
              <a:t>                                                     </a:t>
            </a:r>
            <a:r>
              <a:rPr lang="es-MX" sz="3600" b="1" dirty="0" smtClean="0"/>
              <a:t>M</a:t>
            </a:r>
            <a:endParaRPr lang="es-MX" sz="3600" b="1" dirty="0">
              <a:solidFill>
                <a:srgbClr val="00B0F0"/>
              </a:solidFill>
            </a:endParaRPr>
          </a:p>
        </p:txBody>
      </p:sp>
      <p:cxnSp>
        <p:nvCxnSpPr>
          <p:cNvPr id="9" name="9 Conector recto"/>
          <p:cNvCxnSpPr/>
          <p:nvPr/>
        </p:nvCxnSpPr>
        <p:spPr>
          <a:xfrm rot="5400000" flipH="1" flipV="1">
            <a:off x="2965512" y="598376"/>
            <a:ext cx="1196752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4283968" y="76200"/>
            <a:ext cx="468052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b="1" dirty="0" smtClean="0">
                <a:solidFill>
                  <a:schemeClr val="bg1"/>
                </a:solidFill>
              </a:rPr>
              <a:t>UNODC – tráfico ilícito de migrantes</a:t>
            </a:r>
            <a:endParaRPr lang="es-MX" sz="3200" b="1" dirty="0" smtClean="0">
              <a:solidFill>
                <a:srgbClr val="00B0F0"/>
              </a:solidFill>
            </a:endParaRPr>
          </a:p>
          <a:p>
            <a:endParaRPr lang="es-ES" dirty="0"/>
          </a:p>
        </p:txBody>
      </p:sp>
      <p:sp>
        <p:nvSpPr>
          <p:cNvPr id="14" name="2 Marcador de contenido"/>
          <p:cNvSpPr txBox="1">
            <a:spLocks/>
          </p:cNvSpPr>
          <p:nvPr/>
        </p:nvSpPr>
        <p:spPr>
          <a:xfrm>
            <a:off x="228600" y="1828800"/>
            <a:ext cx="5867400" cy="419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endParaRPr lang="es-MX" sz="1700" dirty="0" smtClean="0"/>
          </a:p>
          <a:p>
            <a:pPr algn="just"/>
            <a:r>
              <a:rPr lang="es-MX" sz="1700" b="1" dirty="0" smtClean="0">
                <a:solidFill>
                  <a:srgbClr val="00B0F0"/>
                </a:solidFill>
              </a:rPr>
              <a:t>Acciones preparatorias realizadas en 2011 y 2012:</a:t>
            </a:r>
          </a:p>
          <a:p>
            <a:pPr algn="just"/>
            <a:endParaRPr lang="es-MX" sz="1600" b="1" dirty="0" smtClean="0">
              <a:solidFill>
                <a:srgbClr val="00B0F0"/>
              </a:solidFill>
            </a:endParaRPr>
          </a:p>
          <a:p>
            <a:pPr marL="342900" indent="-342900" algn="just"/>
            <a:r>
              <a:rPr lang="es-MX" sz="1600" dirty="0" smtClean="0"/>
              <a:t>1. estudio de gabinete respecto del estado legislativo del tráfico ilícito de migrantes (UNODC, 2011);</a:t>
            </a:r>
          </a:p>
          <a:p>
            <a:pPr marL="342900" indent="-342900" algn="just"/>
            <a:endParaRPr lang="es-MX" sz="1600" dirty="0" smtClean="0"/>
          </a:p>
          <a:p>
            <a:pPr marL="342900" indent="-342900" algn="just"/>
            <a:r>
              <a:rPr lang="es-MX" sz="1600" dirty="0" smtClean="0"/>
              <a:t>2. tres talleres para evaluar las capacidades reales de México y Centroamérica para investigar el tráfico ilícito de migrantes (octubre 2011 La Antigua, Guatemala; enero 2012 Tuxtla Gutiérrez, Chiapas; febrero 2012, San José, Costa Rica); y</a:t>
            </a:r>
          </a:p>
          <a:p>
            <a:pPr marL="342900" indent="-342900" algn="just"/>
            <a:endParaRPr lang="es-MX" sz="1600" dirty="0" smtClean="0"/>
          </a:p>
          <a:p>
            <a:pPr marL="342900" indent="-342900" algn="just"/>
            <a:r>
              <a:rPr kumimoji="0" lang="es-MX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“</a:t>
            </a:r>
            <a:r>
              <a:rPr lang="es-ES" sz="1600" i="1" dirty="0" smtClean="0"/>
              <a:t>Conferencia internacional sobre el tráfico ilícito de migrantes: retos y avances de la implementación del Protocolo contra el tráfico ilícito de migrantes por tierra, mar y aire</a:t>
            </a:r>
            <a:r>
              <a:rPr lang="es-ES" sz="1600" dirty="0" smtClean="0"/>
              <a:t>” (abril 2012, Ciudad de México).</a:t>
            </a:r>
            <a:endParaRPr kumimoji="0" lang="es-MX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0"/>
            <a:ext cx="35814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9 Conector recto"/>
          <p:cNvCxnSpPr/>
          <p:nvPr/>
        </p:nvCxnSpPr>
        <p:spPr>
          <a:xfrm>
            <a:off x="0" y="1141413"/>
            <a:ext cx="9144000" cy="158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1181"/>
            <a:ext cx="3036474" cy="84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G:\Proyectos\GLOT55\Eventos y Talleres\2012\Conferencia Internacional_MEX\Fotos\seleccionadas\DSC_06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15095" y="1143000"/>
            <a:ext cx="2828905" cy="1981200"/>
          </a:xfrm>
          <a:prstGeom prst="rect">
            <a:avLst/>
          </a:prstGeom>
          <a:noFill/>
        </p:spPr>
      </p:pic>
      <p:pic>
        <p:nvPicPr>
          <p:cNvPr id="1027" name="Picture 3" descr="G:\Proyectos\GLOT55\Eventos y Talleres\2012\Conferencia Internacional_MEX\Fotos\seleccionadas\IMG_337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3124200"/>
            <a:ext cx="2819400" cy="1905000"/>
          </a:xfrm>
          <a:prstGeom prst="rect">
            <a:avLst/>
          </a:prstGeom>
          <a:noFill/>
        </p:spPr>
      </p:pic>
      <p:pic>
        <p:nvPicPr>
          <p:cNvPr id="1028" name="Picture 4" descr="G:\Proyectos\GLOT55\Eventos y Talleres\2012\Conferencia Internacional_MEX\Fotos\seleccionadas\IMG_102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7543" y="4968875"/>
            <a:ext cx="2836457" cy="1889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 rot="18826597">
            <a:off x="4420897" y="1153114"/>
            <a:ext cx="2150940" cy="2132756"/>
          </a:xfrm>
          <a:prstGeom prst="roundRect">
            <a:avLst>
              <a:gd name="adj" fmla="val 11913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 redondeado"/>
          <p:cNvSpPr/>
          <p:nvPr/>
        </p:nvSpPr>
        <p:spPr>
          <a:xfrm rot="18826597">
            <a:off x="2668297" y="2829514"/>
            <a:ext cx="2150940" cy="2132756"/>
          </a:xfrm>
          <a:prstGeom prst="roundRect">
            <a:avLst>
              <a:gd name="adj" fmla="val 11913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 redondeado"/>
          <p:cNvSpPr/>
          <p:nvPr/>
        </p:nvSpPr>
        <p:spPr>
          <a:xfrm rot="18826597">
            <a:off x="6249697" y="2733930"/>
            <a:ext cx="2150940" cy="2132756"/>
          </a:xfrm>
          <a:prstGeom prst="roundRect">
            <a:avLst>
              <a:gd name="adj" fmla="val 11913"/>
            </a:avLst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 redondeado"/>
          <p:cNvSpPr/>
          <p:nvPr/>
        </p:nvSpPr>
        <p:spPr>
          <a:xfrm rot="18826597">
            <a:off x="4497097" y="4353514"/>
            <a:ext cx="2150940" cy="2132756"/>
          </a:xfrm>
          <a:prstGeom prst="roundRect">
            <a:avLst>
              <a:gd name="adj" fmla="val 11913"/>
            </a:avLst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228600" y="228601"/>
            <a:ext cx="3962400" cy="923330"/>
          </a:xfrm>
          <a:prstGeom prst="rect">
            <a:avLst/>
          </a:prstGeom>
          <a:solidFill>
            <a:schemeClr val="bg1"/>
          </a:solidFill>
          <a:ln w="76200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endParaRPr lang="es-MX" b="1" dirty="0" smtClean="0">
              <a:solidFill>
                <a:srgbClr val="00B0F0"/>
              </a:solidFill>
            </a:endParaRPr>
          </a:p>
          <a:p>
            <a:pPr algn="ctr"/>
            <a:r>
              <a:rPr lang="es-MX" b="1" dirty="0" smtClean="0"/>
              <a:t>Cuatro retos principales:</a:t>
            </a:r>
            <a:endParaRPr lang="es-ES" b="1" dirty="0" smtClean="0"/>
          </a:p>
          <a:p>
            <a:pPr algn="ctr"/>
            <a:r>
              <a:rPr lang="es-MX" dirty="0" smtClean="0">
                <a:solidFill>
                  <a:srgbClr val="00B0F0"/>
                </a:solidFill>
              </a:rPr>
              <a:t> </a:t>
            </a:r>
            <a:endParaRPr lang="es-ES" dirty="0" smtClean="0">
              <a:solidFill>
                <a:srgbClr val="00B0F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419600" y="1789093"/>
            <a:ext cx="2057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1500" b="1" dirty="0" smtClean="0"/>
              <a:t>Falta de legislaciones especiales que tipifiquen el tráfico ilícito de migrantes</a:t>
            </a:r>
            <a:endParaRPr lang="es-ES" sz="1500" dirty="0" smtClean="0"/>
          </a:p>
        </p:txBody>
      </p:sp>
      <p:sp>
        <p:nvSpPr>
          <p:cNvPr id="13" name="12 Rectángulo"/>
          <p:cNvSpPr/>
          <p:nvPr/>
        </p:nvSpPr>
        <p:spPr>
          <a:xfrm>
            <a:off x="2743200" y="3401705"/>
            <a:ext cx="213360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500" b="1" dirty="0" smtClean="0"/>
              <a:t>Diferentes perspectivas entre autoridades e instituciones autónomas de promoción y defensa de los DD.HH</a:t>
            </a:r>
            <a:endParaRPr lang="es-ES" sz="1500" dirty="0"/>
          </a:p>
        </p:txBody>
      </p:sp>
      <p:sp>
        <p:nvSpPr>
          <p:cNvPr id="14" name="13 Rectángulo"/>
          <p:cNvSpPr/>
          <p:nvPr/>
        </p:nvSpPr>
        <p:spPr>
          <a:xfrm>
            <a:off x="6338248" y="3080533"/>
            <a:ext cx="196755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1300" b="1" dirty="0" smtClean="0"/>
              <a:t>Poca especialización de las autoridades encargadas de la aplicación de la ley, migratorias, aduanales y de control de fronteras para prevenir e investigar el delito</a:t>
            </a:r>
            <a:endParaRPr lang="es-ES" sz="1300" dirty="0" smtClean="0"/>
          </a:p>
        </p:txBody>
      </p:sp>
      <p:sp>
        <p:nvSpPr>
          <p:cNvPr id="15" name="14 Rectángulo"/>
          <p:cNvSpPr/>
          <p:nvPr/>
        </p:nvSpPr>
        <p:spPr>
          <a:xfrm>
            <a:off x="4648200" y="4850249"/>
            <a:ext cx="19050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sz="1400" b="1" dirty="0" smtClean="0"/>
              <a:t>Poca información por parte de los medios de comunicación respecto de la existencia y alcance del delito</a:t>
            </a:r>
            <a:endParaRPr lang="es-E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1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2904" y="1681010"/>
            <a:ext cx="5593015" cy="4943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9 Marcador de contenido"/>
          <p:cNvSpPr>
            <a:spLocks noGrp="1"/>
          </p:cNvSpPr>
          <p:nvPr>
            <p:ph idx="1"/>
          </p:nvPr>
        </p:nvSpPr>
        <p:spPr>
          <a:xfrm>
            <a:off x="2555776" y="1268760"/>
            <a:ext cx="6773441" cy="4608512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es-ES" sz="4000" b="1" dirty="0" smtClean="0">
                <a:solidFill>
                  <a:schemeClr val="bg1">
                    <a:lumMod val="50000"/>
                  </a:schemeClr>
                </a:solidFill>
              </a:rPr>
              <a:t>OBJETIVO DEL PROYECTO</a:t>
            </a:r>
            <a:br>
              <a:rPr lang="es-ES" sz="4000" b="1" dirty="0" smtClean="0">
                <a:solidFill>
                  <a:schemeClr val="bg1">
                    <a:lumMod val="50000"/>
                  </a:schemeClr>
                </a:solidFill>
              </a:rPr>
            </a:br>
            <a:endParaRPr lang="es-ES" sz="25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pPr indent="19050">
              <a:buNone/>
            </a:pPr>
            <a:r>
              <a:rPr lang="es-ES" sz="2000" i="1" dirty="0" smtClean="0">
                <a:solidFill>
                  <a:schemeClr val="bg1">
                    <a:lumMod val="50000"/>
                  </a:schemeClr>
                </a:solidFill>
              </a:rPr>
              <a:t>Articular respuestas coordinadas y eficaces para prevenir y combatir el tráfico ilícito de migrantes y ofrecer a las autoridades los elementos políticos y técnicos necesarios para la construcción de esquemas sólidos, sostenibles y confiables de protección a los migrantes objeto de tráfico ilícito.</a:t>
            </a:r>
            <a:r>
              <a:rPr lang="es-ES" sz="2000" i="1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326" y="217381"/>
            <a:ext cx="3036474" cy="84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22393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7 Conector recto"/>
          <p:cNvCxnSpPr/>
          <p:nvPr/>
        </p:nvCxnSpPr>
        <p:spPr>
          <a:xfrm>
            <a:off x="0" y="2819400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724128" y="0"/>
            <a:ext cx="3419872" cy="304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dirty="0">
              <a:latin typeface="Calibri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81000" y="4267200"/>
            <a:ext cx="8305800" cy="193899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indent="19050" algn="just">
              <a:buNone/>
            </a:pPr>
            <a:r>
              <a:rPr lang="es-ES" sz="2000" dirty="0" smtClean="0">
                <a:solidFill>
                  <a:schemeClr val="bg1">
                    <a:lumMod val="50000"/>
                  </a:schemeClr>
                </a:solidFill>
              </a:rPr>
              <a:t>La asistencia técnica provista por UNODC consistirá principalmente en la facilitación de encuentros entre funcionarios mexicanos y centroamericanos para promover su profesionalización y la cooperación internacional, en el marco de una responsabilidad compartida frente a la seguridad de los movimientos migratorios a lo largo del corredor centroamericano y México.</a:t>
            </a:r>
          </a:p>
          <a:p>
            <a:pPr>
              <a:buFont typeface="Arial" charset="0"/>
              <a:buNone/>
            </a:pPr>
            <a:endParaRPr lang="es-E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2480" y="1268760"/>
            <a:ext cx="5854920" cy="238884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S" dirty="0">
              <a:latin typeface="Calibri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456" y="1277903"/>
            <a:ext cx="6096000" cy="265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lang="es-ES" sz="1600" b="1" dirty="0" smtClean="0">
                <a:solidFill>
                  <a:schemeClr val="bg1"/>
                </a:solidFill>
                <a:latin typeface="+mn-lt"/>
              </a:rPr>
              <a:t>Área </a:t>
            </a:r>
            <a:r>
              <a:rPr lang="es-ES" sz="1600" b="1" dirty="0">
                <a:solidFill>
                  <a:schemeClr val="bg1"/>
                </a:solidFill>
                <a:latin typeface="+mn-lt"/>
              </a:rPr>
              <a:t>de cobertura: </a:t>
            </a:r>
            <a:r>
              <a:rPr lang="es-ES" sz="1600" dirty="0" smtClean="0">
                <a:solidFill>
                  <a:schemeClr val="bg1"/>
                </a:solidFill>
                <a:latin typeface="+mn-lt"/>
              </a:rPr>
              <a:t>México y América Central </a:t>
            </a:r>
            <a:endParaRPr lang="es-ES" sz="1600" dirty="0">
              <a:solidFill>
                <a:schemeClr val="bg1"/>
              </a:solidFill>
              <a:latin typeface="+mn-lt"/>
            </a:endParaRPr>
          </a:p>
          <a:p>
            <a:pPr lvl="1"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lang="es-ES" sz="1600" b="1" dirty="0" smtClean="0">
                <a:solidFill>
                  <a:schemeClr val="bg1"/>
                </a:solidFill>
                <a:latin typeface="+mn-lt"/>
              </a:rPr>
              <a:t>Duración: </a:t>
            </a:r>
            <a:r>
              <a:rPr lang="es-ES" sz="1600" dirty="0" smtClean="0">
                <a:solidFill>
                  <a:schemeClr val="bg1"/>
                </a:solidFill>
                <a:latin typeface="+mn-lt"/>
              </a:rPr>
              <a:t>3 años</a:t>
            </a:r>
          </a:p>
          <a:p>
            <a:pPr lvl="1"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lang="es-ES" sz="1600" b="1" dirty="0" smtClean="0">
                <a:solidFill>
                  <a:schemeClr val="bg1"/>
                </a:solidFill>
              </a:rPr>
              <a:t>Donante: </a:t>
            </a:r>
            <a:r>
              <a:rPr lang="es-ES" sz="1600" dirty="0" smtClean="0">
                <a:solidFill>
                  <a:schemeClr val="bg1"/>
                </a:solidFill>
              </a:rPr>
              <a:t>Unión Europea</a:t>
            </a:r>
          </a:p>
          <a:p>
            <a:pPr lvl="1"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lang="es-ES" sz="1600" b="1" dirty="0" smtClean="0">
                <a:solidFill>
                  <a:schemeClr val="bg1"/>
                </a:solidFill>
                <a:latin typeface="+mn-lt"/>
              </a:rPr>
              <a:t>Contrapartes: </a:t>
            </a:r>
            <a:r>
              <a:rPr lang="es-ES" sz="1600" dirty="0" smtClean="0">
                <a:solidFill>
                  <a:schemeClr val="bg1"/>
                </a:solidFill>
              </a:rPr>
              <a:t>Secretaría de Relaciones Exteriores, Consejo Centroamericano y del Caribe de Ministerios Públicos </a:t>
            </a:r>
          </a:p>
          <a:p>
            <a:pPr lvl="1" fontAlgn="auto">
              <a:spcBef>
                <a:spcPts val="300"/>
              </a:spcBef>
              <a:spcAft>
                <a:spcPts val="300"/>
              </a:spcAft>
              <a:defRPr/>
            </a:pPr>
            <a:r>
              <a:rPr lang="es-ES" sz="1600" b="1" dirty="0" smtClean="0">
                <a:solidFill>
                  <a:schemeClr val="bg1"/>
                </a:solidFill>
                <a:latin typeface="+mn-lt"/>
              </a:rPr>
              <a:t>Sinergias:</a:t>
            </a:r>
            <a:r>
              <a:rPr lang="es-ES" sz="1600" dirty="0" smtClean="0">
                <a:solidFill>
                  <a:schemeClr val="bg1"/>
                </a:solidFill>
              </a:rPr>
              <a:t> </a:t>
            </a:r>
            <a:r>
              <a:rPr lang="es-ES" sz="1600" dirty="0" smtClean="0">
                <a:solidFill>
                  <a:schemeClr val="bg1"/>
                </a:solidFill>
                <a:latin typeface="+mn-lt"/>
              </a:rPr>
              <a:t>Organización Internacional para </a:t>
            </a:r>
            <a:r>
              <a:rPr lang="es-ES" sz="1600" dirty="0" err="1" smtClean="0">
                <a:solidFill>
                  <a:schemeClr val="bg1"/>
                </a:solidFill>
                <a:latin typeface="+mn-lt"/>
              </a:rPr>
              <a:t>Ias</a:t>
            </a:r>
            <a:r>
              <a:rPr lang="es-ES" sz="1600" dirty="0" smtClean="0">
                <a:solidFill>
                  <a:schemeClr val="bg1"/>
                </a:solidFill>
                <a:latin typeface="+mn-lt"/>
              </a:rPr>
              <a:t> Migraciones, EUROPOL, </a:t>
            </a:r>
            <a:r>
              <a:rPr lang="es-ES" sz="1600" dirty="0" err="1" smtClean="0">
                <a:solidFill>
                  <a:schemeClr val="bg1"/>
                </a:solidFill>
                <a:latin typeface="+mn-lt"/>
              </a:rPr>
              <a:t>Frontex</a:t>
            </a:r>
            <a:endParaRPr lang="es-ES" sz="1600" dirty="0" smtClean="0">
              <a:solidFill>
                <a:schemeClr val="bg1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dirty="0"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dirty="0">
              <a:latin typeface="+mn-lt"/>
            </a:endParaRP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884738"/>
            <a:ext cx="3261767" cy="184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326" y="217381"/>
            <a:ext cx="3036474" cy="84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6751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9 Conector recto"/>
          <p:cNvCxnSpPr/>
          <p:nvPr/>
        </p:nvCxnSpPr>
        <p:spPr>
          <a:xfrm>
            <a:off x="0" y="1196975"/>
            <a:ext cx="9144000" cy="1588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01" name="TextBox 3"/>
          <p:cNvSpPr txBox="1">
            <a:spLocks noChangeArrowheads="1"/>
          </p:cNvSpPr>
          <p:nvPr/>
        </p:nvSpPr>
        <p:spPr bwMode="auto">
          <a:xfrm>
            <a:off x="0" y="1066801"/>
            <a:ext cx="9144000" cy="563231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es-MX" sz="3600" b="1" dirty="0" smtClean="0">
              <a:solidFill>
                <a:srgbClr val="00B0F0"/>
              </a:solidFill>
            </a:endParaRPr>
          </a:p>
          <a:p>
            <a:pPr algn="r"/>
            <a:endParaRPr lang="es-MX" sz="3600" b="1" dirty="0" smtClean="0">
              <a:solidFill>
                <a:srgbClr val="00B0F0"/>
              </a:solidFill>
            </a:endParaRPr>
          </a:p>
          <a:p>
            <a:pPr algn="r"/>
            <a:endParaRPr lang="es-MX" sz="3600" b="1" dirty="0" smtClean="0">
              <a:solidFill>
                <a:srgbClr val="00B0F0"/>
              </a:solidFill>
            </a:endParaRPr>
          </a:p>
          <a:p>
            <a:pPr algn="r"/>
            <a:endParaRPr lang="es-MX" sz="3600" b="1" dirty="0" smtClean="0">
              <a:solidFill>
                <a:srgbClr val="00B0F0"/>
              </a:solidFill>
            </a:endParaRPr>
          </a:p>
          <a:p>
            <a:pPr algn="r"/>
            <a:endParaRPr lang="es-MX" sz="3600" b="1" dirty="0" smtClean="0">
              <a:solidFill>
                <a:srgbClr val="00B0F0"/>
              </a:solidFill>
            </a:endParaRPr>
          </a:p>
          <a:p>
            <a:pPr algn="r"/>
            <a:endParaRPr lang="es-MX" sz="3600" b="1" dirty="0" smtClean="0">
              <a:solidFill>
                <a:srgbClr val="00B0F0"/>
              </a:solidFill>
            </a:endParaRPr>
          </a:p>
          <a:p>
            <a:pPr algn="r"/>
            <a:endParaRPr lang="es-MX" sz="3600" b="1" dirty="0" smtClean="0">
              <a:solidFill>
                <a:srgbClr val="00B0F0"/>
              </a:solidFill>
            </a:endParaRPr>
          </a:p>
          <a:p>
            <a:pPr algn="r"/>
            <a:endParaRPr lang="es-MX" sz="3600" b="1" dirty="0" smtClean="0">
              <a:solidFill>
                <a:srgbClr val="00B0F0"/>
              </a:solidFill>
            </a:endParaRPr>
          </a:p>
          <a:p>
            <a:pPr algn="r"/>
            <a:endParaRPr lang="es-MX" sz="3600" b="1" dirty="0" smtClean="0">
              <a:solidFill>
                <a:srgbClr val="00B0F0"/>
              </a:solidFill>
            </a:endParaRPr>
          </a:p>
          <a:p>
            <a:pPr algn="r"/>
            <a:endParaRPr lang="es-MX" sz="3600" b="1" dirty="0">
              <a:solidFill>
                <a:srgbClr val="00B0F0"/>
              </a:solidFill>
            </a:endParaRPr>
          </a:p>
        </p:txBody>
      </p:sp>
      <p:sp>
        <p:nvSpPr>
          <p:cNvPr id="4102" name="9 Marcador de contenido"/>
          <p:cNvSpPr>
            <a:spLocks noGrp="1"/>
          </p:cNvSpPr>
          <p:nvPr>
            <p:ph idx="1"/>
          </p:nvPr>
        </p:nvSpPr>
        <p:spPr>
          <a:xfrm>
            <a:off x="228600" y="1493838"/>
            <a:ext cx="8429625" cy="4525962"/>
          </a:xfrm>
        </p:spPr>
        <p:txBody>
          <a:bodyPr>
            <a:normAutofit fontScale="85000" lnSpcReduction="20000"/>
          </a:bodyPr>
          <a:lstStyle/>
          <a:p>
            <a:pPr algn="ctr">
              <a:buFont typeface="Arial" charset="0"/>
              <a:buNone/>
            </a:pPr>
            <a:r>
              <a:rPr lang="es-ES" sz="4000" b="1" dirty="0" smtClean="0">
                <a:solidFill>
                  <a:schemeClr val="bg1"/>
                </a:solidFill>
              </a:rPr>
              <a:t>RESULTADOS ESPERADOS</a:t>
            </a:r>
            <a:br>
              <a:rPr lang="es-ES" sz="4000" b="1" dirty="0" smtClean="0">
                <a:solidFill>
                  <a:schemeClr val="bg1"/>
                </a:solidFill>
              </a:rPr>
            </a:br>
            <a:endParaRPr lang="es-ES" sz="2500" b="1" dirty="0" smtClean="0">
              <a:solidFill>
                <a:schemeClr val="bg1"/>
              </a:solidFill>
            </a:endParaRPr>
          </a:p>
          <a:p>
            <a:pPr indent="19050" algn="just">
              <a:buFont typeface="+mj-lt"/>
              <a:buAutoNum type="arabicPeriod"/>
            </a:pPr>
            <a:r>
              <a:rPr lang="es-ES" sz="2100" dirty="0" smtClean="0">
                <a:solidFill>
                  <a:schemeClr val="bg1">
                    <a:lumMod val="50000"/>
                  </a:schemeClr>
                </a:solidFill>
              </a:rPr>
              <a:t>Influenciar en la creación de marcos normativos integrales para prevenir y combatir el tráfico ilícito de migrantes, y proteger los derechos de los migrantes objeto de dicho tráfico</a:t>
            </a:r>
          </a:p>
          <a:p>
            <a:pPr indent="19050" algn="just">
              <a:buNone/>
            </a:pPr>
            <a:endParaRPr lang="es-ES" sz="2100" dirty="0" smtClean="0">
              <a:solidFill>
                <a:schemeClr val="bg1"/>
              </a:solidFill>
            </a:endParaRPr>
          </a:p>
          <a:p>
            <a:pPr indent="19050" algn="just">
              <a:buNone/>
            </a:pPr>
            <a:r>
              <a:rPr lang="es-ES" sz="2100" b="1" dirty="0" smtClean="0">
                <a:solidFill>
                  <a:schemeClr val="bg1"/>
                </a:solidFill>
              </a:rPr>
              <a:t>2.Contribuir para la formulación y adopción de lineamientos interinstitucionales de nivel nacional entre autoridades de gobierno y entidades autónomas de promoción y defensa de los derechos humanos para el abordaje integral del delito de tráfico ilícito de migrantes y la detección de migrantes objeto de tráfico</a:t>
            </a:r>
          </a:p>
          <a:p>
            <a:pPr indent="19050" algn="just">
              <a:buNone/>
            </a:pPr>
            <a:endParaRPr lang="es-ES" sz="2100" b="1" dirty="0" smtClean="0">
              <a:solidFill>
                <a:schemeClr val="bg1"/>
              </a:solidFill>
            </a:endParaRPr>
          </a:p>
          <a:p>
            <a:pPr indent="19050" algn="just">
              <a:buNone/>
            </a:pPr>
            <a:r>
              <a:rPr lang="es-ES" sz="2100" dirty="0" smtClean="0">
                <a:solidFill>
                  <a:schemeClr val="bg1">
                    <a:lumMod val="50000"/>
                  </a:schemeClr>
                </a:solidFill>
              </a:rPr>
              <a:t>3.Profesionalizar a los funcionarios encargados de la aplicación de la ley, migratorios, aduanales y de control de fronteras para combatir de manera efectiva el tráfico ilícito migrantes</a:t>
            </a:r>
          </a:p>
          <a:p>
            <a:pPr indent="19050" algn="just">
              <a:buNone/>
            </a:pPr>
            <a:endParaRPr lang="es-ES" sz="2100" dirty="0" smtClean="0">
              <a:solidFill>
                <a:schemeClr val="bg1"/>
              </a:solidFill>
            </a:endParaRPr>
          </a:p>
          <a:p>
            <a:pPr indent="19050" algn="just">
              <a:buNone/>
            </a:pPr>
            <a:r>
              <a:rPr lang="es-ES" sz="2100" dirty="0" smtClean="0">
                <a:solidFill>
                  <a:schemeClr val="bg1">
                    <a:lumMod val="50000"/>
                  </a:schemeClr>
                </a:solidFill>
              </a:rPr>
              <a:t>4.Desarrollar una estrategia de comunicación sobre el tráfico ilícito de migrantes a ser distribuida entre los medios de comunicación para su difusión </a:t>
            </a:r>
          </a:p>
          <a:p>
            <a:pPr>
              <a:buFont typeface="Arial" charset="0"/>
              <a:buNone/>
            </a:pPr>
            <a:endParaRPr lang="es-ES" dirty="0" smtClean="0">
              <a:solidFill>
                <a:srgbClr val="00B0F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41181"/>
            <a:ext cx="3036474" cy="84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04176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2101</TotalTime>
  <Words>880</Words>
  <Application>Microsoft Office PowerPoint</Application>
  <PresentationFormat>Presentación en pantalla (4:3)</PresentationFormat>
  <Paragraphs>138</Paragraphs>
  <Slides>13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sanchez</dc:creator>
  <cp:lastModifiedBy>Jorge Vargas</cp:lastModifiedBy>
  <cp:revision>293</cp:revision>
  <dcterms:created xsi:type="dcterms:W3CDTF">2010-10-21T18:51:18Z</dcterms:created>
  <dcterms:modified xsi:type="dcterms:W3CDTF">2013-06-24T16:52:47Z</dcterms:modified>
</cp:coreProperties>
</file>