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2" r:id="rId2"/>
    <p:sldId id="256" r:id="rId3"/>
    <p:sldId id="257" r:id="rId4"/>
    <p:sldId id="261" r:id="rId5"/>
    <p:sldId id="260" r:id="rId6"/>
    <p:sldId id="274" r:id="rId7"/>
    <p:sldId id="258" r:id="rId8"/>
    <p:sldId id="262" r:id="rId9"/>
    <p:sldId id="276" r:id="rId10"/>
    <p:sldId id="263" r:id="rId11"/>
    <p:sldId id="264" r:id="rId12"/>
    <p:sldId id="265" r:id="rId13"/>
    <p:sldId id="266" r:id="rId14"/>
    <p:sldId id="270" r:id="rId15"/>
    <p:sldId id="273" r:id="rId16"/>
    <p:sldId id="269" r:id="rId17"/>
    <p:sldId id="271" r:id="rId18"/>
    <p:sldId id="277" r:id="rId19"/>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Darer" initials="MD" lastIdx="2" clrIdx="0">
    <p:extLst>
      <p:ext uri="{19B8F6BF-5375-455C-9EA6-DF929625EA0E}">
        <p15:presenceInfo xmlns:p15="http://schemas.microsoft.com/office/powerpoint/2012/main" userId="S-1-5-21-889838981-920820592-1903951286-754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3" autoAdjust="0"/>
    <p:restoredTop sz="76122" autoAdjust="0"/>
  </p:normalViewPr>
  <p:slideViewPr>
    <p:cSldViewPr snapToGrid="0">
      <p:cViewPr varScale="1">
        <p:scale>
          <a:sx n="56" d="100"/>
          <a:sy n="56" d="100"/>
        </p:scale>
        <p:origin x="936" y="102"/>
      </p:cViewPr>
      <p:guideLst/>
    </p:cSldViewPr>
  </p:slideViewPr>
  <p:notesTextViewPr>
    <p:cViewPr>
      <p:scale>
        <a:sx n="1" d="1"/>
        <a:sy n="1" d="1"/>
      </p:scale>
      <p:origin x="0" y="0"/>
    </p:cViewPr>
  </p:notesTextViewPr>
  <p:notesViewPr>
    <p:cSldViewPr snapToGrid="0">
      <p:cViewPr varScale="1">
        <p:scale>
          <a:sx n="56" d="100"/>
          <a:sy n="56"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Totalmente de acuerdo</c:v>
                </c:pt>
              </c:strCache>
            </c:strRef>
          </c:tx>
          <c:spPr>
            <a:solidFill>
              <a:srgbClr val="00206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Hoja1!$B$2:$B$5</c:f>
              <c:numCache>
                <c:formatCode>####</c:formatCode>
                <c:ptCount val="4"/>
                <c:pt idx="0">
                  <c:v>75.362318840579576</c:v>
                </c:pt>
                <c:pt idx="1">
                  <c:v>18.840579710144929</c:v>
                </c:pt>
                <c:pt idx="2">
                  <c:v>23.188405797101449</c:v>
                </c:pt>
                <c:pt idx="3">
                  <c:v>7.2463768115942031</c:v>
                </c:pt>
              </c:numCache>
            </c:numRef>
          </c:val>
          <c:extLst xmlns:c16r2="http://schemas.microsoft.com/office/drawing/2015/06/chart">
            <c:ext xmlns:c16="http://schemas.microsoft.com/office/drawing/2014/chart" uri="{C3380CC4-5D6E-409C-BE32-E72D297353CC}">
              <c16:uniqueId val="{00000000-CA4E-458C-95F9-8B115C59923F}"/>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Hoja1!$C$2:$C$5</c:f>
              <c:numCache>
                <c:formatCode>####</c:formatCode>
                <c:ptCount val="4"/>
                <c:pt idx="0">
                  <c:v>70.940170940171001</c:v>
                </c:pt>
                <c:pt idx="1">
                  <c:v>15.38461538461538</c:v>
                </c:pt>
                <c:pt idx="2">
                  <c:v>20.512820512820511</c:v>
                </c:pt>
                <c:pt idx="3">
                  <c:v>12.53561253561254</c:v>
                </c:pt>
              </c:numCache>
            </c:numRef>
          </c:val>
          <c:extLst xmlns:c16r2="http://schemas.microsoft.com/office/drawing/2015/06/chart">
            <c:ext xmlns:c16="http://schemas.microsoft.com/office/drawing/2014/chart" uri="{C3380CC4-5D6E-409C-BE32-E72D297353CC}">
              <c16:uniqueId val="{00000001-CA4E-458C-95F9-8B115C59923F}"/>
            </c:ext>
          </c:extLst>
        </c:ser>
        <c:dLbls>
          <c:showLegendKey val="0"/>
          <c:showVal val="0"/>
          <c:showCatName val="0"/>
          <c:showSerName val="0"/>
          <c:showPercent val="0"/>
          <c:showBubbleSize val="0"/>
        </c:dLbls>
        <c:gapWidth val="150"/>
        <c:axId val="486431840"/>
        <c:axId val="486428704"/>
      </c:barChart>
      <c:catAx>
        <c:axId val="486431840"/>
        <c:scaling>
          <c:orientation val="minMax"/>
        </c:scaling>
        <c:delete val="1"/>
        <c:axPos val="b"/>
        <c:numFmt formatCode="General" sourceLinked="1"/>
        <c:majorTickMark val="out"/>
        <c:minorTickMark val="none"/>
        <c:tickLblPos val="nextTo"/>
        <c:crossAx val="486428704"/>
        <c:crosses val="autoZero"/>
        <c:auto val="1"/>
        <c:lblAlgn val="ctr"/>
        <c:lblOffset val="100"/>
        <c:noMultiLvlLbl val="0"/>
      </c:catAx>
      <c:valAx>
        <c:axId val="486428704"/>
        <c:scaling>
          <c:orientation val="minMax"/>
          <c:max val="10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ndara" charset="0"/>
                <a:ea typeface="Candara" charset="0"/>
                <a:cs typeface="Candara" charset="0"/>
              </a:defRPr>
            </a:pPr>
            <a:endParaRPr lang="en-US"/>
          </a:p>
        </c:txPr>
        <c:crossAx val="4864318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ndara" charset="0"/>
          <a:ea typeface="Candara" charset="0"/>
          <a:cs typeface="Candara"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1ra Mención</c:v>
                </c:pt>
              </c:strCache>
            </c:strRef>
          </c:tx>
          <c:spPr>
            <a:solidFill>
              <a:srgbClr val="002060"/>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Hoja1!$B$2:$B$5</c:f>
              <c:numCache>
                <c:formatCode>####</c:formatCode>
                <c:ptCount val="4"/>
                <c:pt idx="0">
                  <c:v>63.333333333333343</c:v>
                </c:pt>
                <c:pt idx="1">
                  <c:v>20</c:v>
                </c:pt>
                <c:pt idx="2">
                  <c:v>46.666666666666508</c:v>
                </c:pt>
                <c:pt idx="3">
                  <c:v>16.666666666666671</c:v>
                </c:pt>
              </c:numCache>
            </c:numRef>
          </c:val>
          <c:extLst xmlns:c16r2="http://schemas.microsoft.com/office/drawing/2015/06/chart">
            <c:ext xmlns:c16="http://schemas.microsoft.com/office/drawing/2014/chart" uri="{C3380CC4-5D6E-409C-BE32-E72D297353CC}">
              <c16:uniqueId val="{00000000-E075-4E98-9228-D4CDFBC2CBF9}"/>
            </c:ext>
          </c:extLst>
        </c:ser>
        <c:ser>
          <c:idx val="1"/>
          <c:order val="1"/>
          <c:tx>
            <c:strRef>
              <c:f>Hoja1!$C$1</c:f>
              <c:strCache>
                <c:ptCount val="1"/>
                <c:pt idx="0">
                  <c:v>2da Mención </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Hoja1!$C$2:$C$5</c:f>
              <c:numCache>
                <c:formatCode>####</c:formatCode>
                <c:ptCount val="4"/>
                <c:pt idx="0">
                  <c:v>44.927536231884048</c:v>
                </c:pt>
                <c:pt idx="1">
                  <c:v>13.52657004830918</c:v>
                </c:pt>
                <c:pt idx="2">
                  <c:v>33.816425120772948</c:v>
                </c:pt>
                <c:pt idx="3">
                  <c:v>16.425120772946819</c:v>
                </c:pt>
              </c:numCache>
            </c:numRef>
          </c:val>
          <c:extLst xmlns:c16r2="http://schemas.microsoft.com/office/drawing/2015/06/chart">
            <c:ext xmlns:c16="http://schemas.microsoft.com/office/drawing/2014/chart" uri="{C3380CC4-5D6E-409C-BE32-E72D297353CC}">
              <c16:uniqueId val="{00000001-E075-4E98-9228-D4CDFBC2CBF9}"/>
            </c:ext>
          </c:extLst>
        </c:ser>
        <c:dLbls>
          <c:showLegendKey val="0"/>
          <c:showVal val="0"/>
          <c:showCatName val="0"/>
          <c:showSerName val="0"/>
          <c:showPercent val="0"/>
          <c:showBubbleSize val="0"/>
        </c:dLbls>
        <c:gapWidth val="150"/>
        <c:axId val="430460600"/>
        <c:axId val="430461384"/>
      </c:barChart>
      <c:catAx>
        <c:axId val="430460600"/>
        <c:scaling>
          <c:orientation val="minMax"/>
        </c:scaling>
        <c:delete val="1"/>
        <c:axPos val="b"/>
        <c:numFmt formatCode="General" sourceLinked="1"/>
        <c:majorTickMark val="out"/>
        <c:minorTickMark val="none"/>
        <c:tickLblPos val="nextTo"/>
        <c:crossAx val="430461384"/>
        <c:crosses val="autoZero"/>
        <c:auto val="1"/>
        <c:lblAlgn val="ctr"/>
        <c:lblOffset val="100"/>
        <c:noMultiLvlLbl val="0"/>
      </c:catAx>
      <c:valAx>
        <c:axId val="430461384"/>
        <c:scaling>
          <c:orientation val="minMax"/>
          <c:max val="10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ndara" charset="0"/>
                <a:ea typeface="Candara" charset="0"/>
                <a:cs typeface="Candara" charset="0"/>
              </a:defRPr>
            </a:pPr>
            <a:endParaRPr lang="en-US"/>
          </a:p>
        </c:txPr>
        <c:crossAx val="4304606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ndara" charset="0"/>
          <a:ea typeface="Candara" charset="0"/>
          <a:cs typeface="Candara"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Totalmente de Acuerdo</c:v>
                </c:pt>
              </c:strCache>
            </c:strRef>
          </c:tx>
          <c:spPr>
            <a:solidFill>
              <a:schemeClr val="accent5">
                <a:lumMod val="5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Honduras</c:v>
                </c:pt>
              </c:strCache>
            </c:strRef>
          </c:cat>
          <c:val>
            <c:numRef>
              <c:f>Hoja1!$B$2</c:f>
              <c:numCache>
                <c:formatCode>####</c:formatCode>
                <c:ptCount val="1"/>
                <c:pt idx="0">
                  <c:v>5</c:v>
                </c:pt>
              </c:numCache>
            </c:numRef>
          </c:val>
          <c:extLst xmlns:c16r2="http://schemas.microsoft.com/office/drawing/2015/06/chart">
            <c:ext xmlns:c16="http://schemas.microsoft.com/office/drawing/2014/chart" uri="{C3380CC4-5D6E-409C-BE32-E72D297353CC}">
              <c16:uniqueId val="{00000000-09F2-430C-9AA9-3D81118BB31D}"/>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F2-430C-9AA9-3D81118BB31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Honduras</c:v>
                </c:pt>
              </c:strCache>
            </c:strRef>
          </c:cat>
          <c:val>
            <c:numRef>
              <c:f>Hoja1!$C$2</c:f>
              <c:numCache>
                <c:formatCode>####</c:formatCode>
                <c:ptCount val="1"/>
                <c:pt idx="0">
                  <c:v>31</c:v>
                </c:pt>
              </c:numCache>
            </c:numRef>
          </c:val>
          <c:extLst xmlns:c16r2="http://schemas.microsoft.com/office/drawing/2015/06/chart">
            <c:ext xmlns:c16="http://schemas.microsoft.com/office/drawing/2014/chart" uri="{C3380CC4-5D6E-409C-BE32-E72D297353CC}">
              <c16:uniqueId val="{00000002-09F2-430C-9AA9-3D81118BB31D}"/>
            </c:ext>
          </c:extLst>
        </c:ser>
        <c:ser>
          <c:idx val="2"/>
          <c:order val="2"/>
          <c:tx>
            <c:strRef>
              <c:f>Hoja1!$D$1</c:f>
              <c:strCache>
                <c:ptCount val="1"/>
                <c:pt idx="0">
                  <c:v>Top Two Box </c:v>
                </c:pt>
              </c:strCache>
            </c:strRef>
          </c:tx>
          <c:spPr>
            <a:noFill/>
            <a:ln>
              <a:noFill/>
            </a:ln>
            <a:effectLst/>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Honduras</c:v>
                </c:pt>
              </c:strCache>
            </c:strRef>
          </c:cat>
          <c:val>
            <c:numRef>
              <c:f>Hoja1!$D$2</c:f>
              <c:numCache>
                <c:formatCode>0</c:formatCode>
                <c:ptCount val="1"/>
                <c:pt idx="0">
                  <c:v>36</c:v>
                </c:pt>
              </c:numCache>
            </c:numRef>
          </c:val>
          <c:extLst xmlns:c16r2="http://schemas.microsoft.com/office/drawing/2015/06/chart">
            <c:ext xmlns:c16="http://schemas.microsoft.com/office/drawing/2014/chart" uri="{C3380CC4-5D6E-409C-BE32-E72D297353CC}">
              <c16:uniqueId val="{00000003-09F2-430C-9AA9-3D81118BB31D}"/>
            </c:ext>
          </c:extLst>
        </c:ser>
        <c:dLbls>
          <c:showLegendKey val="0"/>
          <c:showVal val="0"/>
          <c:showCatName val="0"/>
          <c:showSerName val="0"/>
          <c:showPercent val="0"/>
          <c:showBubbleSize val="0"/>
        </c:dLbls>
        <c:gapWidth val="150"/>
        <c:overlap val="100"/>
        <c:axId val="430457856"/>
        <c:axId val="430460992"/>
      </c:barChart>
      <c:catAx>
        <c:axId val="43045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460992"/>
        <c:crosses val="autoZero"/>
        <c:auto val="1"/>
        <c:lblAlgn val="ctr"/>
        <c:lblOffset val="100"/>
        <c:noMultiLvlLbl val="0"/>
      </c:catAx>
      <c:valAx>
        <c:axId val="430460992"/>
        <c:scaling>
          <c:orientation val="minMax"/>
          <c:max val="40"/>
        </c:scaling>
        <c:delete val="0"/>
        <c:axPos val="l"/>
        <c:numFmt formatCode="####"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45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1ra Mención</c:v>
                </c:pt>
              </c:strCache>
            </c:strRef>
          </c:tx>
          <c:spPr>
            <a:solidFill>
              <a:srgbClr val="002060"/>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Empleo</c:v>
                </c:pt>
                <c:pt idx="1">
                  <c:v>Violencia</c:v>
                </c:pt>
                <c:pt idx="2">
                  <c:v>Opor. Educación</c:v>
                </c:pt>
                <c:pt idx="3">
                  <c:v>Reu. Familiar </c:v>
                </c:pt>
              </c:strCache>
            </c:strRef>
          </c:cat>
          <c:val>
            <c:numRef>
              <c:f>Hoja1!$B$2:$B$5</c:f>
              <c:numCache>
                <c:formatCode>####</c:formatCode>
                <c:ptCount val="4"/>
                <c:pt idx="0">
                  <c:v>73.643745876451121</c:v>
                </c:pt>
                <c:pt idx="1">
                  <c:v>37.787507110000647</c:v>
                </c:pt>
                <c:pt idx="2">
                  <c:v>27.768855369202281</c:v>
                </c:pt>
                <c:pt idx="3">
                  <c:v>24.688473298034971</c:v>
                </c:pt>
              </c:numCache>
            </c:numRef>
          </c:val>
          <c:extLst xmlns:c16r2="http://schemas.microsoft.com/office/drawing/2015/06/chart">
            <c:ext xmlns:c16="http://schemas.microsoft.com/office/drawing/2014/chart" uri="{C3380CC4-5D6E-409C-BE32-E72D297353CC}">
              <c16:uniqueId val="{00000000-AA54-4AA5-BA02-C127E3889D35}"/>
            </c:ext>
          </c:extLst>
        </c:ser>
        <c:ser>
          <c:idx val="1"/>
          <c:order val="1"/>
          <c:tx>
            <c:strRef>
              <c:f>Hoja1!$C$1</c:f>
              <c:strCache>
                <c:ptCount val="1"/>
                <c:pt idx="0">
                  <c:v>2da Mención </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Empleo</c:v>
                </c:pt>
                <c:pt idx="1">
                  <c:v>Violencia</c:v>
                </c:pt>
                <c:pt idx="2">
                  <c:v>Opor. Educación</c:v>
                </c:pt>
                <c:pt idx="3">
                  <c:v>Reu. Familiar </c:v>
                </c:pt>
              </c:strCache>
            </c:strRef>
          </c:cat>
          <c:val>
            <c:numRef>
              <c:f>Hoja1!$C$2:$C$5</c:f>
              <c:numCache>
                <c:formatCode>####</c:formatCode>
                <c:ptCount val="4"/>
                <c:pt idx="0">
                  <c:v>71.21324887966388</c:v>
                </c:pt>
                <c:pt idx="1">
                  <c:v>30.53055261367961</c:v>
                </c:pt>
                <c:pt idx="2">
                  <c:v>25.495580270250979</c:v>
                </c:pt>
                <c:pt idx="3">
                  <c:v>16.87776746285434</c:v>
                </c:pt>
              </c:numCache>
            </c:numRef>
          </c:val>
          <c:extLst xmlns:c16r2="http://schemas.microsoft.com/office/drawing/2015/06/chart">
            <c:ext xmlns:c16="http://schemas.microsoft.com/office/drawing/2014/chart" uri="{C3380CC4-5D6E-409C-BE32-E72D297353CC}">
              <c16:uniqueId val="{00000001-AA54-4AA5-BA02-C127E3889D35}"/>
            </c:ext>
          </c:extLst>
        </c:ser>
        <c:dLbls>
          <c:showLegendKey val="0"/>
          <c:showVal val="0"/>
          <c:showCatName val="0"/>
          <c:showSerName val="0"/>
          <c:showPercent val="0"/>
          <c:showBubbleSize val="0"/>
        </c:dLbls>
        <c:gapWidth val="150"/>
        <c:axId val="430462560"/>
        <c:axId val="430457464"/>
      </c:barChart>
      <c:catAx>
        <c:axId val="43046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charset="0"/>
                <a:ea typeface="Candara" charset="0"/>
                <a:cs typeface="Candara" charset="0"/>
              </a:defRPr>
            </a:pPr>
            <a:endParaRPr lang="en-US"/>
          </a:p>
        </c:txPr>
        <c:crossAx val="430457464"/>
        <c:crosses val="autoZero"/>
        <c:auto val="1"/>
        <c:lblAlgn val="ctr"/>
        <c:lblOffset val="100"/>
        <c:noMultiLvlLbl val="0"/>
      </c:catAx>
      <c:valAx>
        <c:axId val="430457464"/>
        <c:scaling>
          <c:orientation val="minMax"/>
          <c:max val="10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ndara" charset="0"/>
                <a:ea typeface="Candara" charset="0"/>
                <a:cs typeface="Candara" charset="0"/>
              </a:defRPr>
            </a:pPr>
            <a:endParaRPr lang="en-US"/>
          </a:p>
        </c:txPr>
        <c:crossAx val="43046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Totalmente de Acuerdo</c:v>
                </c:pt>
              </c:strCache>
            </c:strRef>
          </c:tx>
          <c:spPr>
            <a:solidFill>
              <a:schemeClr val="accent5">
                <a:lumMod val="5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El Salvador</c:v>
                </c:pt>
              </c:strCache>
            </c:strRef>
          </c:cat>
          <c:val>
            <c:numRef>
              <c:f>Hoja1!$B$2</c:f>
              <c:numCache>
                <c:formatCode>####</c:formatCode>
                <c:ptCount val="1"/>
                <c:pt idx="0">
                  <c:v>5.6431535269709476</c:v>
                </c:pt>
              </c:numCache>
            </c:numRef>
          </c:val>
          <c:extLst xmlns:c16r2="http://schemas.microsoft.com/office/drawing/2015/06/chart">
            <c:ext xmlns:c16="http://schemas.microsoft.com/office/drawing/2014/chart" uri="{C3380CC4-5D6E-409C-BE32-E72D297353CC}">
              <c16:uniqueId val="{00000000-C0AE-4E4A-87B0-579FC7F14B2F}"/>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0AE-4E4A-87B0-579FC7F14B2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El Salvador</c:v>
                </c:pt>
              </c:strCache>
            </c:strRef>
          </c:cat>
          <c:val>
            <c:numRef>
              <c:f>Hoja1!$C$2</c:f>
              <c:numCache>
                <c:formatCode>####</c:formatCode>
                <c:ptCount val="1"/>
                <c:pt idx="0">
                  <c:v>37.427385892116178</c:v>
                </c:pt>
              </c:numCache>
            </c:numRef>
          </c:val>
          <c:extLst xmlns:c16r2="http://schemas.microsoft.com/office/drawing/2015/06/chart">
            <c:ext xmlns:c16="http://schemas.microsoft.com/office/drawing/2014/chart" uri="{C3380CC4-5D6E-409C-BE32-E72D297353CC}">
              <c16:uniqueId val="{00000002-C0AE-4E4A-87B0-579FC7F14B2F}"/>
            </c:ext>
          </c:extLst>
        </c:ser>
        <c:ser>
          <c:idx val="2"/>
          <c:order val="2"/>
          <c:tx>
            <c:strRef>
              <c:f>Hoja1!$D$1</c:f>
              <c:strCache>
                <c:ptCount val="1"/>
                <c:pt idx="0">
                  <c:v>Top Two Box </c:v>
                </c:pt>
              </c:strCache>
            </c:strRef>
          </c:tx>
          <c:spPr>
            <a:noFill/>
            <a:ln>
              <a:noFill/>
            </a:ln>
            <a:effectLst/>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El Salvador</c:v>
                </c:pt>
              </c:strCache>
            </c:strRef>
          </c:cat>
          <c:val>
            <c:numRef>
              <c:f>Hoja1!$D$2</c:f>
              <c:numCache>
                <c:formatCode>0</c:formatCode>
                <c:ptCount val="1"/>
                <c:pt idx="0">
                  <c:v>43.07053941908714</c:v>
                </c:pt>
              </c:numCache>
            </c:numRef>
          </c:val>
          <c:extLst xmlns:c16r2="http://schemas.microsoft.com/office/drawing/2015/06/chart">
            <c:ext xmlns:c16="http://schemas.microsoft.com/office/drawing/2014/chart" uri="{C3380CC4-5D6E-409C-BE32-E72D297353CC}">
              <c16:uniqueId val="{00000003-C0AE-4E4A-87B0-579FC7F14B2F}"/>
            </c:ext>
          </c:extLst>
        </c:ser>
        <c:dLbls>
          <c:showLegendKey val="0"/>
          <c:showVal val="0"/>
          <c:showCatName val="0"/>
          <c:showSerName val="0"/>
          <c:showPercent val="0"/>
          <c:showBubbleSize val="0"/>
        </c:dLbls>
        <c:gapWidth val="150"/>
        <c:overlap val="100"/>
        <c:axId val="486429880"/>
        <c:axId val="486430664"/>
      </c:barChart>
      <c:catAx>
        <c:axId val="486429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430664"/>
        <c:crosses val="autoZero"/>
        <c:auto val="1"/>
        <c:lblAlgn val="ctr"/>
        <c:lblOffset val="100"/>
        <c:noMultiLvlLbl val="0"/>
      </c:catAx>
      <c:valAx>
        <c:axId val="486430664"/>
        <c:scaling>
          <c:orientation val="minMax"/>
          <c:max val="50"/>
        </c:scaling>
        <c:delete val="0"/>
        <c:axPos val="l"/>
        <c:numFmt formatCode="####"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86429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Totalmente de Acuerdo</c:v>
                </c:pt>
              </c:strCache>
            </c:strRef>
          </c:tx>
          <c:spPr>
            <a:solidFill>
              <a:schemeClr val="accent5">
                <a:lumMod val="5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Guatemala</c:v>
                </c:pt>
              </c:strCache>
            </c:strRef>
          </c:cat>
          <c:val>
            <c:numRef>
              <c:f>Hoja1!$B$2</c:f>
              <c:numCache>
                <c:formatCode>####</c:formatCode>
                <c:ptCount val="1"/>
                <c:pt idx="0">
                  <c:v>5</c:v>
                </c:pt>
              </c:numCache>
            </c:numRef>
          </c:val>
          <c:extLst xmlns:c16r2="http://schemas.microsoft.com/office/drawing/2015/06/chart">
            <c:ext xmlns:c16="http://schemas.microsoft.com/office/drawing/2014/chart" uri="{C3380CC4-5D6E-409C-BE32-E72D297353CC}">
              <c16:uniqueId val="{00000000-83FE-4779-9519-20FE35A4E3A5}"/>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3FE-4779-9519-20FE35A4E3A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Guatemala</c:v>
                </c:pt>
              </c:strCache>
            </c:strRef>
          </c:cat>
          <c:val>
            <c:numRef>
              <c:f>Hoja1!$C$2</c:f>
              <c:numCache>
                <c:formatCode>####</c:formatCode>
                <c:ptCount val="1"/>
                <c:pt idx="0">
                  <c:v>28</c:v>
                </c:pt>
              </c:numCache>
            </c:numRef>
          </c:val>
          <c:extLst xmlns:c16r2="http://schemas.microsoft.com/office/drawing/2015/06/chart">
            <c:ext xmlns:c16="http://schemas.microsoft.com/office/drawing/2014/chart" uri="{C3380CC4-5D6E-409C-BE32-E72D297353CC}">
              <c16:uniqueId val="{00000002-83FE-4779-9519-20FE35A4E3A5}"/>
            </c:ext>
          </c:extLst>
        </c:ser>
        <c:ser>
          <c:idx val="2"/>
          <c:order val="2"/>
          <c:tx>
            <c:strRef>
              <c:f>Hoja1!$D$1</c:f>
              <c:strCache>
                <c:ptCount val="1"/>
                <c:pt idx="0">
                  <c:v>Top Two Box </c:v>
                </c:pt>
              </c:strCache>
            </c:strRef>
          </c:tx>
          <c:spPr>
            <a:noFill/>
            <a:ln>
              <a:noFill/>
            </a:ln>
            <a:effectLst/>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Guatemala</c:v>
                </c:pt>
              </c:strCache>
            </c:strRef>
          </c:cat>
          <c:val>
            <c:numRef>
              <c:f>Hoja1!$D$2</c:f>
              <c:numCache>
                <c:formatCode>0</c:formatCode>
                <c:ptCount val="1"/>
                <c:pt idx="0">
                  <c:v>33</c:v>
                </c:pt>
              </c:numCache>
            </c:numRef>
          </c:val>
          <c:extLst xmlns:c16r2="http://schemas.microsoft.com/office/drawing/2015/06/chart">
            <c:ext xmlns:c16="http://schemas.microsoft.com/office/drawing/2014/chart" uri="{C3380CC4-5D6E-409C-BE32-E72D297353CC}">
              <c16:uniqueId val="{00000003-83FE-4779-9519-20FE35A4E3A5}"/>
            </c:ext>
          </c:extLst>
        </c:ser>
        <c:dLbls>
          <c:showLegendKey val="0"/>
          <c:showVal val="0"/>
          <c:showCatName val="0"/>
          <c:showSerName val="0"/>
          <c:showPercent val="0"/>
          <c:showBubbleSize val="0"/>
        </c:dLbls>
        <c:gapWidth val="150"/>
        <c:overlap val="100"/>
        <c:axId val="362678784"/>
        <c:axId val="362679176"/>
      </c:barChart>
      <c:catAx>
        <c:axId val="3626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679176"/>
        <c:crosses val="autoZero"/>
        <c:auto val="1"/>
        <c:lblAlgn val="ctr"/>
        <c:lblOffset val="100"/>
        <c:noMultiLvlLbl val="0"/>
      </c:catAx>
      <c:valAx>
        <c:axId val="362679176"/>
        <c:scaling>
          <c:orientation val="minMax"/>
          <c:max val="40"/>
        </c:scaling>
        <c:delete val="0"/>
        <c:axPos val="l"/>
        <c:numFmt formatCode="####"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2678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1ra Mención</c:v>
                </c:pt>
              </c:strCache>
            </c:strRef>
          </c:tx>
          <c:spPr>
            <a:solidFill>
              <a:srgbClr val="002060"/>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Empleo</c:v>
                </c:pt>
                <c:pt idx="1">
                  <c:v>Violencia</c:v>
                </c:pt>
                <c:pt idx="2">
                  <c:v>Opor. Educación</c:v>
                </c:pt>
                <c:pt idx="3">
                  <c:v>Reu. Familiar </c:v>
                </c:pt>
              </c:strCache>
            </c:strRef>
          </c:cat>
          <c:val>
            <c:numRef>
              <c:f>Hoja1!$B$2:$B$5</c:f>
              <c:numCache>
                <c:formatCode>####</c:formatCode>
                <c:ptCount val="4"/>
                <c:pt idx="0">
                  <c:v>69.117647058823536</c:v>
                </c:pt>
                <c:pt idx="1">
                  <c:v>52.941176470588218</c:v>
                </c:pt>
                <c:pt idx="2">
                  <c:v>17.647058823529409</c:v>
                </c:pt>
                <c:pt idx="3">
                  <c:v>11.76470588235294</c:v>
                </c:pt>
              </c:numCache>
            </c:numRef>
          </c:val>
          <c:extLst xmlns:c16r2="http://schemas.microsoft.com/office/drawing/2015/06/chart">
            <c:ext xmlns:c16="http://schemas.microsoft.com/office/drawing/2014/chart" uri="{C3380CC4-5D6E-409C-BE32-E72D297353CC}">
              <c16:uniqueId val="{00000000-3D83-473E-8D20-02C49FA1BF4E}"/>
            </c:ext>
          </c:extLst>
        </c:ser>
        <c:ser>
          <c:idx val="1"/>
          <c:order val="1"/>
          <c:tx>
            <c:strRef>
              <c:f>Hoja1!$C$1</c:f>
              <c:strCache>
                <c:ptCount val="1"/>
                <c:pt idx="0">
                  <c:v>2da Mención </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Empleo</c:v>
                </c:pt>
                <c:pt idx="1">
                  <c:v>Violencia</c:v>
                </c:pt>
                <c:pt idx="2">
                  <c:v>Opor. Educación</c:v>
                </c:pt>
                <c:pt idx="3">
                  <c:v>Reu. Familiar </c:v>
                </c:pt>
              </c:strCache>
            </c:strRef>
          </c:cat>
          <c:val>
            <c:numRef>
              <c:f>Hoja1!$C$2:$C$5</c:f>
              <c:numCache>
                <c:formatCode>####</c:formatCode>
                <c:ptCount val="4"/>
                <c:pt idx="0">
                  <c:v>60.975609756097512</c:v>
                </c:pt>
                <c:pt idx="1">
                  <c:v>51.662971175166298</c:v>
                </c:pt>
                <c:pt idx="2">
                  <c:v>16.4079822616408</c:v>
                </c:pt>
                <c:pt idx="3">
                  <c:v>13.968957871396899</c:v>
                </c:pt>
              </c:numCache>
            </c:numRef>
          </c:val>
          <c:extLst xmlns:c16r2="http://schemas.microsoft.com/office/drawing/2015/06/chart">
            <c:ext xmlns:c16="http://schemas.microsoft.com/office/drawing/2014/chart" uri="{C3380CC4-5D6E-409C-BE32-E72D297353CC}">
              <c16:uniqueId val="{00000001-3D83-473E-8D20-02C49FA1BF4E}"/>
            </c:ext>
          </c:extLst>
        </c:ser>
        <c:dLbls>
          <c:showLegendKey val="0"/>
          <c:showVal val="0"/>
          <c:showCatName val="0"/>
          <c:showSerName val="0"/>
          <c:showPercent val="0"/>
          <c:showBubbleSize val="0"/>
        </c:dLbls>
        <c:gapWidth val="150"/>
        <c:axId val="362678000"/>
        <c:axId val="362678392"/>
      </c:barChart>
      <c:catAx>
        <c:axId val="36267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charset="0"/>
                <a:ea typeface="Candara" charset="0"/>
                <a:cs typeface="Candara" charset="0"/>
              </a:defRPr>
            </a:pPr>
            <a:endParaRPr lang="en-US"/>
          </a:p>
        </c:txPr>
        <c:crossAx val="362678392"/>
        <c:crosses val="autoZero"/>
        <c:auto val="1"/>
        <c:lblAlgn val="ctr"/>
        <c:lblOffset val="100"/>
        <c:noMultiLvlLbl val="0"/>
      </c:catAx>
      <c:valAx>
        <c:axId val="362678392"/>
        <c:scaling>
          <c:orientation val="minMax"/>
          <c:max val="10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ndara" charset="0"/>
                <a:ea typeface="Candara" charset="0"/>
                <a:cs typeface="Candara" charset="0"/>
              </a:defRPr>
            </a:pPr>
            <a:endParaRPr lang="en-US"/>
          </a:p>
        </c:txPr>
        <c:crossAx val="36267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Totalmente de acuerdo</c:v>
                </c:pt>
              </c:strCache>
            </c:strRef>
          </c:tx>
          <c:spPr>
            <a:solidFill>
              <a:srgbClr val="00206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Hoja1!$B$2:$B$5</c:f>
              <c:numCache>
                <c:formatCode>####</c:formatCode>
                <c:ptCount val="4"/>
                <c:pt idx="0">
                  <c:v>73.276517490653831</c:v>
                </c:pt>
                <c:pt idx="1">
                  <c:v>13.881630669011971</c:v>
                </c:pt>
                <c:pt idx="2">
                  <c:v>25.142251908171239</c:v>
                </c:pt>
                <c:pt idx="3">
                  <c:v>7.9982963051032696</c:v>
                </c:pt>
              </c:numCache>
            </c:numRef>
          </c:val>
          <c:extLst xmlns:c16r2="http://schemas.microsoft.com/office/drawing/2015/06/chart">
            <c:ext xmlns:c16="http://schemas.microsoft.com/office/drawing/2014/chart" uri="{C3380CC4-5D6E-409C-BE32-E72D297353CC}">
              <c16:uniqueId val="{00000000-E854-4571-8010-3A756D2E59F0}"/>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Hoja1!$C$2:$C$5</c:f>
              <c:numCache>
                <c:formatCode>####</c:formatCode>
                <c:ptCount val="4"/>
                <c:pt idx="0">
                  <c:v>63.09512335145898</c:v>
                </c:pt>
                <c:pt idx="1">
                  <c:v>22.415215705491111</c:v>
                </c:pt>
                <c:pt idx="2">
                  <c:v>21.542986827407589</c:v>
                </c:pt>
                <c:pt idx="3">
                  <c:v>14.09900152154818</c:v>
                </c:pt>
              </c:numCache>
            </c:numRef>
          </c:val>
          <c:extLst xmlns:c16r2="http://schemas.microsoft.com/office/drawing/2015/06/chart">
            <c:ext xmlns:c16="http://schemas.microsoft.com/office/drawing/2014/chart" uri="{C3380CC4-5D6E-409C-BE32-E72D297353CC}">
              <c16:uniqueId val="{00000001-E854-4571-8010-3A756D2E59F0}"/>
            </c:ext>
          </c:extLst>
        </c:ser>
        <c:dLbls>
          <c:showLegendKey val="0"/>
          <c:showVal val="0"/>
          <c:showCatName val="0"/>
          <c:showSerName val="0"/>
          <c:showPercent val="0"/>
          <c:showBubbleSize val="0"/>
        </c:dLbls>
        <c:gapWidth val="150"/>
        <c:axId val="362677216"/>
        <c:axId val="488978440"/>
      </c:barChart>
      <c:catAx>
        <c:axId val="362677216"/>
        <c:scaling>
          <c:orientation val="minMax"/>
        </c:scaling>
        <c:delete val="1"/>
        <c:axPos val="b"/>
        <c:numFmt formatCode="General" sourceLinked="1"/>
        <c:majorTickMark val="out"/>
        <c:minorTickMark val="none"/>
        <c:tickLblPos val="nextTo"/>
        <c:crossAx val="488978440"/>
        <c:crosses val="autoZero"/>
        <c:auto val="1"/>
        <c:lblAlgn val="ctr"/>
        <c:lblOffset val="100"/>
        <c:noMultiLvlLbl val="0"/>
      </c:catAx>
      <c:valAx>
        <c:axId val="488978440"/>
        <c:scaling>
          <c:orientation val="minMax"/>
          <c:max val="10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ndara" charset="0"/>
                <a:ea typeface="Candara" charset="0"/>
                <a:cs typeface="Candara" charset="0"/>
              </a:defRPr>
            </a:pPr>
            <a:endParaRPr lang="en-US"/>
          </a:p>
        </c:txPr>
        <c:crossAx val="3626772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ndara" charset="0"/>
          <a:ea typeface="Candara" charset="0"/>
          <a:cs typeface="Candara"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Totalmente de Acuerdo</c:v>
                </c:pt>
              </c:strCache>
            </c:strRef>
          </c:tx>
          <c:spPr>
            <a:solidFill>
              <a:schemeClr val="accent5">
                <a:lumMod val="5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Guatemala</c:v>
                </c:pt>
              </c:strCache>
            </c:strRef>
          </c:cat>
          <c:val>
            <c:numRef>
              <c:f>Hoja1!$B$2</c:f>
              <c:numCache>
                <c:formatCode>####</c:formatCode>
                <c:ptCount val="1"/>
                <c:pt idx="0">
                  <c:v>6</c:v>
                </c:pt>
              </c:numCache>
            </c:numRef>
          </c:val>
          <c:extLst xmlns:c16r2="http://schemas.microsoft.com/office/drawing/2015/06/chart">
            <c:ext xmlns:c16="http://schemas.microsoft.com/office/drawing/2014/chart" uri="{C3380CC4-5D6E-409C-BE32-E72D297353CC}">
              <c16:uniqueId val="{00000000-A1A8-49B9-898A-6B6BB2C2EF39}"/>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1A8-49B9-898A-6B6BB2C2EF3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Guatemala</c:v>
                </c:pt>
              </c:strCache>
            </c:strRef>
          </c:cat>
          <c:val>
            <c:numRef>
              <c:f>Hoja1!$C$2</c:f>
              <c:numCache>
                <c:formatCode>####</c:formatCode>
                <c:ptCount val="1"/>
                <c:pt idx="0">
                  <c:v>24</c:v>
                </c:pt>
              </c:numCache>
            </c:numRef>
          </c:val>
          <c:extLst xmlns:c16r2="http://schemas.microsoft.com/office/drawing/2015/06/chart">
            <c:ext xmlns:c16="http://schemas.microsoft.com/office/drawing/2014/chart" uri="{C3380CC4-5D6E-409C-BE32-E72D297353CC}">
              <c16:uniqueId val="{00000002-A1A8-49B9-898A-6B6BB2C2EF39}"/>
            </c:ext>
          </c:extLst>
        </c:ser>
        <c:ser>
          <c:idx val="2"/>
          <c:order val="2"/>
          <c:tx>
            <c:strRef>
              <c:f>Hoja1!$D$1</c:f>
              <c:strCache>
                <c:ptCount val="1"/>
                <c:pt idx="0">
                  <c:v>Top Two Box </c:v>
                </c:pt>
              </c:strCache>
            </c:strRef>
          </c:tx>
          <c:spPr>
            <a:noFill/>
            <a:ln>
              <a:noFill/>
            </a:ln>
            <a:effectLst/>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Guatemala</c:v>
                </c:pt>
              </c:strCache>
            </c:strRef>
          </c:cat>
          <c:val>
            <c:numRef>
              <c:f>Hoja1!$D$2</c:f>
              <c:numCache>
                <c:formatCode>0</c:formatCode>
                <c:ptCount val="1"/>
                <c:pt idx="0">
                  <c:v>30</c:v>
                </c:pt>
              </c:numCache>
            </c:numRef>
          </c:val>
          <c:extLst xmlns:c16r2="http://schemas.microsoft.com/office/drawing/2015/06/chart">
            <c:ext xmlns:c16="http://schemas.microsoft.com/office/drawing/2014/chart" uri="{C3380CC4-5D6E-409C-BE32-E72D297353CC}">
              <c16:uniqueId val="{00000003-A1A8-49B9-898A-6B6BB2C2EF39}"/>
            </c:ext>
          </c:extLst>
        </c:ser>
        <c:dLbls>
          <c:showLegendKey val="0"/>
          <c:showVal val="0"/>
          <c:showCatName val="0"/>
          <c:showSerName val="0"/>
          <c:showPercent val="0"/>
          <c:showBubbleSize val="0"/>
        </c:dLbls>
        <c:gapWidth val="150"/>
        <c:overlap val="100"/>
        <c:axId val="488980008"/>
        <c:axId val="488978832"/>
      </c:barChart>
      <c:catAx>
        <c:axId val="48898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978832"/>
        <c:crosses val="autoZero"/>
        <c:auto val="1"/>
        <c:lblAlgn val="ctr"/>
        <c:lblOffset val="100"/>
        <c:noMultiLvlLbl val="0"/>
      </c:catAx>
      <c:valAx>
        <c:axId val="488978832"/>
        <c:scaling>
          <c:orientation val="minMax"/>
          <c:max val="40"/>
        </c:scaling>
        <c:delete val="0"/>
        <c:axPos val="l"/>
        <c:numFmt formatCode="####"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88980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Totalmente de Acuerdo</c:v>
                </c:pt>
              </c:strCache>
            </c:strRef>
          </c:tx>
          <c:spPr>
            <a:solidFill>
              <a:schemeClr val="accent5">
                <a:lumMod val="5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Nicaragua</c:v>
                </c:pt>
              </c:strCache>
            </c:strRef>
          </c:cat>
          <c:val>
            <c:numRef>
              <c:f>Hoja1!$B$2</c:f>
              <c:numCache>
                <c:formatCode>####</c:formatCode>
                <c:ptCount val="1"/>
                <c:pt idx="0">
                  <c:v>3.9166666666666661</c:v>
                </c:pt>
              </c:numCache>
            </c:numRef>
          </c:val>
          <c:extLst xmlns:c16r2="http://schemas.microsoft.com/office/drawing/2015/06/chart">
            <c:ext xmlns:c16="http://schemas.microsoft.com/office/drawing/2014/chart" uri="{C3380CC4-5D6E-409C-BE32-E72D297353CC}">
              <c16:uniqueId val="{00000000-AC1D-47DF-B12D-3FD9E917B5DA}"/>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1D-47DF-B12D-3FD9E917B5D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Nicaragua</c:v>
                </c:pt>
              </c:strCache>
            </c:strRef>
          </c:cat>
          <c:val>
            <c:numRef>
              <c:f>Hoja1!$C$2</c:f>
              <c:numCache>
                <c:formatCode>####</c:formatCode>
                <c:ptCount val="1"/>
                <c:pt idx="0">
                  <c:v>17.75</c:v>
                </c:pt>
              </c:numCache>
            </c:numRef>
          </c:val>
          <c:extLst xmlns:c16r2="http://schemas.microsoft.com/office/drawing/2015/06/chart">
            <c:ext xmlns:c16="http://schemas.microsoft.com/office/drawing/2014/chart" uri="{C3380CC4-5D6E-409C-BE32-E72D297353CC}">
              <c16:uniqueId val="{00000002-AC1D-47DF-B12D-3FD9E917B5DA}"/>
            </c:ext>
          </c:extLst>
        </c:ser>
        <c:ser>
          <c:idx val="2"/>
          <c:order val="2"/>
          <c:tx>
            <c:strRef>
              <c:f>Hoja1!$D$1</c:f>
              <c:strCache>
                <c:ptCount val="1"/>
                <c:pt idx="0">
                  <c:v>Top Two Box </c:v>
                </c:pt>
              </c:strCache>
            </c:strRef>
          </c:tx>
          <c:spPr>
            <a:solidFill>
              <a:schemeClr val="bg1"/>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4-AC1D-47DF-B12D-3FD9E917B5DA}"/>
              </c:ext>
            </c:extLst>
          </c:dPt>
          <c:dLbls>
            <c:spPr>
              <a:noFill/>
              <a:ln>
                <a:solidFill>
                  <a:schemeClr val="tx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Nicaragua</c:v>
                </c:pt>
              </c:strCache>
            </c:strRef>
          </c:cat>
          <c:val>
            <c:numRef>
              <c:f>Hoja1!$D$2</c:f>
              <c:numCache>
                <c:formatCode>0</c:formatCode>
                <c:ptCount val="1"/>
                <c:pt idx="0">
                  <c:v>21.666666666666671</c:v>
                </c:pt>
              </c:numCache>
            </c:numRef>
          </c:val>
          <c:extLst xmlns:c16r2="http://schemas.microsoft.com/office/drawing/2015/06/chart">
            <c:ext xmlns:c16="http://schemas.microsoft.com/office/drawing/2014/chart" uri="{C3380CC4-5D6E-409C-BE32-E72D297353CC}">
              <c16:uniqueId val="{00000005-AC1D-47DF-B12D-3FD9E917B5DA}"/>
            </c:ext>
          </c:extLst>
        </c:ser>
        <c:dLbls>
          <c:showLegendKey val="0"/>
          <c:showVal val="0"/>
          <c:showCatName val="0"/>
          <c:showSerName val="0"/>
          <c:showPercent val="0"/>
          <c:showBubbleSize val="0"/>
        </c:dLbls>
        <c:gapWidth val="150"/>
        <c:overlap val="100"/>
        <c:axId val="430447272"/>
        <c:axId val="430452368"/>
      </c:barChart>
      <c:catAx>
        <c:axId val="43044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452368"/>
        <c:crosses val="autoZero"/>
        <c:auto val="1"/>
        <c:lblAlgn val="ctr"/>
        <c:lblOffset val="100"/>
        <c:noMultiLvlLbl val="0"/>
      </c:catAx>
      <c:valAx>
        <c:axId val="430452368"/>
        <c:scaling>
          <c:orientation val="minMax"/>
          <c:max val="40"/>
        </c:scaling>
        <c:delete val="0"/>
        <c:axPos val="l"/>
        <c:numFmt formatCode="####"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447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Totalmente de acuerdo</c:v>
                </c:pt>
              </c:strCache>
            </c:strRef>
          </c:tx>
          <c:spPr>
            <a:solidFill>
              <a:srgbClr val="00206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Hoja1!$B$2:$B$5</c:f>
              <c:numCache>
                <c:formatCode>####</c:formatCode>
                <c:ptCount val="4"/>
                <c:pt idx="0">
                  <c:v>59.57446808510629</c:v>
                </c:pt>
                <c:pt idx="1">
                  <c:v>31.914893617021281</c:v>
                </c:pt>
                <c:pt idx="2">
                  <c:v>8.5106382978723403</c:v>
                </c:pt>
                <c:pt idx="3">
                  <c:v>6.3829787234042552</c:v>
                </c:pt>
              </c:numCache>
            </c:numRef>
          </c:val>
          <c:extLst xmlns:c16r2="http://schemas.microsoft.com/office/drawing/2015/06/chart">
            <c:ext xmlns:c16="http://schemas.microsoft.com/office/drawing/2014/chart" uri="{C3380CC4-5D6E-409C-BE32-E72D297353CC}">
              <c16:uniqueId val="{00000000-DB66-4F5B-93C7-56D51AEF3D84}"/>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ndara" charset="0"/>
                    <a:ea typeface="Candara" charset="0"/>
                    <a:cs typeface="Candara"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Por oportunidades de empleo, </c:v>
                </c:pt>
                <c:pt idx="1">
                  <c:v>Por violencia/seguridad, </c:v>
                </c:pt>
                <c:pt idx="2">
                  <c:v>Por oportunidades de educación, </c:v>
                </c:pt>
                <c:pt idx="3">
                  <c:v>Por la reunificación familiar, </c:v>
                </c:pt>
              </c:strCache>
            </c:strRef>
          </c:cat>
          <c:val>
            <c:numRef>
              <c:f>Hoja1!$C$2:$C$5</c:f>
              <c:numCache>
                <c:formatCode>####</c:formatCode>
                <c:ptCount val="4"/>
                <c:pt idx="0">
                  <c:v>80.2816901408451</c:v>
                </c:pt>
                <c:pt idx="1">
                  <c:v>8.4507042253521103</c:v>
                </c:pt>
                <c:pt idx="2">
                  <c:v>17.37089201877934</c:v>
                </c:pt>
                <c:pt idx="3">
                  <c:v>12.20657276995305</c:v>
                </c:pt>
              </c:numCache>
            </c:numRef>
          </c:val>
          <c:extLst xmlns:c16r2="http://schemas.microsoft.com/office/drawing/2015/06/chart">
            <c:ext xmlns:c16="http://schemas.microsoft.com/office/drawing/2014/chart" uri="{C3380CC4-5D6E-409C-BE32-E72D297353CC}">
              <c16:uniqueId val="{00000001-DB66-4F5B-93C7-56D51AEF3D84}"/>
            </c:ext>
          </c:extLst>
        </c:ser>
        <c:dLbls>
          <c:showLegendKey val="0"/>
          <c:showVal val="0"/>
          <c:showCatName val="0"/>
          <c:showSerName val="0"/>
          <c:showPercent val="0"/>
          <c:showBubbleSize val="0"/>
        </c:dLbls>
        <c:gapWidth val="150"/>
        <c:axId val="430450408"/>
        <c:axId val="430456288"/>
      </c:barChart>
      <c:catAx>
        <c:axId val="430450408"/>
        <c:scaling>
          <c:orientation val="minMax"/>
        </c:scaling>
        <c:delete val="1"/>
        <c:axPos val="b"/>
        <c:numFmt formatCode="General" sourceLinked="1"/>
        <c:majorTickMark val="out"/>
        <c:minorTickMark val="none"/>
        <c:tickLblPos val="nextTo"/>
        <c:crossAx val="430456288"/>
        <c:crosses val="autoZero"/>
        <c:auto val="1"/>
        <c:lblAlgn val="ctr"/>
        <c:lblOffset val="100"/>
        <c:noMultiLvlLbl val="0"/>
      </c:catAx>
      <c:valAx>
        <c:axId val="430456288"/>
        <c:scaling>
          <c:orientation val="minMax"/>
          <c:max val="10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ndara" charset="0"/>
                <a:ea typeface="Candara" charset="0"/>
                <a:cs typeface="Candara" charset="0"/>
              </a:defRPr>
            </a:pPr>
            <a:endParaRPr lang="en-US"/>
          </a:p>
        </c:txPr>
        <c:crossAx val="4304504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ndara" charset="0"/>
          <a:ea typeface="Candara" charset="0"/>
          <a:cs typeface="Candara"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Totalmente de Acuerdo</c:v>
                </c:pt>
              </c:strCache>
            </c:strRef>
          </c:tx>
          <c:spPr>
            <a:solidFill>
              <a:schemeClr val="accent5">
                <a:lumMod val="5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Panamá</c:v>
                </c:pt>
              </c:strCache>
            </c:strRef>
          </c:cat>
          <c:val>
            <c:numRef>
              <c:f>Hoja1!$B$2</c:f>
              <c:numCache>
                <c:formatCode>####</c:formatCode>
                <c:ptCount val="1"/>
                <c:pt idx="0">
                  <c:v>3</c:v>
                </c:pt>
              </c:numCache>
            </c:numRef>
          </c:val>
          <c:extLst xmlns:c16r2="http://schemas.microsoft.com/office/drawing/2015/06/chart">
            <c:ext xmlns:c16="http://schemas.microsoft.com/office/drawing/2014/chart" uri="{C3380CC4-5D6E-409C-BE32-E72D297353CC}">
              <c16:uniqueId val="{00000000-4AE3-443B-B1A8-19518A916470}"/>
            </c:ext>
          </c:extLst>
        </c:ser>
        <c:ser>
          <c:idx val="1"/>
          <c:order val="1"/>
          <c:tx>
            <c:strRef>
              <c:f>Hoja1!$C$1</c:f>
              <c:strCache>
                <c:ptCount val="1"/>
                <c:pt idx="0">
                  <c:v>De acuerdo</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AE3-443B-B1A8-19518A91647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Panamá</c:v>
                </c:pt>
              </c:strCache>
            </c:strRef>
          </c:cat>
          <c:val>
            <c:numRef>
              <c:f>Hoja1!$C$2</c:f>
              <c:numCache>
                <c:formatCode>####</c:formatCode>
                <c:ptCount val="1"/>
                <c:pt idx="0">
                  <c:v>17</c:v>
                </c:pt>
              </c:numCache>
            </c:numRef>
          </c:val>
          <c:extLst xmlns:c16r2="http://schemas.microsoft.com/office/drawing/2015/06/chart">
            <c:ext xmlns:c16="http://schemas.microsoft.com/office/drawing/2014/chart" uri="{C3380CC4-5D6E-409C-BE32-E72D297353CC}">
              <c16:uniqueId val="{00000002-4AE3-443B-B1A8-19518A916470}"/>
            </c:ext>
          </c:extLst>
        </c:ser>
        <c:ser>
          <c:idx val="2"/>
          <c:order val="2"/>
          <c:tx>
            <c:strRef>
              <c:f>Hoja1!$D$1</c:f>
              <c:strCache>
                <c:ptCount val="1"/>
                <c:pt idx="0">
                  <c:v>Top Two Box </c:v>
                </c:pt>
              </c:strCache>
            </c:strRef>
          </c:tx>
          <c:spPr>
            <a:noFill/>
            <a:ln>
              <a:noFill/>
            </a:ln>
            <a:effectLst/>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Panamá</c:v>
                </c:pt>
              </c:strCache>
            </c:strRef>
          </c:cat>
          <c:val>
            <c:numRef>
              <c:f>Hoja1!$D$2</c:f>
              <c:numCache>
                <c:formatCode>0</c:formatCode>
                <c:ptCount val="1"/>
                <c:pt idx="0">
                  <c:v>20</c:v>
                </c:pt>
              </c:numCache>
            </c:numRef>
          </c:val>
          <c:extLst xmlns:c16r2="http://schemas.microsoft.com/office/drawing/2015/06/chart">
            <c:ext xmlns:c16="http://schemas.microsoft.com/office/drawing/2014/chart" uri="{C3380CC4-5D6E-409C-BE32-E72D297353CC}">
              <c16:uniqueId val="{00000003-4AE3-443B-B1A8-19518A916470}"/>
            </c:ext>
          </c:extLst>
        </c:ser>
        <c:dLbls>
          <c:showLegendKey val="0"/>
          <c:showVal val="0"/>
          <c:showCatName val="0"/>
          <c:showSerName val="0"/>
          <c:showPercent val="0"/>
          <c:showBubbleSize val="0"/>
        </c:dLbls>
        <c:gapWidth val="150"/>
        <c:overlap val="100"/>
        <c:axId val="430445704"/>
        <c:axId val="430446880"/>
      </c:barChart>
      <c:catAx>
        <c:axId val="43044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446880"/>
        <c:crosses val="autoZero"/>
        <c:auto val="1"/>
        <c:lblAlgn val="ctr"/>
        <c:lblOffset val="100"/>
        <c:noMultiLvlLbl val="0"/>
      </c:catAx>
      <c:valAx>
        <c:axId val="430446880"/>
        <c:scaling>
          <c:orientation val="minMax"/>
          <c:max val="40"/>
        </c:scaling>
        <c:delete val="0"/>
        <c:axPos val="l"/>
        <c:numFmt formatCode="####"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445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BC243A8F-8199-42A5-9185-50E705F6C32C}" type="datetimeFigureOut">
              <a:rPr lang="en-US" smtClean="0"/>
              <a:t>6/22/2017</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7C8A017-E6F7-4286-8972-9B13C538CB91}" type="slidenum">
              <a:rPr lang="en-US" smtClean="0"/>
              <a:t>‹#›</a:t>
            </a:fld>
            <a:endParaRPr lang="en-US"/>
          </a:p>
        </p:txBody>
      </p:sp>
    </p:spTree>
    <p:extLst>
      <p:ext uri="{BB962C8B-B14F-4D97-AF65-F5344CB8AC3E}">
        <p14:creationId xmlns:p14="http://schemas.microsoft.com/office/powerpoint/2010/main" val="153050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1</a:t>
            </a:fld>
            <a:endParaRPr lang="en-US" dirty="0"/>
          </a:p>
        </p:txBody>
      </p:sp>
    </p:spTree>
    <p:extLst>
      <p:ext uri="{BB962C8B-B14F-4D97-AF65-F5344CB8AC3E}">
        <p14:creationId xmlns:p14="http://schemas.microsoft.com/office/powerpoint/2010/main" val="239744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47C8A017-E6F7-4286-8972-9B13C538CB91}" type="slidenum">
              <a:rPr lang="en-US" smtClean="0"/>
              <a:t>10</a:t>
            </a:fld>
            <a:endParaRPr lang="en-US" dirty="0"/>
          </a:p>
        </p:txBody>
      </p:sp>
    </p:spTree>
    <p:extLst>
      <p:ext uri="{BB962C8B-B14F-4D97-AF65-F5344CB8AC3E}">
        <p14:creationId xmlns:p14="http://schemas.microsoft.com/office/powerpoint/2010/main" val="177435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11</a:t>
            </a:fld>
            <a:endParaRPr lang="en-US" dirty="0"/>
          </a:p>
        </p:txBody>
      </p:sp>
    </p:spTree>
    <p:extLst>
      <p:ext uri="{BB962C8B-B14F-4D97-AF65-F5344CB8AC3E}">
        <p14:creationId xmlns:p14="http://schemas.microsoft.com/office/powerpoint/2010/main" val="1298252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12</a:t>
            </a:fld>
            <a:endParaRPr lang="en-US" dirty="0"/>
          </a:p>
        </p:txBody>
      </p:sp>
    </p:spTree>
    <p:extLst>
      <p:ext uri="{BB962C8B-B14F-4D97-AF65-F5344CB8AC3E}">
        <p14:creationId xmlns:p14="http://schemas.microsoft.com/office/powerpoint/2010/main" val="249377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baseline="0" dirty="0" smtClean="0"/>
          </a:p>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13</a:t>
            </a:fld>
            <a:endParaRPr lang="en-US" dirty="0"/>
          </a:p>
        </p:txBody>
      </p:sp>
    </p:spTree>
    <p:extLst>
      <p:ext uri="{BB962C8B-B14F-4D97-AF65-F5344CB8AC3E}">
        <p14:creationId xmlns:p14="http://schemas.microsoft.com/office/powerpoint/2010/main" val="3793656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5318716A-A5A6-45AD-89A2-46B046E42AE3}" type="slidenum">
              <a:rPr lang="es-CR" smtClean="0"/>
              <a:t>14</a:t>
            </a:fld>
            <a:endParaRPr lang="es-CR" dirty="0"/>
          </a:p>
        </p:txBody>
      </p:sp>
    </p:spTree>
    <p:extLst>
      <p:ext uri="{BB962C8B-B14F-4D97-AF65-F5344CB8AC3E}">
        <p14:creationId xmlns:p14="http://schemas.microsoft.com/office/powerpoint/2010/main" val="118994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15</a:t>
            </a:fld>
            <a:endParaRPr lang="en-US" dirty="0"/>
          </a:p>
        </p:txBody>
      </p:sp>
    </p:spTree>
    <p:extLst>
      <p:ext uri="{BB962C8B-B14F-4D97-AF65-F5344CB8AC3E}">
        <p14:creationId xmlns:p14="http://schemas.microsoft.com/office/powerpoint/2010/main" val="164479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16</a:t>
            </a:fld>
            <a:endParaRPr lang="en-US"/>
          </a:p>
        </p:txBody>
      </p:sp>
    </p:spTree>
    <p:extLst>
      <p:ext uri="{BB962C8B-B14F-4D97-AF65-F5344CB8AC3E}">
        <p14:creationId xmlns:p14="http://schemas.microsoft.com/office/powerpoint/2010/main" val="174731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17</a:t>
            </a:fld>
            <a:endParaRPr lang="en-US"/>
          </a:p>
        </p:txBody>
      </p:sp>
    </p:spTree>
    <p:extLst>
      <p:ext uri="{BB962C8B-B14F-4D97-AF65-F5344CB8AC3E}">
        <p14:creationId xmlns:p14="http://schemas.microsoft.com/office/powerpoint/2010/main" val="1298553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EDD1D-32EF-7E4C-9FE8-590D5729B5C5}" type="slidenum">
              <a:rPr lang="en-US" smtClean="0"/>
              <a:pPr/>
              <a:t>18</a:t>
            </a:fld>
            <a:endParaRPr lang="en-US"/>
          </a:p>
        </p:txBody>
      </p:sp>
    </p:spTree>
    <p:extLst>
      <p:ext uri="{BB962C8B-B14F-4D97-AF65-F5344CB8AC3E}">
        <p14:creationId xmlns:p14="http://schemas.microsoft.com/office/powerpoint/2010/main" val="237402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2</a:t>
            </a:fld>
            <a:endParaRPr lang="en-US"/>
          </a:p>
        </p:txBody>
      </p:sp>
    </p:spTree>
    <p:extLst>
      <p:ext uri="{BB962C8B-B14F-4D97-AF65-F5344CB8AC3E}">
        <p14:creationId xmlns:p14="http://schemas.microsoft.com/office/powerpoint/2010/main" val="152553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3</a:t>
            </a:fld>
            <a:endParaRPr lang="en-US"/>
          </a:p>
        </p:txBody>
      </p:sp>
    </p:spTree>
    <p:extLst>
      <p:ext uri="{BB962C8B-B14F-4D97-AF65-F5344CB8AC3E}">
        <p14:creationId xmlns:p14="http://schemas.microsoft.com/office/powerpoint/2010/main" val="118749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baseline="0" dirty="0" smtClean="0"/>
          </a:p>
        </p:txBody>
      </p:sp>
      <p:sp>
        <p:nvSpPr>
          <p:cNvPr id="4" name="Slide Number Placeholder 3"/>
          <p:cNvSpPr>
            <a:spLocks noGrp="1"/>
          </p:cNvSpPr>
          <p:nvPr>
            <p:ph type="sldNum" sz="quarter" idx="10"/>
          </p:nvPr>
        </p:nvSpPr>
        <p:spPr/>
        <p:txBody>
          <a:bodyPr/>
          <a:lstStyle/>
          <a:p>
            <a:fld id="{47C8A017-E6F7-4286-8972-9B13C538CB91}" type="slidenum">
              <a:rPr lang="en-US" smtClean="0"/>
              <a:t>4</a:t>
            </a:fld>
            <a:endParaRPr lang="en-US"/>
          </a:p>
        </p:txBody>
      </p:sp>
    </p:spTree>
    <p:extLst>
      <p:ext uri="{BB962C8B-B14F-4D97-AF65-F5344CB8AC3E}">
        <p14:creationId xmlns:p14="http://schemas.microsoft.com/office/powerpoint/2010/main" val="133315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5</a:t>
            </a:fld>
            <a:endParaRPr lang="en-US"/>
          </a:p>
        </p:txBody>
      </p:sp>
    </p:spTree>
    <p:extLst>
      <p:ext uri="{BB962C8B-B14F-4D97-AF65-F5344CB8AC3E}">
        <p14:creationId xmlns:p14="http://schemas.microsoft.com/office/powerpoint/2010/main" val="322724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6</a:t>
            </a:fld>
            <a:endParaRPr lang="en-US"/>
          </a:p>
        </p:txBody>
      </p:sp>
    </p:spTree>
    <p:extLst>
      <p:ext uri="{BB962C8B-B14F-4D97-AF65-F5344CB8AC3E}">
        <p14:creationId xmlns:p14="http://schemas.microsoft.com/office/powerpoint/2010/main" val="46908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7</a:t>
            </a:fld>
            <a:endParaRPr lang="en-US"/>
          </a:p>
        </p:txBody>
      </p:sp>
    </p:spTree>
    <p:extLst>
      <p:ext uri="{BB962C8B-B14F-4D97-AF65-F5344CB8AC3E}">
        <p14:creationId xmlns:p14="http://schemas.microsoft.com/office/powerpoint/2010/main" val="116283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8</a:t>
            </a:fld>
            <a:endParaRPr lang="en-US"/>
          </a:p>
        </p:txBody>
      </p:sp>
    </p:spTree>
    <p:extLst>
      <p:ext uri="{BB962C8B-B14F-4D97-AF65-F5344CB8AC3E}">
        <p14:creationId xmlns:p14="http://schemas.microsoft.com/office/powerpoint/2010/main" val="363389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8A017-E6F7-4286-8972-9B13C538CB91}" type="slidenum">
              <a:rPr lang="en-US" smtClean="0"/>
              <a:t>9</a:t>
            </a:fld>
            <a:endParaRPr lang="en-US" dirty="0"/>
          </a:p>
        </p:txBody>
      </p:sp>
    </p:spTree>
    <p:extLst>
      <p:ext uri="{BB962C8B-B14F-4D97-AF65-F5344CB8AC3E}">
        <p14:creationId xmlns:p14="http://schemas.microsoft.com/office/powerpoint/2010/main" val="198886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670C83-576B-4FD8-AE16-F514CE4F75EE}"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19814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70C83-576B-4FD8-AE16-F514CE4F75EE}"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83081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70C83-576B-4FD8-AE16-F514CE4F75EE}"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89041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3144ED-927B-5B45-A4E7-8652B75E597C}" type="datetime1">
              <a:rPr lang="en-US" smtClean="0"/>
              <a:pPr/>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6" name="Rectangle 5"/>
          <p:cNvSpPr/>
          <p:nvPr userDrawn="1"/>
        </p:nvSpPr>
        <p:spPr>
          <a:xfrm>
            <a:off x="0" y="0"/>
            <a:ext cx="9144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UNICEF 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1467" y="5917067"/>
            <a:ext cx="2012966" cy="483429"/>
          </a:xfrm>
          <a:prstGeom prst="rect">
            <a:avLst/>
          </a:prstGeom>
        </p:spPr>
      </p:pic>
      <p:sp>
        <p:nvSpPr>
          <p:cNvPr id="10" name="Text Placeholder 9"/>
          <p:cNvSpPr>
            <a:spLocks noGrp="1"/>
          </p:cNvSpPr>
          <p:nvPr>
            <p:ph type="body" sz="quarter" idx="13" hasCustomPrompt="1"/>
          </p:nvPr>
        </p:nvSpPr>
        <p:spPr>
          <a:xfrm>
            <a:off x="584200" y="393699"/>
            <a:ext cx="4572000" cy="2606675"/>
          </a:xfrm>
          <a:prstGeom prst="rect">
            <a:avLst/>
          </a:prstGeom>
        </p:spPr>
        <p:txBody>
          <a:bodyPr vert="horz"/>
          <a:lstStyle>
            <a:lvl1pPr marL="0">
              <a:lnSpc>
                <a:spcPts val="2020"/>
              </a:lnSpc>
              <a:spcBef>
                <a:spcPts val="0"/>
              </a:spcBef>
              <a:spcAft>
                <a:spcPts val="300"/>
              </a:spcAft>
              <a:buFontTx/>
              <a:buNone/>
              <a:defRPr sz="1400" baseline="0">
                <a:solidFill>
                  <a:schemeClr val="bg1"/>
                </a:solidFill>
                <a:latin typeface="Arial"/>
                <a:cs typeface="Arial"/>
              </a:defRPr>
            </a:lvl1pPr>
            <a:lvl2pPr marL="0">
              <a:spcBef>
                <a:spcPts val="0"/>
              </a:spcBef>
              <a:buFontTx/>
              <a:buNone/>
              <a:defRPr sz="1400">
                <a:solidFill>
                  <a:schemeClr val="bg1"/>
                </a:solidFill>
                <a:latin typeface="Arial"/>
                <a:cs typeface="Arial"/>
              </a:defRPr>
            </a:lvl2pPr>
            <a:lvl3pPr marL="0">
              <a:spcBef>
                <a:spcPts val="0"/>
              </a:spcBef>
              <a:buFontTx/>
              <a:buNone/>
              <a:defRPr sz="1400">
                <a:solidFill>
                  <a:schemeClr val="bg1"/>
                </a:solidFill>
                <a:latin typeface="Arial"/>
                <a:cs typeface="Arial"/>
              </a:defRPr>
            </a:lvl3pPr>
            <a:lvl4pPr marL="0">
              <a:spcBef>
                <a:spcPts val="0"/>
              </a:spcBef>
              <a:buFontTx/>
              <a:buNone/>
              <a:defRPr sz="1400">
                <a:solidFill>
                  <a:schemeClr val="bg1"/>
                </a:solidFill>
                <a:latin typeface="Arial"/>
                <a:cs typeface="Arial"/>
              </a:defRPr>
            </a:lvl4pPr>
            <a:lvl5pPr marL="0">
              <a:spcBef>
                <a:spcPts val="0"/>
              </a:spcBef>
              <a:buFontTx/>
              <a:buNone/>
              <a:defRPr sz="1400">
                <a:solidFill>
                  <a:schemeClr val="bg1"/>
                </a:solidFill>
                <a:latin typeface="Arial"/>
                <a:cs typeface="Arial"/>
              </a:defRPr>
            </a:lvl5pPr>
          </a:lstStyle>
          <a:p>
            <a:pPr lvl="0"/>
            <a:r>
              <a:rPr lang="en-US" dirty="0"/>
              <a:t>For more information please contact</a:t>
            </a:r>
          </a:p>
          <a:p>
            <a:pPr lvl="0"/>
            <a:endParaRPr lang="en-US" dirty="0"/>
          </a:p>
          <a:p>
            <a:pPr lvl="0"/>
            <a:r>
              <a:rPr lang="en-US" dirty="0"/>
              <a:t>Click to edit name</a:t>
            </a:r>
          </a:p>
          <a:p>
            <a:pPr lvl="0"/>
            <a:r>
              <a:rPr lang="en-US" dirty="0"/>
              <a:t>Title</a:t>
            </a:r>
          </a:p>
          <a:p>
            <a:pPr lvl="0"/>
            <a:r>
              <a:rPr lang="en-US" dirty="0"/>
              <a:t>Telephone and email address</a:t>
            </a:r>
          </a:p>
        </p:txBody>
      </p:sp>
      <p:sp>
        <p:nvSpPr>
          <p:cNvPr id="11" name="Text Placeholder 14"/>
          <p:cNvSpPr>
            <a:spLocks noGrp="1"/>
          </p:cNvSpPr>
          <p:nvPr>
            <p:ph type="body" sz="quarter" idx="15" hasCustomPrompt="1"/>
          </p:nvPr>
        </p:nvSpPr>
        <p:spPr>
          <a:xfrm>
            <a:off x="584200" y="3479800"/>
            <a:ext cx="4572000" cy="3169719"/>
          </a:xfrm>
          <a:prstGeom prst="rect">
            <a:avLst/>
          </a:prstGeom>
        </p:spPr>
        <p:txBody>
          <a:bodyPr vert="horz"/>
          <a:lstStyle>
            <a:lvl1pPr marL="0" marR="0" indent="0" algn="l" defTabSz="457200" rtl="0" eaLnBrk="1" fontAlgn="auto" latinLnBrk="0" hangingPunct="1">
              <a:lnSpc>
                <a:spcPts val="1920"/>
              </a:lnSpc>
              <a:spcBef>
                <a:spcPts val="0"/>
              </a:spcBef>
              <a:spcAft>
                <a:spcPts val="300"/>
              </a:spcAft>
              <a:buClrTx/>
              <a:buSzTx/>
              <a:buFontTx/>
              <a:buNone/>
              <a:tabLst/>
              <a:defRPr sz="1400" baseline="0">
                <a:solidFill>
                  <a:srgbClr val="FFFFFF"/>
                </a:solidFill>
                <a:latin typeface="Arial"/>
                <a:cs typeface="Arial"/>
              </a:defRPr>
            </a:lvl1pPr>
            <a:lvl2pPr marL="0">
              <a:spcBef>
                <a:spcPts val="0"/>
              </a:spcBef>
              <a:buFontTx/>
              <a:buNone/>
              <a:defRPr sz="1400">
                <a:solidFill>
                  <a:srgbClr val="FFFFFF"/>
                </a:solidFill>
                <a:latin typeface="Arial"/>
                <a:cs typeface="Arial"/>
              </a:defRPr>
            </a:lvl2pPr>
            <a:lvl3pPr marL="0">
              <a:spcBef>
                <a:spcPts val="0"/>
              </a:spcBef>
              <a:buFontTx/>
              <a:buNone/>
              <a:defRPr sz="1400">
                <a:solidFill>
                  <a:srgbClr val="FFFFFF"/>
                </a:solidFill>
                <a:latin typeface="Arial"/>
                <a:cs typeface="Arial"/>
              </a:defRPr>
            </a:lvl3pPr>
            <a:lvl4pPr marL="0">
              <a:spcBef>
                <a:spcPts val="0"/>
              </a:spcBef>
              <a:buFontTx/>
              <a:buNone/>
              <a:defRPr sz="1400">
                <a:solidFill>
                  <a:srgbClr val="FFFFFF"/>
                </a:solidFill>
                <a:latin typeface="Arial"/>
                <a:cs typeface="Arial"/>
              </a:defRPr>
            </a:lvl4pPr>
            <a:lvl5pPr marL="0">
              <a:spcBef>
                <a:spcPts val="0"/>
              </a:spcBef>
              <a:buFontTx/>
              <a:buNone/>
              <a:defRPr sz="1400">
                <a:solidFill>
                  <a:srgbClr val="FFFFFF"/>
                </a:solidFill>
                <a:latin typeface="Arial"/>
                <a:cs typeface="Arial"/>
              </a:defRPr>
            </a:lvl5pPr>
          </a:lstStyle>
          <a:p>
            <a:pPr lvl="0"/>
            <a:r>
              <a:rPr lang="en-US" dirty="0"/>
              <a:t>Click to edit back cover information</a:t>
            </a:r>
          </a:p>
          <a:p>
            <a:pPr lvl="0"/>
            <a:r>
              <a:rPr lang="en-US" dirty="0"/>
              <a:t>Click to edit back cover information</a:t>
            </a:r>
          </a:p>
          <a:p>
            <a:pPr lvl="0"/>
            <a:r>
              <a:rPr lang="en-US" dirty="0"/>
              <a:t>Click to edit back cover information</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dirty="0"/>
              <a:t>Click to edit back cover information</a:t>
            </a:r>
          </a:p>
          <a:p>
            <a:pPr lvl="0"/>
            <a:endParaRPr lang="en-US" dirty="0"/>
          </a:p>
          <a:p>
            <a:pPr lvl="0"/>
            <a:r>
              <a:rPr lang="en-US" dirty="0"/>
              <a:t>Click to edit back cover information</a:t>
            </a:r>
          </a:p>
          <a:p>
            <a:pPr lvl="0"/>
            <a:r>
              <a:rPr lang="en-US" dirty="0"/>
              <a:t>Click to edit back cover information</a:t>
            </a:r>
          </a:p>
          <a:p>
            <a:pPr lvl="0"/>
            <a:endParaRPr lang="en-US" dirty="0"/>
          </a:p>
          <a:p>
            <a:pPr lvl="0"/>
            <a:r>
              <a:rPr lang="en-US" dirty="0"/>
              <a:t>Cover photo © goes here</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dirty="0"/>
              <a:t>Inside photo © goes here</a:t>
            </a:r>
          </a:p>
        </p:txBody>
      </p:sp>
    </p:spTree>
    <p:extLst>
      <p:ext uri="{BB962C8B-B14F-4D97-AF65-F5344CB8AC3E}">
        <p14:creationId xmlns:p14="http://schemas.microsoft.com/office/powerpoint/2010/main" val="349949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70C83-576B-4FD8-AE16-F514CE4F75EE}"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247366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670C83-576B-4FD8-AE16-F514CE4F75EE}"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368621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670C83-576B-4FD8-AE16-F514CE4F75EE}"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281482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670C83-576B-4FD8-AE16-F514CE4F75EE}"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4246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670C83-576B-4FD8-AE16-F514CE4F75EE}"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223459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70C83-576B-4FD8-AE16-F514CE4F75EE}"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361094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670C83-576B-4FD8-AE16-F514CE4F75EE}"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192234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670C83-576B-4FD8-AE16-F514CE4F75EE}"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87F18-84F4-411B-B217-EAD679D7E43F}" type="slidenum">
              <a:rPr lang="en-US" smtClean="0"/>
              <a:t>‹#›</a:t>
            </a:fld>
            <a:endParaRPr lang="en-US"/>
          </a:p>
        </p:txBody>
      </p:sp>
    </p:spTree>
    <p:extLst>
      <p:ext uri="{BB962C8B-B14F-4D97-AF65-F5344CB8AC3E}">
        <p14:creationId xmlns:p14="http://schemas.microsoft.com/office/powerpoint/2010/main" val="203548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0C83-576B-4FD8-AE16-F514CE4F75EE}" type="datetimeFigureOut">
              <a:rPr lang="en-US" smtClean="0"/>
              <a:t>6/22/2017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87F18-84F4-411B-B217-EAD679D7E43F}" type="slidenum">
              <a:rPr lang="en-US" smtClean="0"/>
              <a:t>‹#›</a:t>
            </a:fld>
            <a:endParaRPr lang="en-US"/>
          </a:p>
        </p:txBody>
      </p:sp>
    </p:spTree>
    <p:extLst>
      <p:ext uri="{BB962C8B-B14F-4D97-AF65-F5344CB8AC3E}">
        <p14:creationId xmlns:p14="http://schemas.microsoft.com/office/powerpoint/2010/main" val="3459952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914900"/>
            <a:ext cx="9144000" cy="1877437"/>
          </a:xfrm>
          <a:prstGeom prst="rect">
            <a:avLst/>
          </a:prstGeom>
        </p:spPr>
        <p:txBody>
          <a:bodyPr wrap="square">
            <a:spAutoFit/>
          </a:bodyPr>
          <a:lstStyle/>
          <a:p>
            <a:pPr algn="ctr"/>
            <a:r>
              <a:rPr lang="es-ES" sz="2800" dirty="0" smtClean="0">
                <a:solidFill>
                  <a:srgbClr val="039AFF"/>
                </a:solidFill>
                <a:latin typeface="Arial"/>
                <a:cs typeface="Arial"/>
              </a:rPr>
              <a:t>Grupo Regional de Consulta sobre Migración </a:t>
            </a:r>
            <a:endParaRPr lang="es-ES" sz="2800" dirty="0">
              <a:solidFill>
                <a:srgbClr val="039AFF"/>
              </a:solidFill>
              <a:latin typeface="Arial"/>
              <a:cs typeface="Arial"/>
            </a:endParaRPr>
          </a:p>
          <a:p>
            <a:pPr algn="ctr"/>
            <a:r>
              <a:rPr lang="es-ES" sz="2000" dirty="0" smtClean="0">
                <a:solidFill>
                  <a:srgbClr val="039AFF"/>
                </a:solidFill>
                <a:latin typeface="Arial"/>
                <a:cs typeface="Arial"/>
              </a:rPr>
              <a:t>San Salvador, El Salvador </a:t>
            </a:r>
          </a:p>
          <a:p>
            <a:pPr algn="ctr"/>
            <a:r>
              <a:rPr lang="es-ES" sz="2000" dirty="0" smtClean="0">
                <a:solidFill>
                  <a:srgbClr val="039AFF"/>
                </a:solidFill>
                <a:latin typeface="Arial"/>
                <a:cs typeface="Arial"/>
              </a:rPr>
              <a:t>Junio 2017</a:t>
            </a:r>
            <a:endParaRPr lang="es-ES" sz="2000" dirty="0">
              <a:solidFill>
                <a:srgbClr val="039AFF"/>
              </a:solidFill>
              <a:latin typeface="Arial"/>
              <a:cs typeface="Arial"/>
            </a:endParaRPr>
          </a:p>
          <a:p>
            <a:pPr algn="ctr"/>
            <a:endParaRPr lang="es-ES" sz="2400" b="1" dirty="0">
              <a:solidFill>
                <a:srgbClr val="039AFF"/>
              </a:solidFill>
              <a:latin typeface="Arial"/>
              <a:cs typeface="Arial"/>
            </a:endParaRPr>
          </a:p>
          <a:p>
            <a:pPr algn="ctr"/>
            <a:r>
              <a:rPr lang="es-ES" sz="2400" b="1" dirty="0">
                <a:solidFill>
                  <a:srgbClr val="039AFF"/>
                </a:solidFill>
                <a:latin typeface="Arial"/>
                <a:cs typeface="Arial"/>
              </a:rPr>
              <a:t>Aportes de UNICEF</a:t>
            </a:r>
            <a:endParaRPr lang="es-ES" sz="2400" dirty="0">
              <a:solidFill>
                <a:srgbClr val="039AFF"/>
              </a:solidFill>
              <a:latin typeface="Arial"/>
              <a:cs typeface="Arial"/>
            </a:endParaRPr>
          </a:p>
        </p:txBody>
      </p:sp>
      <p:pic>
        <p:nvPicPr>
          <p:cNvPr id="2" name="Picture 1" descr="Broken Dreams Banner Image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3400"/>
            <a:ext cx="9144000" cy="5486400"/>
          </a:xfrm>
          <a:prstGeom prst="rect">
            <a:avLst/>
          </a:prstGeom>
        </p:spPr>
      </p:pic>
      <p:pic>
        <p:nvPicPr>
          <p:cNvPr id="3" name="Picture 2" descr="UNICEF_ForEveryChild_White_Horizontal_CMYK_ENG.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3600" y="152400"/>
            <a:ext cx="2908292" cy="457199"/>
          </a:xfrm>
          <a:prstGeom prst="rect">
            <a:avLst/>
          </a:prstGeom>
        </p:spPr>
      </p:pic>
    </p:spTree>
    <p:extLst>
      <p:ext uri="{BB962C8B-B14F-4D97-AF65-F5344CB8AC3E}">
        <p14:creationId xmlns:p14="http://schemas.microsoft.com/office/powerpoint/2010/main" val="206105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 y="1070386"/>
            <a:ext cx="8915400" cy="5562600"/>
          </a:xfrm>
        </p:spPr>
        <p:txBody>
          <a:bodyPr>
            <a:normAutofit/>
          </a:bodyPr>
          <a:lstStyle/>
          <a:p>
            <a:endParaRPr lang="es-ES" sz="2000" dirty="0">
              <a:latin typeface="Arial"/>
              <a:cs typeface="Arial"/>
            </a:endParaRPr>
          </a:p>
          <a:p>
            <a:pPr marL="0" indent="0">
              <a:buNone/>
            </a:pPr>
            <a:endParaRPr lang="es-ES" dirty="0"/>
          </a:p>
        </p:txBody>
      </p:sp>
      <p:sp>
        <p:nvSpPr>
          <p:cNvPr id="5" name="Rectangle 4"/>
          <p:cNvSpPr/>
          <p:nvPr/>
        </p:nvSpPr>
        <p:spPr>
          <a:xfrm>
            <a:off x="-12104" y="-131751"/>
            <a:ext cx="9156103" cy="1028576"/>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endParaRPr lang="es-ES" sz="2400" b="1" dirty="0" smtClean="0"/>
          </a:p>
          <a:p>
            <a:pPr algn="ctr">
              <a:spcAft>
                <a:spcPts val="500"/>
              </a:spcAft>
            </a:pPr>
            <a:endParaRPr lang="es-ES" sz="2400" b="1" dirty="0" smtClean="0"/>
          </a:p>
          <a:p>
            <a:pPr algn="ctr">
              <a:spcAft>
                <a:spcPts val="500"/>
              </a:spcAft>
            </a:pPr>
            <a:r>
              <a:rPr lang="es-ES" sz="2400" b="1" dirty="0" smtClean="0"/>
              <a:t>3. AYUDAR </a:t>
            </a:r>
            <a:r>
              <a:rPr lang="es-ES" sz="2400" b="1" dirty="0"/>
              <a:t>A LOS NIÑOS Y NIÑAS MIGRANTES A CONTINUAR EN LA ESCUELA Y A MANTENERSE SANOS</a:t>
            </a:r>
            <a:endParaRPr lang="en-US" sz="2400" dirty="0"/>
          </a:p>
          <a:p>
            <a:pPr algn="ctr">
              <a:spcAft>
                <a:spcPts val="500"/>
              </a:spcAft>
            </a:pPr>
            <a:endParaRPr lang="en-US" sz="2400" dirty="0">
              <a:solidFill>
                <a:srgbClr val="000000"/>
              </a:solidFill>
              <a:latin typeface="Univers LT Std 45 Light"/>
              <a:ea typeface="Calibri" panose="020F0502020204030204" pitchFamily="34" charset="0"/>
              <a:cs typeface="Univers LT Std 45 Light"/>
            </a:endParaRPr>
          </a:p>
        </p:txBody>
      </p:sp>
      <p:sp>
        <p:nvSpPr>
          <p:cNvPr id="4" name="Rectangle 3"/>
          <p:cNvSpPr/>
          <p:nvPr/>
        </p:nvSpPr>
        <p:spPr>
          <a:xfrm>
            <a:off x="215711" y="1493764"/>
            <a:ext cx="4654984" cy="4715843"/>
          </a:xfrm>
          <a:prstGeom prst="rect">
            <a:avLst/>
          </a:prstGeom>
        </p:spPr>
        <p:txBody>
          <a:bodyPr wrap="square">
            <a:spAutoFit/>
          </a:bodyPr>
          <a:lstStyle/>
          <a:p>
            <a:r>
              <a:rPr lang="es-ES" sz="2000" b="1" dirty="0" smtClean="0"/>
              <a:t>Después </a:t>
            </a:r>
            <a:r>
              <a:rPr lang="es-ES" sz="2000" b="1" dirty="0"/>
              <a:t>de huir de sus hogares, muchos niños, niñas y adolescentes migrantes o refugiados no reciben educación, y muchos carecen de acceso a sistemas de salud y otros servicios esenciales.</a:t>
            </a:r>
            <a:r>
              <a:rPr lang="es-ES" sz="2000" dirty="0"/>
              <a:t> UNICEF pide un compromiso por parte de los gobiernos para proporcionar a los niños y niñas migrantes el acceso que necesitan a los servicios de educación y de salud, así como a vivienda, nutrición, protección social, agua y saneamiento. </a:t>
            </a:r>
            <a:r>
              <a:rPr lang="es-ES" sz="2000" b="1" dirty="0"/>
              <a:t>La condición de migrante de un niño o una niña nunca debe ser un obstáculo para que pueda acceder a los servicios necesarios</a:t>
            </a:r>
            <a:endParaRPr lang="en-US" sz="2000" b="1" dirty="0"/>
          </a:p>
          <a:p>
            <a:pPr>
              <a:lnSpc>
                <a:spcPct val="111000"/>
              </a:lnSpc>
              <a:spcBef>
                <a:spcPts val="25"/>
              </a:spcBef>
            </a:pPr>
            <a:endParaRPr lang="en-US" sz="2000" b="1" u="sng" dirty="0">
              <a:effectLst/>
              <a:latin typeface="UniversLTStd-Light"/>
              <a:ea typeface="UniversLTStd-Light"/>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019" y="896825"/>
            <a:ext cx="4126656" cy="5020896"/>
          </a:xfrm>
          <a:prstGeom prst="rect">
            <a:avLst/>
          </a:prstGeom>
        </p:spPr>
      </p:pic>
    </p:spTree>
    <p:extLst>
      <p:ext uri="{BB962C8B-B14F-4D97-AF65-F5344CB8AC3E}">
        <p14:creationId xmlns:p14="http://schemas.microsoft.com/office/powerpoint/2010/main" val="160313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 y="1070386"/>
            <a:ext cx="8915400" cy="5562600"/>
          </a:xfrm>
        </p:spPr>
        <p:txBody>
          <a:bodyPr>
            <a:normAutofit/>
          </a:bodyPr>
          <a:lstStyle/>
          <a:p>
            <a:endParaRPr lang="es-ES" sz="2000" dirty="0">
              <a:latin typeface="Arial"/>
              <a:cs typeface="Arial"/>
            </a:endParaRPr>
          </a:p>
          <a:p>
            <a:pPr marL="0" indent="0">
              <a:buNone/>
            </a:pPr>
            <a:endParaRPr lang="es-ES" dirty="0"/>
          </a:p>
        </p:txBody>
      </p:sp>
      <p:sp>
        <p:nvSpPr>
          <p:cNvPr id="5" name="Rectangle 4"/>
          <p:cNvSpPr/>
          <p:nvPr/>
        </p:nvSpPr>
        <p:spPr>
          <a:xfrm>
            <a:off x="-12103" y="-131751"/>
            <a:ext cx="9144000" cy="751820"/>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endParaRPr lang="es-ES" sz="2400" b="1" dirty="0" smtClean="0"/>
          </a:p>
          <a:p>
            <a:pPr algn="ctr">
              <a:spcAft>
                <a:spcPts val="500"/>
              </a:spcAft>
            </a:pPr>
            <a:r>
              <a:rPr lang="es-ES" sz="2400" b="1" dirty="0" smtClean="0"/>
              <a:t>4. MANTENER JUNTAS A LAS FAMILIAS </a:t>
            </a:r>
            <a:endParaRPr lang="en-US" sz="2400" dirty="0" smtClean="0"/>
          </a:p>
          <a:p>
            <a:pPr algn="ctr">
              <a:spcAft>
                <a:spcPts val="500"/>
              </a:spcAft>
            </a:pPr>
            <a:endParaRPr lang="en-US" sz="2400" dirty="0">
              <a:solidFill>
                <a:srgbClr val="000000"/>
              </a:solidFill>
              <a:latin typeface="Univers LT Std 45 Light"/>
              <a:ea typeface="Calibri" panose="020F0502020204030204" pitchFamily="34" charset="0"/>
              <a:cs typeface="Univers LT Std 45 Ligh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080" y="1943902"/>
            <a:ext cx="3709358" cy="3815567"/>
          </a:xfrm>
          <a:prstGeom prst="rect">
            <a:avLst/>
          </a:prstGeom>
        </p:spPr>
      </p:pic>
      <p:sp>
        <p:nvSpPr>
          <p:cNvPr id="2" name="TextBox 1"/>
          <p:cNvSpPr txBox="1"/>
          <p:nvPr/>
        </p:nvSpPr>
        <p:spPr>
          <a:xfrm>
            <a:off x="276046" y="776377"/>
            <a:ext cx="5037826" cy="5909310"/>
          </a:xfrm>
          <a:prstGeom prst="rect">
            <a:avLst/>
          </a:prstGeom>
          <a:noFill/>
        </p:spPr>
        <p:txBody>
          <a:bodyPr wrap="square" rtlCol="0">
            <a:spAutoFit/>
          </a:bodyPr>
          <a:lstStyle/>
          <a:p>
            <a:r>
              <a:rPr lang="es-ES" sz="2400" b="1" dirty="0"/>
              <a:t>Los niños </a:t>
            </a:r>
            <a:r>
              <a:rPr lang="es-ES" sz="2400" b="1" dirty="0" smtClean="0"/>
              <a:t>y niñas que migran solos </a:t>
            </a:r>
            <a:r>
              <a:rPr lang="es-ES" sz="2400" b="1" dirty="0"/>
              <a:t>o que han sido separados de sus familias tienen más posibilidades de convertirse en víctimas y son más vulnerables a las múltiples formas de violencia, incluyendo el abuso y la explotación.</a:t>
            </a:r>
            <a:r>
              <a:rPr lang="es-ES" sz="2400" dirty="0"/>
              <a:t> </a:t>
            </a:r>
            <a:endParaRPr lang="es-ES" sz="2400" dirty="0" smtClean="0"/>
          </a:p>
          <a:p>
            <a:endParaRPr lang="es-ES" sz="2400" dirty="0" smtClean="0"/>
          </a:p>
          <a:p>
            <a:r>
              <a:rPr lang="es-ES" sz="2400" dirty="0" smtClean="0"/>
              <a:t>Deben adoptarse </a:t>
            </a:r>
            <a:r>
              <a:rPr lang="es-ES" sz="2400" dirty="0"/>
              <a:t>políticas más estrictas </a:t>
            </a:r>
            <a:r>
              <a:rPr lang="es-ES" sz="2400" b="1" dirty="0"/>
              <a:t>para impedir que los niños y niñas sean separados de sus padres, madres y otros miembros de sus familias en </a:t>
            </a:r>
            <a:r>
              <a:rPr lang="es-ES" sz="2400" b="1" dirty="0" smtClean="0"/>
              <a:t>y </a:t>
            </a:r>
            <a:r>
              <a:rPr lang="es-ES" sz="2400" b="1" dirty="0"/>
              <a:t>que se establezcan procedimientos más ágiles para reunir a las familias en los países de destino</a:t>
            </a:r>
            <a:r>
              <a:rPr lang="es-ES" dirty="0"/>
              <a:t>.</a:t>
            </a:r>
            <a:endParaRPr lang="en-US" dirty="0"/>
          </a:p>
          <a:p>
            <a:endParaRPr lang="en-US" dirty="0"/>
          </a:p>
        </p:txBody>
      </p:sp>
    </p:spTree>
    <p:extLst>
      <p:ext uri="{BB962C8B-B14F-4D97-AF65-F5344CB8AC3E}">
        <p14:creationId xmlns:p14="http://schemas.microsoft.com/office/powerpoint/2010/main" val="1087800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 y="1070386"/>
            <a:ext cx="3946636" cy="5562600"/>
          </a:xfrm>
        </p:spPr>
        <p:txBody>
          <a:bodyPr>
            <a:normAutofit/>
          </a:bodyPr>
          <a:lstStyle/>
          <a:p>
            <a:pPr marL="0" indent="0">
              <a:buNone/>
            </a:pPr>
            <a:r>
              <a:rPr lang="es-ES" sz="2000" b="1" dirty="0"/>
              <a:t>La detención es perjudicial para la salud y el bienestar de los niños y niñas y puede socavar su desarrollo.</a:t>
            </a:r>
            <a:r>
              <a:rPr lang="es-ES" sz="2000" dirty="0"/>
              <a:t> </a:t>
            </a:r>
            <a:r>
              <a:rPr lang="es-ES" sz="2000" dirty="0" smtClean="0"/>
              <a:t> Deben aplicarse </a:t>
            </a:r>
            <a:r>
              <a:rPr lang="es-ES" sz="2000" b="1" dirty="0" smtClean="0"/>
              <a:t>alternativas </a:t>
            </a:r>
            <a:r>
              <a:rPr lang="es-ES" sz="2000" b="1" dirty="0"/>
              <a:t>a la detención,  como la atención en familias de acogida,  viviendas independientes supervisada y otros modos de vida familiar o comunitaria para los niños y niñas no acompañados y aquellos que han sido separados de sus familias</a:t>
            </a:r>
            <a:r>
              <a:rPr lang="es-ES" sz="2000" dirty="0"/>
              <a:t>. Los niños y las niñas no deben ser recluidos en instalaciones para adultos.</a:t>
            </a:r>
            <a:endParaRPr lang="en-US" sz="2000" dirty="0"/>
          </a:p>
          <a:p>
            <a:endParaRPr lang="es-ES" sz="2000" dirty="0">
              <a:latin typeface="Arial"/>
              <a:cs typeface="Arial"/>
            </a:endParaRPr>
          </a:p>
          <a:p>
            <a:pPr marL="0" indent="0">
              <a:buNone/>
            </a:pPr>
            <a:endParaRPr lang="es-ES" dirty="0"/>
          </a:p>
        </p:txBody>
      </p:sp>
      <p:sp>
        <p:nvSpPr>
          <p:cNvPr id="5" name="Rectangle 4"/>
          <p:cNvSpPr/>
          <p:nvPr/>
        </p:nvSpPr>
        <p:spPr>
          <a:xfrm>
            <a:off x="-12103" y="-131751"/>
            <a:ext cx="9144000" cy="751820"/>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endParaRPr lang="es-ES" sz="2400" b="1" dirty="0" smtClean="0"/>
          </a:p>
          <a:p>
            <a:pPr algn="ctr">
              <a:spcAft>
                <a:spcPts val="500"/>
              </a:spcAft>
            </a:pPr>
            <a:r>
              <a:rPr lang="es-ES" sz="2400" b="1" dirty="0" smtClean="0"/>
              <a:t>5. CUIDADOS ALTERNATIVOS PARA NIÑOS Y NIÑAS MIGRANTES </a:t>
            </a:r>
            <a:endParaRPr lang="en-US" sz="2400" dirty="0" smtClean="0"/>
          </a:p>
          <a:p>
            <a:pPr algn="ctr">
              <a:spcAft>
                <a:spcPts val="500"/>
              </a:spcAft>
            </a:pPr>
            <a:endParaRPr lang="en-US" sz="2400" dirty="0">
              <a:solidFill>
                <a:srgbClr val="000000"/>
              </a:solidFill>
              <a:latin typeface="Univers LT Std 45 Light"/>
              <a:ea typeface="Calibri" panose="020F0502020204030204" pitchFamily="34" charset="0"/>
              <a:cs typeface="Univers LT Std 45 Light"/>
            </a:endParaRPr>
          </a:p>
        </p:txBody>
      </p:sp>
      <p:sp>
        <p:nvSpPr>
          <p:cNvPr id="2" name="TextBox 1"/>
          <p:cNvSpPr txBox="1"/>
          <p:nvPr/>
        </p:nvSpPr>
        <p:spPr>
          <a:xfrm>
            <a:off x="-603850" y="1449237"/>
            <a:ext cx="4382219" cy="646331"/>
          </a:xfrm>
          <a:prstGeom prst="rect">
            <a:avLst/>
          </a:prstGeom>
          <a:noFill/>
        </p:spPr>
        <p:txBody>
          <a:bodyPr wrap="square" rtlCol="0">
            <a:spAutoFit/>
          </a:bodyPr>
          <a:lstStyle/>
          <a:p>
            <a:r>
              <a:rPr lang="es-ES" dirty="0"/>
              <a:t> </a:t>
            </a:r>
            <a:endParaRPr lang="en-US" b="1"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3516" y="1449237"/>
            <a:ext cx="3968152" cy="3899139"/>
          </a:xfrm>
          <a:prstGeom prst="rect">
            <a:avLst/>
          </a:prstGeom>
        </p:spPr>
      </p:pic>
    </p:spTree>
    <p:extLst>
      <p:ext uri="{BB962C8B-B14F-4D97-AF65-F5344CB8AC3E}">
        <p14:creationId xmlns:p14="http://schemas.microsoft.com/office/powerpoint/2010/main" val="619372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 y="1070386"/>
            <a:ext cx="8915400" cy="5562600"/>
          </a:xfrm>
        </p:spPr>
        <p:txBody>
          <a:bodyPr>
            <a:normAutofit/>
          </a:bodyPr>
          <a:lstStyle/>
          <a:p>
            <a:endParaRPr lang="es-ES" sz="2000" dirty="0">
              <a:latin typeface="Arial"/>
              <a:cs typeface="Arial"/>
            </a:endParaRPr>
          </a:p>
          <a:p>
            <a:pPr marL="0" indent="0">
              <a:buNone/>
            </a:pPr>
            <a:endParaRPr lang="es-ES" dirty="0"/>
          </a:p>
        </p:txBody>
      </p:sp>
      <p:sp>
        <p:nvSpPr>
          <p:cNvPr id="5" name="Rectangle 4"/>
          <p:cNvSpPr/>
          <p:nvPr/>
        </p:nvSpPr>
        <p:spPr>
          <a:xfrm>
            <a:off x="21515" y="-1"/>
            <a:ext cx="9110382" cy="620069"/>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endParaRPr lang="es-ES" sz="2400" b="1" dirty="0" smtClean="0"/>
          </a:p>
          <a:p>
            <a:pPr algn="ctr">
              <a:spcAft>
                <a:spcPts val="500"/>
              </a:spcAft>
            </a:pPr>
            <a:endParaRPr lang="es-ES" sz="2400" b="1" dirty="0" smtClean="0"/>
          </a:p>
          <a:p>
            <a:pPr algn="ctr">
              <a:spcAft>
                <a:spcPts val="500"/>
              </a:spcAft>
            </a:pPr>
            <a:r>
              <a:rPr lang="es-ES" sz="2400" b="1" dirty="0" smtClean="0"/>
              <a:t>6. COMBATIR LA XENOFOBIA Y LA DISCRIMINACIÓN</a:t>
            </a:r>
            <a:endParaRPr lang="en-US" sz="2400" dirty="0" smtClean="0"/>
          </a:p>
          <a:p>
            <a:pPr algn="ctr">
              <a:spcAft>
                <a:spcPts val="500"/>
              </a:spcAft>
            </a:pPr>
            <a:endParaRPr lang="en-US" sz="2400" dirty="0" smtClean="0"/>
          </a:p>
          <a:p>
            <a:pPr algn="ctr">
              <a:spcAft>
                <a:spcPts val="500"/>
              </a:spcAft>
            </a:pPr>
            <a:endParaRPr lang="en-US" sz="2400" dirty="0">
              <a:solidFill>
                <a:srgbClr val="000000"/>
              </a:solidFill>
              <a:latin typeface="Univers LT Std 45 Light"/>
              <a:ea typeface="Calibri" panose="020F0502020204030204" pitchFamily="34" charset="0"/>
              <a:cs typeface="Univers LT Std 45 Light"/>
            </a:endParaRPr>
          </a:p>
        </p:txBody>
      </p:sp>
      <p:sp>
        <p:nvSpPr>
          <p:cNvPr id="2" name="TextBox 1"/>
          <p:cNvSpPr txBox="1"/>
          <p:nvPr/>
        </p:nvSpPr>
        <p:spPr>
          <a:xfrm>
            <a:off x="21515" y="620069"/>
            <a:ext cx="5809941" cy="6278642"/>
          </a:xfrm>
          <a:prstGeom prst="rect">
            <a:avLst/>
          </a:prstGeom>
          <a:noFill/>
        </p:spPr>
        <p:txBody>
          <a:bodyPr wrap="square" rtlCol="0">
            <a:spAutoFit/>
          </a:bodyPr>
          <a:lstStyle/>
          <a:p>
            <a:r>
              <a:rPr lang="es-ES" sz="2400" b="1" dirty="0" smtClean="0"/>
              <a:t>Los </a:t>
            </a:r>
            <a:r>
              <a:rPr lang="es-ES" sz="2400" b="1" dirty="0"/>
              <a:t>niños, niñas y adolescentes migrantes son a menudo víctimas de la discriminación, la xenofobia y el estigma, tanto durante las travesías como en sus destinos finales.</a:t>
            </a:r>
            <a:r>
              <a:rPr lang="es-ES" sz="2400" dirty="0"/>
              <a:t> Todo el mundo tiene un papel que desempeñar en la acogida de niños y niñas migrantes en nuestras ciudades y comunidades. </a:t>
            </a:r>
            <a:r>
              <a:rPr lang="es-ES" sz="2400" dirty="0" smtClean="0"/>
              <a:t>Los grupos </a:t>
            </a:r>
            <a:r>
              <a:rPr lang="es-ES" sz="2400" dirty="0"/>
              <a:t>religiosos, las ONG, los medios de comunicación y el sector privado </a:t>
            </a:r>
            <a:r>
              <a:rPr lang="es-ES" sz="2400" dirty="0" smtClean="0"/>
              <a:t> pueden ayudar a </a:t>
            </a:r>
            <a:r>
              <a:rPr lang="es-ES" sz="2400" dirty="0"/>
              <a:t>combatir la xenofobia y </a:t>
            </a:r>
            <a:r>
              <a:rPr lang="es-ES" sz="2400" dirty="0" smtClean="0"/>
              <a:t>facilitar </a:t>
            </a:r>
            <a:r>
              <a:rPr lang="es-ES" sz="2400" dirty="0"/>
              <a:t>una mayor comprensión entre los niños, niñas y familias migrantes y las comunidades de acogida. Los gobiernos deben establecer medidas más firmes para combatir la discriminación y la marginación en los países de tránsito y destino.</a:t>
            </a:r>
            <a:endParaRPr lang="en-US" sz="2400"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28" y="1794294"/>
            <a:ext cx="3311606" cy="4037162"/>
          </a:xfrm>
          <a:prstGeom prst="rect">
            <a:avLst/>
          </a:prstGeom>
        </p:spPr>
      </p:pic>
    </p:spTree>
    <p:extLst>
      <p:ext uri="{BB962C8B-B14F-4D97-AF65-F5344CB8AC3E}">
        <p14:creationId xmlns:p14="http://schemas.microsoft.com/office/powerpoint/2010/main" val="87094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de Logo de Cargi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dirty="0"/>
          </a:p>
        </p:txBody>
      </p:sp>
      <p:sp>
        <p:nvSpPr>
          <p:cNvPr id="10" name="CuadroTexto 9"/>
          <p:cNvSpPr txBox="1"/>
          <p:nvPr/>
        </p:nvSpPr>
        <p:spPr>
          <a:xfrm>
            <a:off x="177413" y="1057999"/>
            <a:ext cx="9016135" cy="2369880"/>
          </a:xfrm>
          <a:prstGeom prst="rect">
            <a:avLst/>
          </a:prstGeom>
          <a:noFill/>
        </p:spPr>
        <p:txBody>
          <a:bodyPr wrap="square" rtlCol="0">
            <a:spAutoFit/>
          </a:bodyPr>
          <a:lstStyle/>
          <a:p>
            <a:pPr algn="ctr"/>
            <a:r>
              <a:rPr lang="es-CR" sz="3600" dirty="0">
                <a:latin typeface="Calibri" panose="020F0502020204030204" pitchFamily="34" charset="0"/>
              </a:rPr>
              <a:t>Percepción sobre migración </a:t>
            </a:r>
            <a:r>
              <a:rPr lang="es-CR" sz="3600" dirty="0" smtClean="0">
                <a:latin typeface="Calibri" panose="020F0502020204030204" pitchFamily="34" charset="0"/>
              </a:rPr>
              <a:t>Irregular, Encuesta GALLUP  </a:t>
            </a:r>
          </a:p>
          <a:p>
            <a:pPr algn="ctr"/>
            <a:r>
              <a:rPr lang="es-CR" sz="2800" dirty="0" smtClean="0">
                <a:latin typeface="Calibri" panose="020F0502020204030204" pitchFamily="34" charset="0"/>
              </a:rPr>
              <a:t>República </a:t>
            </a:r>
            <a:r>
              <a:rPr lang="es-CR" sz="2800" dirty="0">
                <a:latin typeface="Calibri" panose="020F0502020204030204" pitchFamily="34" charset="0"/>
              </a:rPr>
              <a:t>Dominicana-Guatemala-El Salvador-Nicaragua-</a:t>
            </a:r>
            <a:br>
              <a:rPr lang="es-CR" sz="2800" dirty="0">
                <a:latin typeface="Calibri" panose="020F0502020204030204" pitchFamily="34" charset="0"/>
              </a:rPr>
            </a:br>
            <a:r>
              <a:rPr lang="es-CR" sz="2800" dirty="0">
                <a:latin typeface="Calibri" panose="020F0502020204030204" pitchFamily="34" charset="0"/>
              </a:rPr>
              <a:t>-Honduras-Panamá-</a:t>
            </a:r>
          </a:p>
          <a:p>
            <a:pPr algn="ctr"/>
            <a:r>
              <a:rPr lang="es-CR" b="1" dirty="0">
                <a:latin typeface="Calibri" panose="020F0502020204030204" pitchFamily="34" charset="0"/>
              </a:rPr>
              <a:t>Mayo,</a:t>
            </a:r>
            <a:r>
              <a:rPr lang="es-CR" sz="2000" b="1" dirty="0">
                <a:latin typeface="Calibri" panose="020F0502020204030204" pitchFamily="34" charset="0"/>
              </a:rPr>
              <a:t> 2017</a:t>
            </a:r>
            <a:endParaRPr lang="es-CR" b="1" dirty="0">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4427753" y="5522588"/>
            <a:ext cx="4449102" cy="1335412"/>
          </a:xfrm>
          <a:prstGeom prst="rect">
            <a:avLst/>
          </a:prstGeom>
        </p:spPr>
      </p:pic>
    </p:spTree>
    <p:extLst>
      <p:ext uri="{BB962C8B-B14F-4D97-AF65-F5344CB8AC3E}">
        <p14:creationId xmlns:p14="http://schemas.microsoft.com/office/powerpoint/2010/main" val="1312409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2 Título"/>
          <p:cNvSpPr txBox="1">
            <a:spLocks/>
          </p:cNvSpPr>
          <p:nvPr/>
        </p:nvSpPr>
        <p:spPr>
          <a:xfrm>
            <a:off x="0" y="0"/>
            <a:ext cx="9144000" cy="56934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prstClr val="black"/>
                </a:solidFill>
                <a:latin typeface="Candara" panose="020E0502030303020204" pitchFamily="34" charset="0"/>
              </a:rPr>
              <a:t>SÍNTESIS METODOLÓGICA</a:t>
            </a:r>
          </a:p>
        </p:txBody>
      </p:sp>
      <p:sp>
        <p:nvSpPr>
          <p:cNvPr id="56" name="Rectángulo 55"/>
          <p:cNvSpPr/>
          <p:nvPr/>
        </p:nvSpPr>
        <p:spPr>
          <a:xfrm>
            <a:off x="0" y="569343"/>
            <a:ext cx="9143999" cy="6771084"/>
          </a:xfrm>
          <a:prstGeom prst="rect">
            <a:avLst/>
          </a:prstGeom>
          <a:ln>
            <a:noFill/>
          </a:ln>
        </p:spPr>
        <p:txBody>
          <a:bodyPr wrap="square">
            <a:spAutoFit/>
          </a:bodyPr>
          <a:lstStyle/>
          <a:p>
            <a:pPr algn="just" defTabSz="685800"/>
            <a:r>
              <a:rPr lang="es-CR" sz="2000" b="1" dirty="0">
                <a:cs typeface="+mj-cs"/>
              </a:rPr>
              <a:t>Objetivo</a:t>
            </a:r>
          </a:p>
          <a:p>
            <a:pPr algn="just" defTabSz="685800"/>
            <a:r>
              <a:rPr lang="es-CR" sz="2000" dirty="0"/>
              <a:t>Conocer la opinión de la población acerca de migración </a:t>
            </a:r>
            <a:r>
              <a:rPr lang="es-CR" sz="2000" dirty="0" smtClean="0"/>
              <a:t>“ilegal” </a:t>
            </a:r>
            <a:r>
              <a:rPr lang="es-CR" sz="2000" dirty="0"/>
              <a:t>de niños y </a:t>
            </a:r>
            <a:r>
              <a:rPr lang="es-CR" sz="2000" dirty="0" smtClean="0"/>
              <a:t>niñas </a:t>
            </a:r>
            <a:r>
              <a:rPr lang="es-CR" sz="2000" dirty="0"/>
              <a:t>y </a:t>
            </a:r>
            <a:r>
              <a:rPr lang="es-CR" sz="2000" dirty="0" smtClean="0"/>
              <a:t>adolescente</a:t>
            </a:r>
            <a:r>
              <a:rPr lang="es-CR" sz="2000" dirty="0" smtClean="0"/>
              <a:t>. </a:t>
            </a:r>
          </a:p>
          <a:p>
            <a:pPr algn="just" defTabSz="685800"/>
            <a:endParaRPr lang="es-MX" sz="2000" dirty="0">
              <a:solidFill>
                <a:prstClr val="black"/>
              </a:solidFill>
            </a:endParaRPr>
          </a:p>
          <a:p>
            <a:pPr lvl="0" algn="just" defTabSz="685800"/>
            <a:r>
              <a:rPr lang="es-CR" sz="2000" b="1" dirty="0">
                <a:solidFill>
                  <a:prstClr val="black"/>
                </a:solidFill>
              </a:rPr>
              <a:t>Metodología</a:t>
            </a:r>
          </a:p>
          <a:p>
            <a:pPr algn="just" defTabSz="685800"/>
            <a:r>
              <a:rPr lang="es-CR" sz="2000" dirty="0">
                <a:sym typeface="Helvetica Light" charset="0"/>
              </a:rPr>
              <a:t>Estudio cuantitativo -cuestionario pre-estructurado. Encuesta cara a cara en hogares- una por hogar. </a:t>
            </a:r>
          </a:p>
          <a:p>
            <a:pPr algn="just" defTabSz="685800"/>
            <a:endParaRPr lang="es-CR" sz="2000" dirty="0">
              <a:sym typeface="Helvetica Light" charset="0"/>
            </a:endParaRPr>
          </a:p>
          <a:p>
            <a:pPr algn="just" defTabSz="685800"/>
            <a:r>
              <a:rPr lang="es-CR" sz="2000" b="1" dirty="0">
                <a:sym typeface="Helvetica Light" charset="0"/>
              </a:rPr>
              <a:t>Tamaño de la </a:t>
            </a:r>
            <a:r>
              <a:rPr lang="es-CR" sz="2000" b="1" dirty="0" smtClean="0">
                <a:sym typeface="Helvetica Light" charset="0"/>
              </a:rPr>
              <a:t>muestra, territorio nacional </a:t>
            </a:r>
            <a:endParaRPr lang="es-CR" sz="2000" b="1" dirty="0">
              <a:sym typeface="Helvetica Light" charset="0"/>
            </a:endParaRPr>
          </a:p>
          <a:p>
            <a:pPr algn="just" defTabSz="685800"/>
            <a:r>
              <a:rPr lang="es-CR" sz="2000" dirty="0">
                <a:sym typeface="Helvetica Light" charset="0"/>
              </a:rPr>
              <a:t>República Dominicana </a:t>
            </a:r>
            <a:r>
              <a:rPr lang="es-ES" sz="2000" dirty="0">
                <a:cs typeface="Times New Roman" pitchFamily="18" charset="0"/>
              </a:rPr>
              <a:t>= 1210 (Margen de error </a:t>
            </a:r>
            <a:r>
              <a:rPr lang="es-ES_tradnl" sz="2000" dirty="0"/>
              <a:t>±</a:t>
            </a:r>
            <a:r>
              <a:rPr lang="es-NI" sz="2000" dirty="0">
                <a:solidFill>
                  <a:prstClr val="black"/>
                </a:solidFill>
              </a:rPr>
              <a:t>2,8)</a:t>
            </a:r>
            <a:endParaRPr lang="es-CR" sz="2000" dirty="0">
              <a:sym typeface="Helvetica Light" charset="0"/>
            </a:endParaRPr>
          </a:p>
          <a:p>
            <a:pPr algn="just" defTabSz="685800"/>
            <a:r>
              <a:rPr lang="es-CR" sz="2000" dirty="0">
                <a:sym typeface="Helvetica Light" charset="0"/>
              </a:rPr>
              <a:t>Guatemala </a:t>
            </a:r>
            <a:r>
              <a:rPr lang="es-ES" sz="2000" dirty="0">
                <a:cs typeface="Times New Roman" pitchFamily="18" charset="0"/>
              </a:rPr>
              <a:t>= 1264 (Margen de error </a:t>
            </a:r>
            <a:r>
              <a:rPr lang="es-ES_tradnl" sz="2000" dirty="0"/>
              <a:t>±</a:t>
            </a:r>
            <a:r>
              <a:rPr lang="es-NI" sz="2000" dirty="0">
                <a:solidFill>
                  <a:prstClr val="black"/>
                </a:solidFill>
              </a:rPr>
              <a:t>2,8)</a:t>
            </a:r>
            <a:endParaRPr lang="es-CR" sz="2000" dirty="0">
              <a:sym typeface="Helvetica Light" charset="0"/>
            </a:endParaRPr>
          </a:p>
          <a:p>
            <a:pPr algn="just" defTabSz="685800"/>
            <a:r>
              <a:rPr lang="es-CR" sz="2000" dirty="0">
                <a:sym typeface="Helvetica Light" charset="0"/>
              </a:rPr>
              <a:t>El Salvador </a:t>
            </a:r>
            <a:r>
              <a:rPr lang="es-ES" sz="2000" dirty="0">
                <a:cs typeface="Times New Roman" pitchFamily="18" charset="0"/>
              </a:rPr>
              <a:t>= 1205 (Margen de error </a:t>
            </a:r>
            <a:r>
              <a:rPr lang="es-ES_tradnl" sz="2000" dirty="0"/>
              <a:t>±</a:t>
            </a:r>
            <a:r>
              <a:rPr lang="es-NI" sz="2000" dirty="0">
                <a:solidFill>
                  <a:prstClr val="black"/>
                </a:solidFill>
              </a:rPr>
              <a:t>2,8)</a:t>
            </a:r>
            <a:endParaRPr lang="es-CR" sz="2000" dirty="0">
              <a:sym typeface="Helvetica Light" charset="0"/>
            </a:endParaRPr>
          </a:p>
          <a:p>
            <a:pPr algn="just" defTabSz="685800"/>
            <a:r>
              <a:rPr lang="es-CR" sz="2000" dirty="0">
                <a:sym typeface="Helvetica Light" charset="0"/>
              </a:rPr>
              <a:t>Nicaragua </a:t>
            </a:r>
            <a:r>
              <a:rPr lang="es-ES" sz="2000" dirty="0">
                <a:cs typeface="Times New Roman" pitchFamily="18" charset="0"/>
              </a:rPr>
              <a:t>= 1200 (Margen de error </a:t>
            </a:r>
            <a:r>
              <a:rPr lang="es-ES_tradnl" sz="2000" dirty="0"/>
              <a:t>±</a:t>
            </a:r>
            <a:r>
              <a:rPr lang="es-NI" sz="2000" dirty="0">
                <a:solidFill>
                  <a:prstClr val="black"/>
                </a:solidFill>
              </a:rPr>
              <a:t>2,8)</a:t>
            </a:r>
          </a:p>
          <a:p>
            <a:pPr algn="just" defTabSz="685800"/>
            <a:r>
              <a:rPr lang="es-CR" sz="2000" dirty="0">
                <a:sym typeface="Helvetica Light" charset="0"/>
              </a:rPr>
              <a:t>Honduras </a:t>
            </a:r>
            <a:r>
              <a:rPr lang="es-ES" sz="2000" dirty="0">
                <a:cs typeface="Times New Roman" pitchFamily="18" charset="0"/>
              </a:rPr>
              <a:t>= 1224 (Margen de error </a:t>
            </a:r>
            <a:r>
              <a:rPr lang="es-ES_tradnl" sz="2000" dirty="0"/>
              <a:t>±</a:t>
            </a:r>
            <a:r>
              <a:rPr lang="es-NI" sz="2000" dirty="0">
                <a:solidFill>
                  <a:prstClr val="black"/>
                </a:solidFill>
              </a:rPr>
              <a:t>2,8)</a:t>
            </a:r>
          </a:p>
          <a:p>
            <a:pPr algn="just" defTabSz="685800"/>
            <a:r>
              <a:rPr lang="es-CR" sz="2000" dirty="0">
                <a:sym typeface="Helvetica Light" charset="0"/>
              </a:rPr>
              <a:t>Panamá </a:t>
            </a:r>
            <a:r>
              <a:rPr lang="es-ES" sz="2000" dirty="0">
                <a:cs typeface="Times New Roman" pitchFamily="18" charset="0"/>
              </a:rPr>
              <a:t>= 1200 (Margen de error </a:t>
            </a:r>
            <a:r>
              <a:rPr lang="es-ES_tradnl" sz="2000" dirty="0"/>
              <a:t>±</a:t>
            </a:r>
            <a:r>
              <a:rPr lang="es-NI" sz="2000" dirty="0">
                <a:solidFill>
                  <a:prstClr val="black"/>
                </a:solidFill>
              </a:rPr>
              <a:t>2,8)</a:t>
            </a:r>
            <a:endParaRPr lang="es-ES" sz="2000" dirty="0">
              <a:cs typeface="Times New Roman" pitchFamily="18" charset="0"/>
            </a:endParaRPr>
          </a:p>
          <a:p>
            <a:pPr algn="just" defTabSz="685800"/>
            <a:r>
              <a:rPr lang="es-CR" sz="2000" dirty="0" smtClean="0">
                <a:cs typeface="Times New Roman" pitchFamily="18" charset="0"/>
                <a:sym typeface="Helvetica Light" charset="0"/>
              </a:rPr>
              <a:t>Personas </a:t>
            </a:r>
            <a:r>
              <a:rPr lang="es-CR" sz="2000" dirty="0">
                <a:cs typeface="Times New Roman" pitchFamily="18" charset="0"/>
                <a:sym typeface="Helvetica Light" charset="0"/>
              </a:rPr>
              <a:t>de </a:t>
            </a:r>
            <a:r>
              <a:rPr lang="es-CR" sz="2000" dirty="0">
                <a:cs typeface="Times New Roman" pitchFamily="18" charset="0"/>
              </a:rPr>
              <a:t> 18 años y más de edad,  que residan en hogares particulares.</a:t>
            </a:r>
          </a:p>
          <a:p>
            <a:pPr algn="just" defTabSz="685800"/>
            <a:r>
              <a:rPr lang="es-CR" sz="2000" dirty="0">
                <a:cs typeface="Times New Roman" pitchFamily="18" charset="0"/>
                <a:sym typeface="Helvetica Light" charset="0"/>
              </a:rPr>
              <a:t>Nicaragua: Personas de </a:t>
            </a:r>
            <a:r>
              <a:rPr lang="es-CR" sz="2000" dirty="0">
                <a:cs typeface="Times New Roman" pitchFamily="18" charset="0"/>
              </a:rPr>
              <a:t> 16 años y más de edad,  que residan en hogares particulares.</a:t>
            </a:r>
          </a:p>
          <a:p>
            <a:pPr algn="just" defTabSz="685800"/>
            <a:endParaRPr lang="es-CR" sz="2000" dirty="0">
              <a:cs typeface="Times New Roman" pitchFamily="18" charset="0"/>
            </a:endParaRPr>
          </a:p>
          <a:p>
            <a:pPr algn="just" defTabSz="685800"/>
            <a:r>
              <a:rPr lang="es-CR" sz="2000" b="1" dirty="0">
                <a:cs typeface="Times New Roman" pitchFamily="18" charset="0"/>
              </a:rPr>
              <a:t>Fecha del trabajo de campo </a:t>
            </a:r>
          </a:p>
          <a:p>
            <a:pPr algn="just" defTabSz="685800"/>
            <a:r>
              <a:rPr lang="es-CR" sz="2000" dirty="0">
                <a:cs typeface="Times New Roman" pitchFamily="18" charset="0"/>
              </a:rPr>
              <a:t>Mes de Mayo del presente año. </a:t>
            </a:r>
            <a:endParaRPr lang="es-CR" sz="2000" dirty="0">
              <a:solidFill>
                <a:srgbClr val="FF0000"/>
              </a:solidFill>
              <a:cs typeface="Times New Roman" pitchFamily="18" charset="0"/>
            </a:endParaRPr>
          </a:p>
          <a:p>
            <a:pPr algn="just" defTabSz="685800"/>
            <a:endParaRPr lang="es-CR" sz="2000" b="1" dirty="0">
              <a:cs typeface="Times New Roman" pitchFamily="18" charset="0"/>
            </a:endParaRPr>
          </a:p>
          <a:p>
            <a:pPr algn="just" defTabSz="685800"/>
            <a:endParaRPr lang="es-CR" sz="1400" b="1" dirty="0">
              <a:latin typeface="Candara" panose="020E0502030303020204" pitchFamily="34" charset="0"/>
              <a:cs typeface="+mj-cs"/>
            </a:endParaRPr>
          </a:p>
        </p:txBody>
      </p:sp>
      <p:sp>
        <p:nvSpPr>
          <p:cNvPr id="2" name="Marcador de número de diapositiva 1"/>
          <p:cNvSpPr>
            <a:spLocks noGrp="1"/>
          </p:cNvSpPr>
          <p:nvPr>
            <p:ph type="sldNum" sz="quarter" idx="12"/>
          </p:nvPr>
        </p:nvSpPr>
        <p:spPr/>
        <p:txBody>
          <a:bodyPr/>
          <a:lstStyle/>
          <a:p>
            <a:endParaRPr lang="es-MX" dirty="0"/>
          </a:p>
        </p:txBody>
      </p:sp>
    </p:spTree>
    <p:extLst>
      <p:ext uri="{BB962C8B-B14F-4D97-AF65-F5344CB8AC3E}">
        <p14:creationId xmlns:p14="http://schemas.microsoft.com/office/powerpoint/2010/main" val="41276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Título"/>
          <p:cNvSpPr txBox="1">
            <a:spLocks/>
          </p:cNvSpPr>
          <p:nvPr/>
        </p:nvSpPr>
        <p:spPr>
          <a:xfrm>
            <a:off x="881425" y="199981"/>
            <a:ext cx="5012379" cy="4362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prstClr val="black"/>
                </a:solidFill>
                <a:latin typeface="Candara" panose="020E0502030303020204" pitchFamily="34" charset="0"/>
              </a:rPr>
              <a:t>Migración Ilegal en adolescentes</a:t>
            </a:r>
          </a:p>
        </p:txBody>
      </p:sp>
      <p:sp>
        <p:nvSpPr>
          <p:cNvPr id="3" name="Marcador de número de diapositiva 2"/>
          <p:cNvSpPr>
            <a:spLocks noGrp="1"/>
          </p:cNvSpPr>
          <p:nvPr>
            <p:ph type="sldNum" sz="quarter" idx="12"/>
          </p:nvPr>
        </p:nvSpPr>
        <p:spPr>
          <a:xfrm>
            <a:off x="7125236" y="6552326"/>
            <a:ext cx="2057400" cy="365125"/>
          </a:xfrm>
        </p:spPr>
        <p:txBody>
          <a:bodyPr/>
          <a:lstStyle/>
          <a:p>
            <a:fld id="{1AE0E0D5-9A7E-4636-B902-7F591AA965C7}" type="slidenum">
              <a:rPr lang="es-MX" smtClean="0"/>
              <a:t>16</a:t>
            </a:fld>
            <a:endParaRPr lang="es-MX" dirty="0"/>
          </a:p>
        </p:txBody>
      </p:sp>
      <p:sp>
        <p:nvSpPr>
          <p:cNvPr id="6" name="Rectángulo 5"/>
          <p:cNvSpPr/>
          <p:nvPr/>
        </p:nvSpPr>
        <p:spPr>
          <a:xfrm>
            <a:off x="212865" y="801298"/>
            <a:ext cx="3174749" cy="707886"/>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ES_tradnl" sz="1400" b="1" dirty="0">
                <a:latin typeface="Candara" charset="0"/>
                <a:ea typeface="Candara" charset="0"/>
                <a:cs typeface="Candara" charset="0"/>
              </a:rPr>
              <a:t>Migración ilegal es una buena opción para los adolescentes</a:t>
            </a:r>
          </a:p>
          <a:p>
            <a:pPr algn="ctr">
              <a:defRPr sz="1862" b="0" i="0" u="none" strike="noStrike" kern="1200" spc="0" baseline="0">
                <a:solidFill>
                  <a:prstClr val="black">
                    <a:lumMod val="65000"/>
                    <a:lumOff val="35000"/>
                  </a:prstClr>
                </a:solidFill>
                <a:latin typeface="+mn-lt"/>
                <a:ea typeface="+mn-ea"/>
                <a:cs typeface="+mn-cs"/>
              </a:defRPr>
            </a:pPr>
            <a:r>
              <a:rPr lang="es-ES_tradnl" sz="1200" dirty="0">
                <a:latin typeface="Candara" charset="0"/>
                <a:ea typeface="Candara" charset="0"/>
                <a:cs typeface="Candara" charset="0"/>
              </a:rPr>
              <a:t>-Top </a:t>
            </a:r>
            <a:r>
              <a:rPr lang="es-ES_tradnl" sz="1200" dirty="0" err="1">
                <a:latin typeface="Candara" charset="0"/>
                <a:ea typeface="Candara" charset="0"/>
                <a:cs typeface="Candara" charset="0"/>
              </a:rPr>
              <a:t>Two</a:t>
            </a:r>
            <a:r>
              <a:rPr lang="es-ES_tradnl" sz="1200" dirty="0">
                <a:latin typeface="Candara" charset="0"/>
                <a:ea typeface="Candara" charset="0"/>
                <a:cs typeface="Candara" charset="0"/>
              </a:rPr>
              <a:t> Box-</a:t>
            </a:r>
          </a:p>
        </p:txBody>
      </p:sp>
      <p:sp>
        <p:nvSpPr>
          <p:cNvPr id="20" name="Flecha derecha 19"/>
          <p:cNvSpPr/>
          <p:nvPr/>
        </p:nvSpPr>
        <p:spPr>
          <a:xfrm>
            <a:off x="3214799" y="3365076"/>
            <a:ext cx="453426" cy="543208"/>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Flecha derecha 20"/>
          <p:cNvSpPr/>
          <p:nvPr/>
        </p:nvSpPr>
        <p:spPr>
          <a:xfrm>
            <a:off x="3285321" y="5246054"/>
            <a:ext cx="453426" cy="543208"/>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p:cNvSpPr txBox="1"/>
          <p:nvPr/>
        </p:nvSpPr>
        <p:spPr>
          <a:xfrm>
            <a:off x="6532241" y="6344055"/>
            <a:ext cx="2193361" cy="415498"/>
          </a:xfrm>
          <a:prstGeom prst="rect">
            <a:avLst/>
          </a:prstGeom>
          <a:noFill/>
        </p:spPr>
        <p:txBody>
          <a:bodyPr wrap="square" rtlCol="0">
            <a:spAutoFit/>
          </a:bodyPr>
          <a:lstStyle/>
          <a:p>
            <a:r>
              <a:rPr lang="es-ES_tradnl" sz="1050" dirty="0"/>
              <a:t>*Personas que indicaron que están de acuerdo o totalmente de acuerdo</a:t>
            </a:r>
          </a:p>
        </p:txBody>
      </p:sp>
      <p:sp>
        <p:nvSpPr>
          <p:cNvPr id="28" name="Rectángulo 27"/>
          <p:cNvSpPr/>
          <p:nvPr/>
        </p:nvSpPr>
        <p:spPr>
          <a:xfrm>
            <a:off x="68627" y="6456284"/>
            <a:ext cx="6570124" cy="577081"/>
          </a:xfrm>
          <a:prstGeom prst="rect">
            <a:avLst/>
          </a:prstGeom>
        </p:spPr>
        <p:txBody>
          <a:bodyPr wrap="square">
            <a:spAutoFit/>
          </a:bodyPr>
          <a:lstStyle/>
          <a:p>
            <a:pPr lvl="0"/>
            <a:r>
              <a:rPr lang="es-ES_tradnl" sz="1050" i="1" dirty="0">
                <a:solidFill>
                  <a:schemeClr val="bg1">
                    <a:lumMod val="50000"/>
                  </a:schemeClr>
                </a:solidFill>
              </a:rPr>
              <a:t>UN1: </a:t>
            </a:r>
            <a:r>
              <a:rPr lang="es-PA" sz="1050" i="1" dirty="0">
                <a:solidFill>
                  <a:schemeClr val="bg1">
                    <a:lumMod val="50000"/>
                  </a:schemeClr>
                </a:solidFill>
              </a:rPr>
              <a:t>¿</a:t>
            </a:r>
            <a:r>
              <a:rPr lang="es-ES_tradnl" sz="1050" i="1" dirty="0">
                <a:solidFill>
                  <a:schemeClr val="bg1">
                    <a:lumMod val="50000"/>
                  </a:schemeClr>
                </a:solidFill>
              </a:rPr>
              <a:t>Hasta qué punto está de acuerdo con que la migración ilegal (sin papeles) a otro país es una buena opción de futuro para los y las adolescentes? </a:t>
            </a:r>
            <a:r>
              <a:rPr lang="es-PA" sz="1050" i="1" dirty="0">
                <a:solidFill>
                  <a:schemeClr val="bg1">
                    <a:lumMod val="50000"/>
                  </a:schemeClr>
                </a:solidFill>
              </a:rPr>
              <a:t>¿</a:t>
            </a:r>
            <a:r>
              <a:rPr lang="x-none" altLang="x-none" sz="1050" i="1" dirty="0">
                <a:solidFill>
                  <a:schemeClr val="bg1">
                    <a:lumMod val="50000"/>
                  </a:schemeClr>
                </a:solidFill>
              </a:rPr>
              <a:t>Cuáles serían las razones por las cuales estaría totalmente de acuerdo</a:t>
            </a:r>
            <a:r>
              <a:rPr lang="es-PA" altLang="x-none" sz="1050" i="1" dirty="0">
                <a:solidFill>
                  <a:schemeClr val="bg1">
                    <a:lumMod val="50000"/>
                  </a:schemeClr>
                </a:solidFill>
              </a:rPr>
              <a:t>?</a:t>
            </a:r>
            <a:r>
              <a:rPr lang="x-none" altLang="x-none" sz="1050" i="1" dirty="0">
                <a:solidFill>
                  <a:schemeClr val="bg1">
                    <a:lumMod val="50000"/>
                  </a:schemeClr>
                </a:solidFill>
              </a:rPr>
              <a:t>: </a:t>
            </a:r>
          </a:p>
          <a:p>
            <a:r>
              <a:rPr lang="es-ES_tradnl" sz="1050" i="1" dirty="0">
                <a:solidFill>
                  <a:schemeClr val="bg1">
                    <a:lumMod val="50000"/>
                  </a:schemeClr>
                </a:solidFill>
              </a:rPr>
              <a:t>  </a:t>
            </a:r>
          </a:p>
        </p:txBody>
      </p:sp>
      <p:sp>
        <p:nvSpPr>
          <p:cNvPr id="7" name="CuadroTexto 6"/>
          <p:cNvSpPr txBox="1"/>
          <p:nvPr/>
        </p:nvSpPr>
        <p:spPr>
          <a:xfrm rot="16200000">
            <a:off x="-397736" y="3653435"/>
            <a:ext cx="1209434" cy="369332"/>
          </a:xfrm>
          <a:prstGeom prst="rect">
            <a:avLst/>
          </a:prstGeom>
          <a:noFill/>
        </p:spPr>
        <p:txBody>
          <a:bodyPr wrap="none" rtlCol="0">
            <a:spAutoFit/>
          </a:bodyPr>
          <a:lstStyle/>
          <a:p>
            <a:r>
              <a:rPr lang="es-ES_tradnl" dirty="0"/>
              <a:t>Guatemala</a:t>
            </a:r>
          </a:p>
        </p:txBody>
      </p:sp>
      <p:sp>
        <p:nvSpPr>
          <p:cNvPr id="29" name="CuadroTexto 28"/>
          <p:cNvSpPr txBox="1"/>
          <p:nvPr/>
        </p:nvSpPr>
        <p:spPr>
          <a:xfrm rot="16200000">
            <a:off x="-377443" y="5469499"/>
            <a:ext cx="1207382" cy="369332"/>
          </a:xfrm>
          <a:prstGeom prst="rect">
            <a:avLst/>
          </a:prstGeom>
          <a:noFill/>
        </p:spPr>
        <p:txBody>
          <a:bodyPr wrap="none" rtlCol="0">
            <a:spAutoFit/>
          </a:bodyPr>
          <a:lstStyle/>
          <a:p>
            <a:r>
              <a:rPr lang="es-ES_tradnl" dirty="0"/>
              <a:t>El Salvador</a:t>
            </a:r>
          </a:p>
        </p:txBody>
      </p:sp>
      <p:graphicFrame>
        <p:nvGraphicFramePr>
          <p:cNvPr id="10" name="Gráfico 9"/>
          <p:cNvGraphicFramePr/>
          <p:nvPr>
            <p:extLst/>
          </p:nvPr>
        </p:nvGraphicFramePr>
        <p:xfrm>
          <a:off x="3707161" y="3031601"/>
          <a:ext cx="5118606" cy="1567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Gráfico 30"/>
          <p:cNvGraphicFramePr/>
          <p:nvPr>
            <p:extLst/>
          </p:nvPr>
        </p:nvGraphicFramePr>
        <p:xfrm>
          <a:off x="341617" y="4738008"/>
          <a:ext cx="2875984" cy="1861684"/>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ángulo 23"/>
          <p:cNvSpPr/>
          <p:nvPr/>
        </p:nvSpPr>
        <p:spPr>
          <a:xfrm>
            <a:off x="5179605" y="801298"/>
            <a:ext cx="3174749" cy="707886"/>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ES_tradnl" sz="1400" b="1" dirty="0">
                <a:latin typeface="Candara" charset="0"/>
                <a:ea typeface="Candara" charset="0"/>
                <a:cs typeface="Candara" charset="0"/>
              </a:rPr>
              <a:t>Razones para estar de acuerdo y totalmente  de acuerdo </a:t>
            </a:r>
          </a:p>
          <a:p>
            <a:pPr algn="ctr">
              <a:defRPr sz="1862" b="0" i="0" u="none" strike="noStrike" kern="1200" spc="0" baseline="0">
                <a:solidFill>
                  <a:prstClr val="black">
                    <a:lumMod val="65000"/>
                    <a:lumOff val="35000"/>
                  </a:prstClr>
                </a:solidFill>
                <a:latin typeface="+mn-lt"/>
                <a:ea typeface="+mn-ea"/>
                <a:cs typeface="+mn-cs"/>
              </a:defRPr>
            </a:pPr>
            <a:r>
              <a:rPr lang="es-ES_tradnl" sz="1200" dirty="0">
                <a:latin typeface="Candara" charset="0"/>
                <a:ea typeface="Candara" charset="0"/>
                <a:cs typeface="Candara" charset="0"/>
              </a:rPr>
              <a:t>-Porcentajes*-</a:t>
            </a:r>
          </a:p>
        </p:txBody>
      </p:sp>
      <p:sp>
        <p:nvSpPr>
          <p:cNvPr id="37" name="CuadroTexto 36"/>
          <p:cNvSpPr txBox="1"/>
          <p:nvPr/>
        </p:nvSpPr>
        <p:spPr>
          <a:xfrm rot="5400000">
            <a:off x="7691564" y="4244682"/>
            <a:ext cx="2432138" cy="338554"/>
          </a:xfrm>
          <a:prstGeom prst="rect">
            <a:avLst/>
          </a:prstGeom>
          <a:noFill/>
        </p:spPr>
        <p:txBody>
          <a:bodyPr wrap="square" rtlCol="0">
            <a:spAutoFit/>
          </a:bodyPr>
          <a:lstStyle/>
          <a:p>
            <a:r>
              <a:rPr lang="es-ES_tradnl" sz="800" dirty="0">
                <a:latin typeface="Candara" charset="0"/>
                <a:ea typeface="Candara" charset="0"/>
                <a:cs typeface="Candara" charset="0"/>
              </a:rPr>
              <a:t>T. de Acuerdo, n=69</a:t>
            </a:r>
          </a:p>
          <a:p>
            <a:r>
              <a:rPr lang="es-ES_tradnl" sz="800" dirty="0">
                <a:latin typeface="Candara" charset="0"/>
                <a:ea typeface="Candara" charset="0"/>
                <a:cs typeface="Candara" charset="0"/>
              </a:rPr>
              <a:t>De Acuerdo, n=351</a:t>
            </a:r>
          </a:p>
        </p:txBody>
      </p:sp>
      <p:sp>
        <p:nvSpPr>
          <p:cNvPr id="40" name="CuadroTexto 39"/>
          <p:cNvSpPr txBox="1"/>
          <p:nvPr/>
        </p:nvSpPr>
        <p:spPr>
          <a:xfrm rot="5400000">
            <a:off x="8394266" y="5499573"/>
            <a:ext cx="1089905" cy="338554"/>
          </a:xfrm>
          <a:prstGeom prst="rect">
            <a:avLst/>
          </a:prstGeom>
          <a:noFill/>
        </p:spPr>
        <p:txBody>
          <a:bodyPr wrap="square" rtlCol="0">
            <a:spAutoFit/>
          </a:bodyPr>
          <a:lstStyle/>
          <a:p>
            <a:r>
              <a:rPr lang="es-ES_tradnl" sz="800" dirty="0">
                <a:latin typeface="Candara" charset="0"/>
                <a:ea typeface="Candara" charset="0"/>
                <a:cs typeface="Candara" charset="0"/>
              </a:rPr>
              <a:t>T. de Acuerdo, n=30</a:t>
            </a:r>
          </a:p>
          <a:p>
            <a:r>
              <a:rPr lang="es-ES_tradnl" sz="800" dirty="0">
                <a:latin typeface="Candara" charset="0"/>
                <a:ea typeface="Candara" charset="0"/>
                <a:cs typeface="Candara" charset="0"/>
              </a:rPr>
              <a:t>De Acuerdo, n=207</a:t>
            </a:r>
          </a:p>
        </p:txBody>
      </p:sp>
      <p:sp>
        <p:nvSpPr>
          <p:cNvPr id="2" name="Rectángulo 1"/>
          <p:cNvSpPr/>
          <p:nvPr/>
        </p:nvSpPr>
        <p:spPr>
          <a:xfrm>
            <a:off x="3501831" y="832409"/>
            <a:ext cx="177622" cy="2102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CuadroTexto 3"/>
          <p:cNvSpPr txBox="1"/>
          <p:nvPr/>
        </p:nvSpPr>
        <p:spPr>
          <a:xfrm>
            <a:off x="3679453" y="808278"/>
            <a:ext cx="1629485" cy="276999"/>
          </a:xfrm>
          <a:prstGeom prst="rect">
            <a:avLst/>
          </a:prstGeom>
          <a:noFill/>
        </p:spPr>
        <p:txBody>
          <a:bodyPr wrap="none" rtlCol="0">
            <a:spAutoFit/>
          </a:bodyPr>
          <a:lstStyle/>
          <a:p>
            <a:r>
              <a:rPr lang="es-ES_tradnl" sz="1200" dirty="0"/>
              <a:t>Totalmente de acuerdo</a:t>
            </a:r>
          </a:p>
        </p:txBody>
      </p:sp>
      <p:sp>
        <p:nvSpPr>
          <p:cNvPr id="26" name="CuadroTexto 25"/>
          <p:cNvSpPr txBox="1"/>
          <p:nvPr/>
        </p:nvSpPr>
        <p:spPr>
          <a:xfrm>
            <a:off x="3707161" y="1062027"/>
            <a:ext cx="900824" cy="276999"/>
          </a:xfrm>
          <a:prstGeom prst="rect">
            <a:avLst/>
          </a:prstGeom>
          <a:noFill/>
        </p:spPr>
        <p:txBody>
          <a:bodyPr wrap="none" rtlCol="0">
            <a:spAutoFit/>
          </a:bodyPr>
          <a:lstStyle/>
          <a:p>
            <a:r>
              <a:rPr lang="es-ES_tradnl" sz="1200" dirty="0"/>
              <a:t>De acuerdo</a:t>
            </a:r>
          </a:p>
        </p:txBody>
      </p:sp>
      <p:sp>
        <p:nvSpPr>
          <p:cNvPr id="27" name="Rectángulo 26"/>
          <p:cNvSpPr/>
          <p:nvPr/>
        </p:nvSpPr>
        <p:spPr>
          <a:xfrm>
            <a:off x="3515687" y="1095643"/>
            <a:ext cx="177622" cy="2102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35" name="Gráfico 34"/>
          <p:cNvGraphicFramePr/>
          <p:nvPr>
            <p:extLst/>
          </p:nvPr>
        </p:nvGraphicFramePr>
        <p:xfrm>
          <a:off x="338815" y="2901547"/>
          <a:ext cx="2875984" cy="18616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Gráfico 35"/>
          <p:cNvGraphicFramePr/>
          <p:nvPr>
            <p:extLst/>
          </p:nvPr>
        </p:nvGraphicFramePr>
        <p:xfrm>
          <a:off x="3738747" y="4842752"/>
          <a:ext cx="5171593" cy="1589607"/>
        </p:xfrm>
        <a:graphic>
          <a:graphicData uri="http://schemas.openxmlformats.org/drawingml/2006/chart">
            <c:chart xmlns:c="http://schemas.openxmlformats.org/drawingml/2006/chart" xmlns:r="http://schemas.openxmlformats.org/officeDocument/2006/relationships" r:id="rId6"/>
          </a:graphicData>
        </a:graphic>
      </p:graphicFrame>
      <p:sp>
        <p:nvSpPr>
          <p:cNvPr id="38" name="Flecha derecha 37"/>
          <p:cNvSpPr/>
          <p:nvPr/>
        </p:nvSpPr>
        <p:spPr>
          <a:xfrm>
            <a:off x="3200947" y="1651692"/>
            <a:ext cx="453426" cy="543208"/>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CuadroTexto 38"/>
          <p:cNvSpPr txBox="1"/>
          <p:nvPr/>
        </p:nvSpPr>
        <p:spPr>
          <a:xfrm rot="16200000">
            <a:off x="-601638" y="1940051"/>
            <a:ext cx="1589538" cy="369332"/>
          </a:xfrm>
          <a:prstGeom prst="rect">
            <a:avLst/>
          </a:prstGeom>
          <a:noFill/>
        </p:spPr>
        <p:txBody>
          <a:bodyPr wrap="none" rtlCol="0">
            <a:spAutoFit/>
          </a:bodyPr>
          <a:lstStyle/>
          <a:p>
            <a:r>
              <a:rPr lang="es-ES_tradnl" dirty="0"/>
              <a:t>R. Dominicana</a:t>
            </a:r>
          </a:p>
        </p:txBody>
      </p:sp>
      <p:graphicFrame>
        <p:nvGraphicFramePr>
          <p:cNvPr id="42" name="Gráfico 41"/>
          <p:cNvGraphicFramePr/>
          <p:nvPr>
            <p:extLst/>
          </p:nvPr>
        </p:nvGraphicFramePr>
        <p:xfrm>
          <a:off x="3693309" y="1318217"/>
          <a:ext cx="5118606" cy="15675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ráfico 42"/>
          <p:cNvGraphicFramePr/>
          <p:nvPr>
            <p:extLst/>
          </p:nvPr>
        </p:nvGraphicFramePr>
        <p:xfrm>
          <a:off x="324963" y="1318217"/>
          <a:ext cx="2875984" cy="1731630"/>
        </p:xfrm>
        <a:graphic>
          <a:graphicData uri="http://schemas.openxmlformats.org/drawingml/2006/chart">
            <c:chart xmlns:c="http://schemas.openxmlformats.org/drawingml/2006/chart" xmlns:r="http://schemas.openxmlformats.org/officeDocument/2006/relationships" r:id="rId8"/>
          </a:graphicData>
        </a:graphic>
      </p:graphicFrame>
      <p:sp>
        <p:nvSpPr>
          <p:cNvPr id="45" name="CuadroTexto 44"/>
          <p:cNvSpPr txBox="1"/>
          <p:nvPr/>
        </p:nvSpPr>
        <p:spPr>
          <a:xfrm rot="5400000">
            <a:off x="7691564" y="2716457"/>
            <a:ext cx="2432138" cy="338554"/>
          </a:xfrm>
          <a:prstGeom prst="rect">
            <a:avLst/>
          </a:prstGeom>
          <a:noFill/>
        </p:spPr>
        <p:txBody>
          <a:bodyPr wrap="square" rtlCol="0">
            <a:spAutoFit/>
          </a:bodyPr>
          <a:lstStyle/>
          <a:p>
            <a:r>
              <a:rPr lang="es-ES_tradnl" sz="800" dirty="0">
                <a:latin typeface="Candara" charset="0"/>
                <a:ea typeface="Candara" charset="0"/>
                <a:cs typeface="Candara" charset="0"/>
              </a:rPr>
              <a:t>T. de Acuerdo, n=74</a:t>
            </a:r>
          </a:p>
          <a:p>
            <a:r>
              <a:rPr lang="es-ES_tradnl" sz="800" dirty="0">
                <a:latin typeface="Candara" charset="0"/>
                <a:ea typeface="Candara" charset="0"/>
                <a:cs typeface="Candara" charset="0"/>
              </a:rPr>
              <a:t>De Acuerdo, n=291</a:t>
            </a:r>
          </a:p>
        </p:txBody>
      </p:sp>
    </p:spTree>
    <p:extLst>
      <p:ext uri="{BB962C8B-B14F-4D97-AF65-F5344CB8AC3E}">
        <p14:creationId xmlns:p14="http://schemas.microsoft.com/office/powerpoint/2010/main" val="3433995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Título"/>
          <p:cNvSpPr txBox="1">
            <a:spLocks/>
          </p:cNvSpPr>
          <p:nvPr/>
        </p:nvSpPr>
        <p:spPr>
          <a:xfrm>
            <a:off x="881425" y="199981"/>
            <a:ext cx="5012379" cy="4362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prstClr val="black"/>
                </a:solidFill>
                <a:latin typeface="Candara" panose="020E0502030303020204" pitchFamily="34" charset="0"/>
              </a:rPr>
              <a:t>Migración Ilegal en adolescentes</a:t>
            </a:r>
          </a:p>
        </p:txBody>
      </p:sp>
      <p:sp>
        <p:nvSpPr>
          <p:cNvPr id="3" name="Marcador de número de diapositiva 2"/>
          <p:cNvSpPr>
            <a:spLocks noGrp="1"/>
          </p:cNvSpPr>
          <p:nvPr>
            <p:ph type="sldNum" sz="quarter" idx="12"/>
          </p:nvPr>
        </p:nvSpPr>
        <p:spPr>
          <a:xfrm>
            <a:off x="7125236" y="6552326"/>
            <a:ext cx="2057400" cy="365125"/>
          </a:xfrm>
        </p:spPr>
        <p:txBody>
          <a:bodyPr/>
          <a:lstStyle/>
          <a:p>
            <a:fld id="{1AE0E0D5-9A7E-4636-B902-7F591AA965C7}" type="slidenum">
              <a:rPr lang="es-MX" smtClean="0"/>
              <a:t>17</a:t>
            </a:fld>
            <a:endParaRPr lang="es-MX" dirty="0"/>
          </a:p>
        </p:txBody>
      </p:sp>
      <p:graphicFrame>
        <p:nvGraphicFramePr>
          <p:cNvPr id="5" name="Gráfico 4"/>
          <p:cNvGraphicFramePr/>
          <p:nvPr>
            <p:extLst/>
          </p:nvPr>
        </p:nvGraphicFramePr>
        <p:xfrm>
          <a:off x="316501" y="1039551"/>
          <a:ext cx="2875984" cy="18616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212865" y="828753"/>
            <a:ext cx="3174749" cy="707886"/>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ES_tradnl" sz="1400" b="1" dirty="0">
                <a:latin typeface="Candara" charset="0"/>
                <a:ea typeface="Candara" charset="0"/>
                <a:cs typeface="Candara" charset="0"/>
              </a:rPr>
              <a:t>Migración ilegal es una buena opción para los adolescentes</a:t>
            </a:r>
          </a:p>
          <a:p>
            <a:pPr algn="ctr">
              <a:defRPr sz="1862" b="0" i="0" u="none" strike="noStrike" kern="1200" spc="0" baseline="0">
                <a:solidFill>
                  <a:prstClr val="black">
                    <a:lumMod val="65000"/>
                    <a:lumOff val="35000"/>
                  </a:prstClr>
                </a:solidFill>
                <a:latin typeface="+mn-lt"/>
                <a:ea typeface="+mn-ea"/>
                <a:cs typeface="+mn-cs"/>
              </a:defRPr>
            </a:pPr>
            <a:r>
              <a:rPr lang="es-ES_tradnl" sz="1200" dirty="0">
                <a:latin typeface="Candara" charset="0"/>
                <a:ea typeface="Candara" charset="0"/>
                <a:cs typeface="Candara" charset="0"/>
              </a:rPr>
              <a:t>-Top </a:t>
            </a:r>
            <a:r>
              <a:rPr lang="es-ES_tradnl" sz="1200" dirty="0" err="1">
                <a:latin typeface="Candara" charset="0"/>
                <a:ea typeface="Candara" charset="0"/>
                <a:cs typeface="Candara" charset="0"/>
              </a:rPr>
              <a:t>Two</a:t>
            </a:r>
            <a:r>
              <a:rPr lang="es-ES_tradnl" sz="1200" dirty="0">
                <a:latin typeface="Candara" charset="0"/>
                <a:ea typeface="Candara" charset="0"/>
                <a:cs typeface="Candara" charset="0"/>
              </a:rPr>
              <a:t> Box-</a:t>
            </a:r>
          </a:p>
        </p:txBody>
      </p:sp>
      <p:sp>
        <p:nvSpPr>
          <p:cNvPr id="20" name="Flecha derecha 19"/>
          <p:cNvSpPr/>
          <p:nvPr/>
        </p:nvSpPr>
        <p:spPr>
          <a:xfrm>
            <a:off x="3192485" y="1729171"/>
            <a:ext cx="453426" cy="543208"/>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Flecha derecha 20"/>
          <p:cNvSpPr/>
          <p:nvPr/>
        </p:nvSpPr>
        <p:spPr>
          <a:xfrm>
            <a:off x="3263007" y="3610149"/>
            <a:ext cx="453426" cy="543208"/>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Flecha derecha 21"/>
          <p:cNvSpPr/>
          <p:nvPr/>
        </p:nvSpPr>
        <p:spPr>
          <a:xfrm>
            <a:off x="3263007" y="5178999"/>
            <a:ext cx="453426" cy="543208"/>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p:cNvSpPr txBox="1"/>
          <p:nvPr/>
        </p:nvSpPr>
        <p:spPr>
          <a:xfrm>
            <a:off x="6532241" y="6344055"/>
            <a:ext cx="2193361" cy="415498"/>
          </a:xfrm>
          <a:prstGeom prst="rect">
            <a:avLst/>
          </a:prstGeom>
          <a:noFill/>
        </p:spPr>
        <p:txBody>
          <a:bodyPr wrap="square" rtlCol="0">
            <a:spAutoFit/>
          </a:bodyPr>
          <a:lstStyle/>
          <a:p>
            <a:r>
              <a:rPr lang="es-ES_tradnl" sz="1050" dirty="0"/>
              <a:t>*Personas que indicaron que están de acuerdo o totalmente de acuerdo</a:t>
            </a:r>
          </a:p>
        </p:txBody>
      </p:sp>
      <p:sp>
        <p:nvSpPr>
          <p:cNvPr id="28" name="Rectángulo 27"/>
          <p:cNvSpPr/>
          <p:nvPr/>
        </p:nvSpPr>
        <p:spPr>
          <a:xfrm>
            <a:off x="98078" y="6340370"/>
            <a:ext cx="6103546" cy="738664"/>
          </a:xfrm>
          <a:prstGeom prst="rect">
            <a:avLst/>
          </a:prstGeom>
        </p:spPr>
        <p:txBody>
          <a:bodyPr wrap="square">
            <a:spAutoFit/>
          </a:bodyPr>
          <a:lstStyle/>
          <a:p>
            <a:pPr lvl="0"/>
            <a:r>
              <a:rPr lang="es-ES_tradnl" sz="1050" i="1" dirty="0">
                <a:solidFill>
                  <a:schemeClr val="bg1">
                    <a:lumMod val="50000"/>
                  </a:schemeClr>
                </a:solidFill>
              </a:rPr>
              <a:t>UN1: </a:t>
            </a:r>
            <a:r>
              <a:rPr lang="es-PA" sz="1050" i="1" dirty="0">
                <a:solidFill>
                  <a:schemeClr val="bg1">
                    <a:lumMod val="50000"/>
                  </a:schemeClr>
                </a:solidFill>
              </a:rPr>
              <a:t>¿ </a:t>
            </a:r>
            <a:r>
              <a:rPr lang="es-ES_tradnl" sz="1050" i="1" dirty="0">
                <a:solidFill>
                  <a:schemeClr val="bg1">
                    <a:lumMod val="50000"/>
                  </a:schemeClr>
                </a:solidFill>
              </a:rPr>
              <a:t>Hasta qué punto está de acuerdo con que la migración ilegal (sin papeles) a otro país es una buena opción de futuro para los y las adolescentes? </a:t>
            </a:r>
            <a:r>
              <a:rPr lang="es-PA" sz="1050" i="1" dirty="0">
                <a:solidFill>
                  <a:schemeClr val="bg1">
                    <a:lumMod val="50000"/>
                  </a:schemeClr>
                </a:solidFill>
              </a:rPr>
              <a:t>¿ </a:t>
            </a:r>
            <a:r>
              <a:rPr lang="x-none" altLang="x-none" sz="1050" i="1" dirty="0">
                <a:solidFill>
                  <a:schemeClr val="bg1">
                    <a:lumMod val="50000"/>
                  </a:schemeClr>
                </a:solidFill>
              </a:rPr>
              <a:t>Cuáles serían las razones por las cuales estaría totalmente de acuerdo</a:t>
            </a:r>
            <a:r>
              <a:rPr lang="es-PA" altLang="x-none" sz="1050" i="1" dirty="0">
                <a:solidFill>
                  <a:schemeClr val="bg1">
                    <a:lumMod val="50000"/>
                  </a:schemeClr>
                </a:solidFill>
              </a:rPr>
              <a:t>?</a:t>
            </a:r>
            <a:r>
              <a:rPr lang="x-none" altLang="x-none" sz="1050" i="1" dirty="0">
                <a:solidFill>
                  <a:schemeClr val="bg1">
                    <a:lumMod val="50000"/>
                  </a:schemeClr>
                </a:solidFill>
              </a:rPr>
              <a:t>: </a:t>
            </a:r>
          </a:p>
          <a:p>
            <a:r>
              <a:rPr lang="es-ES_tradnl" sz="1050" i="1" dirty="0">
                <a:solidFill>
                  <a:schemeClr val="bg1">
                    <a:lumMod val="50000"/>
                  </a:schemeClr>
                </a:solidFill>
              </a:rPr>
              <a:t>  </a:t>
            </a:r>
          </a:p>
        </p:txBody>
      </p:sp>
      <p:sp>
        <p:nvSpPr>
          <p:cNvPr id="7" name="CuadroTexto 6"/>
          <p:cNvSpPr txBox="1"/>
          <p:nvPr/>
        </p:nvSpPr>
        <p:spPr>
          <a:xfrm rot="16200000">
            <a:off x="-375712" y="2017530"/>
            <a:ext cx="1120756" cy="369332"/>
          </a:xfrm>
          <a:prstGeom prst="rect">
            <a:avLst/>
          </a:prstGeom>
          <a:noFill/>
        </p:spPr>
        <p:txBody>
          <a:bodyPr wrap="none" rtlCol="0">
            <a:spAutoFit/>
          </a:bodyPr>
          <a:lstStyle/>
          <a:p>
            <a:r>
              <a:rPr lang="es-ES_tradnl" dirty="0"/>
              <a:t>Nicaragua</a:t>
            </a:r>
          </a:p>
        </p:txBody>
      </p:sp>
      <p:sp>
        <p:nvSpPr>
          <p:cNvPr id="29" name="CuadroTexto 28"/>
          <p:cNvSpPr txBox="1"/>
          <p:nvPr/>
        </p:nvSpPr>
        <p:spPr>
          <a:xfrm rot="16200000">
            <a:off x="-264273" y="3833594"/>
            <a:ext cx="936410" cy="369332"/>
          </a:xfrm>
          <a:prstGeom prst="rect">
            <a:avLst/>
          </a:prstGeom>
          <a:noFill/>
        </p:spPr>
        <p:txBody>
          <a:bodyPr wrap="none" rtlCol="0">
            <a:spAutoFit/>
          </a:bodyPr>
          <a:lstStyle/>
          <a:p>
            <a:r>
              <a:rPr lang="es-ES_tradnl" dirty="0"/>
              <a:t>Panamá</a:t>
            </a:r>
          </a:p>
        </p:txBody>
      </p:sp>
      <p:sp>
        <p:nvSpPr>
          <p:cNvPr id="30" name="CuadroTexto 29"/>
          <p:cNvSpPr txBox="1"/>
          <p:nvPr/>
        </p:nvSpPr>
        <p:spPr>
          <a:xfrm rot="16200000">
            <a:off x="-342146" y="5361871"/>
            <a:ext cx="1092158" cy="369332"/>
          </a:xfrm>
          <a:prstGeom prst="rect">
            <a:avLst/>
          </a:prstGeom>
          <a:noFill/>
        </p:spPr>
        <p:txBody>
          <a:bodyPr wrap="none" rtlCol="0">
            <a:spAutoFit/>
          </a:bodyPr>
          <a:lstStyle/>
          <a:p>
            <a:r>
              <a:rPr lang="es-ES_tradnl" dirty="0"/>
              <a:t>Honduras</a:t>
            </a:r>
          </a:p>
        </p:txBody>
      </p:sp>
      <p:graphicFrame>
        <p:nvGraphicFramePr>
          <p:cNvPr id="10" name="Gráfico 9"/>
          <p:cNvGraphicFramePr/>
          <p:nvPr>
            <p:extLst/>
          </p:nvPr>
        </p:nvGraphicFramePr>
        <p:xfrm>
          <a:off x="3919951" y="1412726"/>
          <a:ext cx="5118606" cy="15675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Gráfico 30"/>
          <p:cNvGraphicFramePr/>
          <p:nvPr>
            <p:extLst/>
          </p:nvPr>
        </p:nvGraphicFramePr>
        <p:xfrm>
          <a:off x="316501" y="2891020"/>
          <a:ext cx="2875984" cy="18616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Gráfico 31"/>
          <p:cNvGraphicFramePr/>
          <p:nvPr>
            <p:extLst/>
          </p:nvPr>
        </p:nvGraphicFramePr>
        <p:xfrm>
          <a:off x="3952966" y="2903362"/>
          <a:ext cx="5118606" cy="15936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Gráfico 32"/>
          <p:cNvGraphicFramePr/>
          <p:nvPr>
            <p:extLst/>
          </p:nvPr>
        </p:nvGraphicFramePr>
        <p:xfrm>
          <a:off x="299993" y="4812456"/>
          <a:ext cx="2842969" cy="16826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Gráfico 33"/>
          <p:cNvGraphicFramePr/>
          <p:nvPr>
            <p:extLst/>
          </p:nvPr>
        </p:nvGraphicFramePr>
        <p:xfrm>
          <a:off x="3919951" y="4592865"/>
          <a:ext cx="5171593" cy="1589607"/>
        </p:xfrm>
        <a:graphic>
          <a:graphicData uri="http://schemas.openxmlformats.org/drawingml/2006/chart">
            <c:chart xmlns:c="http://schemas.openxmlformats.org/drawingml/2006/chart" xmlns:r="http://schemas.openxmlformats.org/officeDocument/2006/relationships" r:id="rId8"/>
          </a:graphicData>
        </a:graphic>
      </p:graphicFrame>
      <p:sp>
        <p:nvSpPr>
          <p:cNvPr id="24" name="Rectángulo 23"/>
          <p:cNvSpPr/>
          <p:nvPr/>
        </p:nvSpPr>
        <p:spPr>
          <a:xfrm>
            <a:off x="5168030" y="800335"/>
            <a:ext cx="3174749" cy="707886"/>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ES_tradnl" sz="1400" b="1" dirty="0">
                <a:latin typeface="Candara" charset="0"/>
                <a:ea typeface="Candara" charset="0"/>
                <a:cs typeface="Candara" charset="0"/>
              </a:rPr>
              <a:t>Razones para estar de acuerdo y totalmente  de acuerdo </a:t>
            </a:r>
          </a:p>
          <a:p>
            <a:pPr algn="ctr">
              <a:defRPr sz="1862" b="0" i="0" u="none" strike="noStrike" kern="1200" spc="0" baseline="0">
                <a:solidFill>
                  <a:prstClr val="black">
                    <a:lumMod val="65000"/>
                    <a:lumOff val="35000"/>
                  </a:prstClr>
                </a:solidFill>
                <a:latin typeface="+mn-lt"/>
                <a:ea typeface="+mn-ea"/>
                <a:cs typeface="+mn-cs"/>
              </a:defRPr>
            </a:pPr>
            <a:r>
              <a:rPr lang="es-ES_tradnl" sz="1200" dirty="0">
                <a:latin typeface="Candara" charset="0"/>
                <a:ea typeface="Candara" charset="0"/>
                <a:cs typeface="Candara" charset="0"/>
              </a:rPr>
              <a:t>-Porcentajes*-</a:t>
            </a:r>
          </a:p>
        </p:txBody>
      </p:sp>
      <p:sp>
        <p:nvSpPr>
          <p:cNvPr id="37" name="CuadroTexto 36"/>
          <p:cNvSpPr txBox="1"/>
          <p:nvPr/>
        </p:nvSpPr>
        <p:spPr>
          <a:xfrm rot="5400000">
            <a:off x="7719241" y="2496407"/>
            <a:ext cx="2432138" cy="338554"/>
          </a:xfrm>
          <a:prstGeom prst="rect">
            <a:avLst/>
          </a:prstGeom>
          <a:noFill/>
        </p:spPr>
        <p:txBody>
          <a:bodyPr wrap="square" rtlCol="0">
            <a:spAutoFit/>
          </a:bodyPr>
          <a:lstStyle/>
          <a:p>
            <a:r>
              <a:rPr lang="es-ES_tradnl" sz="800" dirty="0">
                <a:latin typeface="Candara" charset="0"/>
                <a:ea typeface="Candara" charset="0"/>
                <a:cs typeface="Candara" charset="0"/>
              </a:rPr>
              <a:t>T. de Acuerdo, n=47</a:t>
            </a:r>
          </a:p>
          <a:p>
            <a:r>
              <a:rPr lang="es-ES_tradnl" sz="800" dirty="0">
                <a:latin typeface="Candara" charset="0"/>
                <a:ea typeface="Candara" charset="0"/>
                <a:cs typeface="Candara" charset="0"/>
              </a:rPr>
              <a:t>De Acuerdo, n=213</a:t>
            </a:r>
          </a:p>
        </p:txBody>
      </p:sp>
      <p:sp>
        <p:nvSpPr>
          <p:cNvPr id="40" name="CuadroTexto 39"/>
          <p:cNvSpPr txBox="1"/>
          <p:nvPr/>
        </p:nvSpPr>
        <p:spPr>
          <a:xfrm rot="5400000">
            <a:off x="8386757" y="3782832"/>
            <a:ext cx="1089905" cy="338554"/>
          </a:xfrm>
          <a:prstGeom prst="rect">
            <a:avLst/>
          </a:prstGeom>
          <a:noFill/>
        </p:spPr>
        <p:txBody>
          <a:bodyPr wrap="square" rtlCol="0">
            <a:spAutoFit/>
          </a:bodyPr>
          <a:lstStyle/>
          <a:p>
            <a:r>
              <a:rPr lang="es-ES_tradnl" sz="800" dirty="0">
                <a:latin typeface="Candara" charset="0"/>
                <a:ea typeface="Candara" charset="0"/>
                <a:cs typeface="Candara" charset="0"/>
              </a:rPr>
              <a:t>T. de Acuerdo, n=30</a:t>
            </a:r>
          </a:p>
          <a:p>
            <a:r>
              <a:rPr lang="es-ES_tradnl" sz="800" dirty="0">
                <a:latin typeface="Candara" charset="0"/>
                <a:ea typeface="Candara" charset="0"/>
                <a:cs typeface="Candara" charset="0"/>
              </a:rPr>
              <a:t>De Acuerdo, n=207</a:t>
            </a:r>
          </a:p>
        </p:txBody>
      </p:sp>
      <p:sp>
        <p:nvSpPr>
          <p:cNvPr id="41" name="CuadroTexto 40"/>
          <p:cNvSpPr txBox="1"/>
          <p:nvPr/>
        </p:nvSpPr>
        <p:spPr>
          <a:xfrm rot="5400000">
            <a:off x="7738050" y="5923339"/>
            <a:ext cx="2432138" cy="338554"/>
          </a:xfrm>
          <a:prstGeom prst="rect">
            <a:avLst/>
          </a:prstGeom>
          <a:noFill/>
        </p:spPr>
        <p:txBody>
          <a:bodyPr wrap="square" rtlCol="0">
            <a:spAutoFit/>
          </a:bodyPr>
          <a:lstStyle/>
          <a:p>
            <a:r>
              <a:rPr lang="es-ES_tradnl" sz="800" dirty="0">
                <a:latin typeface="Candara" charset="0"/>
                <a:ea typeface="Candara" charset="0"/>
                <a:cs typeface="Candara" charset="0"/>
              </a:rPr>
              <a:t>T. de Acuerdo, n=59</a:t>
            </a:r>
          </a:p>
          <a:p>
            <a:r>
              <a:rPr lang="es-ES_tradnl" sz="800" dirty="0">
                <a:latin typeface="Candara" charset="0"/>
                <a:ea typeface="Candara" charset="0"/>
                <a:cs typeface="Candara" charset="0"/>
              </a:rPr>
              <a:t>De Acuerdo, n=375</a:t>
            </a:r>
          </a:p>
        </p:txBody>
      </p:sp>
      <p:sp>
        <p:nvSpPr>
          <p:cNvPr id="2" name="Rectángulo 1"/>
          <p:cNvSpPr/>
          <p:nvPr/>
        </p:nvSpPr>
        <p:spPr>
          <a:xfrm>
            <a:off x="3529539" y="911860"/>
            <a:ext cx="177622" cy="2102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CuadroTexto 3"/>
          <p:cNvSpPr txBox="1"/>
          <p:nvPr/>
        </p:nvSpPr>
        <p:spPr>
          <a:xfrm>
            <a:off x="3707161" y="887729"/>
            <a:ext cx="1629485" cy="276999"/>
          </a:xfrm>
          <a:prstGeom prst="rect">
            <a:avLst/>
          </a:prstGeom>
          <a:noFill/>
        </p:spPr>
        <p:txBody>
          <a:bodyPr wrap="none" rtlCol="0">
            <a:spAutoFit/>
          </a:bodyPr>
          <a:lstStyle/>
          <a:p>
            <a:r>
              <a:rPr lang="es-ES_tradnl" sz="1200" dirty="0"/>
              <a:t>Totalmente de acuerdo</a:t>
            </a:r>
          </a:p>
        </p:txBody>
      </p:sp>
      <p:sp>
        <p:nvSpPr>
          <p:cNvPr id="26" name="CuadroTexto 25"/>
          <p:cNvSpPr txBox="1"/>
          <p:nvPr/>
        </p:nvSpPr>
        <p:spPr>
          <a:xfrm>
            <a:off x="3734869" y="1141478"/>
            <a:ext cx="900824" cy="276999"/>
          </a:xfrm>
          <a:prstGeom prst="rect">
            <a:avLst/>
          </a:prstGeom>
          <a:noFill/>
        </p:spPr>
        <p:txBody>
          <a:bodyPr wrap="none" rtlCol="0">
            <a:spAutoFit/>
          </a:bodyPr>
          <a:lstStyle/>
          <a:p>
            <a:r>
              <a:rPr lang="es-ES_tradnl" sz="1200" dirty="0"/>
              <a:t>De acuerdo</a:t>
            </a:r>
          </a:p>
        </p:txBody>
      </p:sp>
      <p:sp>
        <p:nvSpPr>
          <p:cNvPr id="27" name="Rectángulo 26"/>
          <p:cNvSpPr/>
          <p:nvPr/>
        </p:nvSpPr>
        <p:spPr>
          <a:xfrm>
            <a:off x="3543395" y="1175094"/>
            <a:ext cx="177622" cy="2102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9779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84200" y="1041400"/>
            <a:ext cx="7419932" cy="2111507"/>
          </a:xfrm>
        </p:spPr>
        <p:txBody>
          <a:bodyPr/>
          <a:lstStyle/>
          <a:p>
            <a:pPr algn="ctr"/>
            <a:endParaRPr lang="en-US" sz="4000" b="1" dirty="0">
              <a:latin typeface="+mj-lt"/>
            </a:endParaRPr>
          </a:p>
          <a:p>
            <a:pPr algn="ctr"/>
            <a:endParaRPr lang="en-US" sz="4000" b="1" dirty="0">
              <a:latin typeface="+mj-lt"/>
            </a:endParaRPr>
          </a:p>
          <a:p>
            <a:pPr algn="ctr"/>
            <a:endParaRPr lang="en-US" sz="4000" b="1" dirty="0">
              <a:latin typeface="+mj-lt"/>
            </a:endParaRPr>
          </a:p>
          <a:p>
            <a:pPr algn="ctr"/>
            <a:endParaRPr lang="en-US" sz="4000" b="1" dirty="0">
              <a:latin typeface="+mj-lt"/>
            </a:endParaRPr>
          </a:p>
          <a:p>
            <a:pPr algn="ctr"/>
            <a:endParaRPr lang="en-US" sz="4000" b="1" dirty="0">
              <a:latin typeface="+mj-lt"/>
            </a:endParaRPr>
          </a:p>
          <a:p>
            <a:pPr algn="ctr"/>
            <a:r>
              <a:rPr lang="en-US" sz="4000" b="1" dirty="0" smtClean="0">
                <a:latin typeface="+mj-lt"/>
              </a:rPr>
              <a:t>MUCHAS GRACIAS </a:t>
            </a:r>
            <a:endParaRPr lang="en-US" sz="4000" dirty="0">
              <a:solidFill>
                <a:srgbClr val="000000"/>
              </a:solidFill>
              <a:latin typeface="+mj-lt"/>
            </a:endParaRPr>
          </a:p>
          <a:p>
            <a:endParaRPr lang="en-US" dirty="0"/>
          </a:p>
        </p:txBody>
      </p:sp>
    </p:spTree>
    <p:extLst>
      <p:ext uri="{BB962C8B-B14F-4D97-AF65-F5344CB8AC3E}">
        <p14:creationId xmlns:p14="http://schemas.microsoft.com/office/powerpoint/2010/main" val="2638790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00" r="-2" b="-2"/>
          <a:stretch/>
        </p:blipFill>
        <p:spPr>
          <a:xfrm>
            <a:off x="-453625" y="-612195"/>
            <a:ext cx="10268463" cy="77013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698" y="134645"/>
            <a:ext cx="2197289" cy="684221"/>
          </a:xfrm>
          <a:prstGeom prst="rect">
            <a:avLst/>
          </a:prstGeom>
        </p:spPr>
      </p:pic>
      <p:sp>
        <p:nvSpPr>
          <p:cNvPr id="12" name="TextBox 11"/>
          <p:cNvSpPr txBox="1"/>
          <p:nvPr/>
        </p:nvSpPr>
        <p:spPr>
          <a:xfrm>
            <a:off x="-195264" y="5953718"/>
            <a:ext cx="3181349" cy="307777"/>
          </a:xfrm>
          <a:prstGeom prst="rect">
            <a:avLst/>
          </a:prstGeom>
          <a:noFill/>
        </p:spPr>
        <p:txBody>
          <a:bodyPr wrap="square" rtlCol="0">
            <a:spAutoFit/>
          </a:bodyPr>
          <a:lstStyle/>
          <a:p>
            <a:pPr algn="ctr"/>
            <a:r>
              <a:rPr lang="es-ES" sz="1400" dirty="0">
                <a:solidFill>
                  <a:schemeClr val="accent1">
                    <a:lumMod val="50000"/>
                  </a:schemeClr>
                </a:solidFill>
                <a:latin typeface="Berlin Sans FB" panose="020E0602020502020306" pitchFamily="34" charset="0"/>
              </a:rPr>
              <a:t>Ilustraciones de Miguel REP para</a:t>
            </a:r>
            <a:endParaRPr lang="en-US" sz="1400" dirty="0">
              <a:solidFill>
                <a:schemeClr val="accent1">
                  <a:lumMod val="50000"/>
                </a:schemeClr>
              </a:solidFill>
              <a:latin typeface="Berlin Sans FB" panose="020E0602020502020306" pitchFamily="34" charset="0"/>
            </a:endParaRPr>
          </a:p>
        </p:txBody>
      </p:sp>
      <p:sp>
        <p:nvSpPr>
          <p:cNvPr id="2" name="Rectangle 1"/>
          <p:cNvSpPr/>
          <p:nvPr/>
        </p:nvSpPr>
        <p:spPr>
          <a:xfrm>
            <a:off x="109182" y="1990620"/>
            <a:ext cx="2876903" cy="3416320"/>
          </a:xfrm>
          <a:prstGeom prst="rect">
            <a:avLst/>
          </a:prstGeom>
        </p:spPr>
        <p:txBody>
          <a:bodyPr wrap="square">
            <a:spAutoFit/>
          </a:bodyPr>
          <a:lstStyle/>
          <a:p>
            <a:pPr algn="ctr"/>
            <a:r>
              <a:rPr lang="en-US" dirty="0">
                <a:solidFill>
                  <a:schemeClr val="accent1">
                    <a:lumMod val="50000"/>
                  </a:schemeClr>
                </a:solidFill>
                <a:latin typeface="Berlin Sans FB Demi" panose="020E0802020502020306" pitchFamily="34" charset="0"/>
              </a:rPr>
              <a:t>¿</a:t>
            </a:r>
            <a:r>
              <a:rPr lang="en-US" sz="3600" dirty="0" err="1">
                <a:solidFill>
                  <a:schemeClr val="accent1">
                    <a:lumMod val="50000"/>
                  </a:schemeClr>
                </a:solidFill>
                <a:latin typeface="Berlin Sans FB Demi" panose="020E0802020502020306" pitchFamily="34" charset="0"/>
              </a:rPr>
              <a:t>Cómo</a:t>
            </a:r>
            <a:r>
              <a:rPr lang="en-US" sz="3600" dirty="0">
                <a:solidFill>
                  <a:schemeClr val="accent1">
                    <a:lumMod val="50000"/>
                  </a:schemeClr>
                </a:solidFill>
                <a:latin typeface="Berlin Sans FB Demi" panose="020E0802020502020306" pitchFamily="34" charset="0"/>
              </a:rPr>
              <a:t> </a:t>
            </a:r>
            <a:r>
              <a:rPr lang="en-US" sz="3600" dirty="0" err="1">
                <a:solidFill>
                  <a:schemeClr val="accent1">
                    <a:lumMod val="50000"/>
                  </a:schemeClr>
                </a:solidFill>
                <a:latin typeface="Berlin Sans FB Demi" panose="020E0802020502020306" pitchFamily="34" charset="0"/>
              </a:rPr>
              <a:t>podemos</a:t>
            </a:r>
            <a:r>
              <a:rPr lang="en-US" sz="3600" dirty="0">
                <a:solidFill>
                  <a:schemeClr val="accent1">
                    <a:lumMod val="50000"/>
                  </a:schemeClr>
                </a:solidFill>
                <a:latin typeface="Berlin Sans FB Demi" panose="020E0802020502020306" pitchFamily="34" charset="0"/>
              </a:rPr>
              <a:t> PROTEGER a </a:t>
            </a:r>
            <a:r>
              <a:rPr lang="en-US" sz="3600" dirty="0" err="1">
                <a:solidFill>
                  <a:schemeClr val="accent1">
                    <a:lumMod val="50000"/>
                  </a:schemeClr>
                </a:solidFill>
                <a:latin typeface="Berlin Sans FB Demi" panose="020E0802020502020306" pitchFamily="34" charset="0"/>
              </a:rPr>
              <a:t>niños</a:t>
            </a:r>
            <a:r>
              <a:rPr lang="en-US" sz="3600" dirty="0">
                <a:solidFill>
                  <a:schemeClr val="accent1">
                    <a:lumMod val="50000"/>
                  </a:schemeClr>
                </a:solidFill>
                <a:latin typeface="Berlin Sans FB Demi" panose="020E0802020502020306" pitchFamily="34" charset="0"/>
              </a:rPr>
              <a:t> y </a:t>
            </a:r>
            <a:r>
              <a:rPr lang="en-US" sz="3600" dirty="0" err="1">
                <a:solidFill>
                  <a:schemeClr val="accent1">
                    <a:lumMod val="50000"/>
                  </a:schemeClr>
                </a:solidFill>
                <a:latin typeface="Berlin Sans FB Demi" panose="020E0802020502020306" pitchFamily="34" charset="0"/>
              </a:rPr>
              <a:t>niñas</a:t>
            </a:r>
            <a:r>
              <a:rPr lang="en-US" sz="3600" dirty="0">
                <a:solidFill>
                  <a:schemeClr val="accent1">
                    <a:lumMod val="50000"/>
                  </a:schemeClr>
                </a:solidFill>
                <a:latin typeface="Berlin Sans FB Demi" panose="020E0802020502020306" pitchFamily="34" charset="0"/>
              </a:rPr>
              <a:t> </a:t>
            </a:r>
            <a:r>
              <a:rPr lang="en-US" sz="3600" dirty="0" err="1" smtClean="0">
                <a:solidFill>
                  <a:schemeClr val="accent1">
                    <a:lumMod val="50000"/>
                  </a:schemeClr>
                </a:solidFill>
                <a:latin typeface="Berlin Sans FB Demi" panose="020E0802020502020306" pitchFamily="34" charset="0"/>
              </a:rPr>
              <a:t>migrantes</a:t>
            </a:r>
            <a:r>
              <a:rPr lang="en-US" sz="3600" dirty="0" smtClean="0">
                <a:solidFill>
                  <a:schemeClr val="accent1">
                    <a:lumMod val="50000"/>
                  </a:schemeClr>
                </a:solidFill>
                <a:latin typeface="Berlin Sans FB Demi" panose="020E0802020502020306" pitchFamily="34" charset="0"/>
              </a:rPr>
              <a:t> y </a:t>
            </a:r>
            <a:r>
              <a:rPr lang="en-US" sz="3600" dirty="0" err="1" smtClean="0">
                <a:solidFill>
                  <a:schemeClr val="accent1">
                    <a:lumMod val="50000"/>
                  </a:schemeClr>
                </a:solidFill>
                <a:latin typeface="Berlin Sans FB Demi" panose="020E0802020502020306" pitchFamily="34" charset="0"/>
              </a:rPr>
              <a:t>refugiados</a:t>
            </a:r>
            <a:r>
              <a:rPr lang="en-US" sz="3600" dirty="0" smtClean="0">
                <a:solidFill>
                  <a:schemeClr val="accent1">
                    <a:lumMod val="50000"/>
                  </a:schemeClr>
                </a:solidFill>
                <a:latin typeface="Berlin Sans FB Demi" panose="020E0802020502020306" pitchFamily="34" charset="0"/>
              </a:rPr>
              <a:t>?</a:t>
            </a:r>
            <a:endParaRPr lang="en-US" sz="3600" dirty="0">
              <a:solidFill>
                <a:schemeClr val="accent1">
                  <a:lumMod val="50000"/>
                </a:schemeClr>
              </a:solidFill>
              <a:latin typeface="Berlin Sans FB Demi" panose="020E0802020502020306" pitchFamily="34" charset="0"/>
            </a:endParaRPr>
          </a:p>
        </p:txBody>
      </p:sp>
    </p:spTree>
    <p:extLst>
      <p:ext uri="{BB962C8B-B14F-4D97-AF65-F5344CB8AC3E}">
        <p14:creationId xmlns:p14="http://schemas.microsoft.com/office/powerpoint/2010/main" val="1219567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75" y="4842715"/>
            <a:ext cx="3660957" cy="21034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434" y="1385742"/>
            <a:ext cx="3350784" cy="246295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8713" y="513125"/>
            <a:ext cx="3066757" cy="231579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7062" y="4632637"/>
            <a:ext cx="3286937" cy="227512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2331" y="1380996"/>
            <a:ext cx="3018290" cy="252591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1113" y="3270084"/>
            <a:ext cx="2998687" cy="2778271"/>
          </a:xfrm>
          <a:prstGeom prst="rect">
            <a:avLst/>
          </a:prstGeom>
        </p:spPr>
      </p:pic>
      <p:sp>
        <p:nvSpPr>
          <p:cNvPr id="8" name="TextBox 7"/>
          <p:cNvSpPr txBox="1"/>
          <p:nvPr/>
        </p:nvSpPr>
        <p:spPr>
          <a:xfrm>
            <a:off x="-190500" y="99941"/>
            <a:ext cx="9505950" cy="461665"/>
          </a:xfrm>
          <a:prstGeom prst="rect">
            <a:avLst/>
          </a:prstGeom>
          <a:noFill/>
        </p:spPr>
        <p:txBody>
          <a:bodyPr wrap="square" rtlCol="0">
            <a:spAutoFit/>
          </a:bodyPr>
          <a:lstStyle/>
          <a:p>
            <a:pPr algn="ctr"/>
            <a:r>
              <a:rPr lang="es-ES" sz="2400" dirty="0" smtClean="0">
                <a:solidFill>
                  <a:schemeClr val="accent1">
                    <a:lumMod val="50000"/>
                  </a:schemeClr>
                </a:solidFill>
                <a:latin typeface="Berlin Sans FB Demi" panose="020E0802020502020306" pitchFamily="34" charset="0"/>
              </a:rPr>
              <a:t>Un Llamado a la Acción en 6 partes  </a:t>
            </a:r>
            <a:endParaRPr lang="en-US" sz="2400" dirty="0">
              <a:solidFill>
                <a:schemeClr val="accent1">
                  <a:lumMod val="50000"/>
                </a:schemeClr>
              </a:solidFill>
              <a:latin typeface="Berlin Sans FB Demi" panose="020E0802020502020306" pitchFamily="34" charset="0"/>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0873" y="6504446"/>
            <a:ext cx="1114425" cy="278606"/>
          </a:xfrm>
          <a:prstGeom prst="rect">
            <a:avLst/>
          </a:prstGeom>
        </p:spPr>
      </p:pic>
    </p:spTree>
    <p:extLst>
      <p:ext uri="{BB962C8B-B14F-4D97-AF65-F5344CB8AC3E}">
        <p14:creationId xmlns:p14="http://schemas.microsoft.com/office/powerpoint/2010/main" val="2948355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 y="1070386"/>
            <a:ext cx="8915400" cy="5562600"/>
          </a:xfrm>
        </p:spPr>
        <p:txBody>
          <a:bodyPr>
            <a:normAutofit/>
          </a:bodyPr>
          <a:lstStyle/>
          <a:p>
            <a:endParaRPr lang="es-ES" sz="2000" dirty="0">
              <a:latin typeface="Arial"/>
              <a:cs typeface="Arial"/>
            </a:endParaRPr>
          </a:p>
          <a:p>
            <a:pPr marL="0" indent="0">
              <a:buNone/>
            </a:pPr>
            <a:endParaRPr lang="es-ES" dirty="0"/>
          </a:p>
        </p:txBody>
      </p:sp>
      <p:sp>
        <p:nvSpPr>
          <p:cNvPr id="5" name="Rectangle 4"/>
          <p:cNvSpPr/>
          <p:nvPr/>
        </p:nvSpPr>
        <p:spPr>
          <a:xfrm>
            <a:off x="21515" y="-1"/>
            <a:ext cx="9110382" cy="620069"/>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r>
              <a:rPr lang="es-US" sz="2400" b="1" dirty="0" smtClean="0">
                <a:solidFill>
                  <a:schemeClr val="bg1"/>
                </a:solidFill>
                <a:latin typeface="Calibri" panose="020F0502020204030204" pitchFamily="34" charset="0"/>
                <a:ea typeface="Calibri" panose="020F0502020204030204" pitchFamily="34" charset="0"/>
                <a:cs typeface="Univers LT Std 45 Light"/>
              </a:rPr>
              <a:t>1. PROTEGER A LOS NIÑOS Y NIÑAS MIGRANTES CONTRA LA EXPLOTACIÓN Y LAS VIOLENCIAS</a:t>
            </a:r>
            <a:endParaRPr lang="en-US" sz="2400" dirty="0">
              <a:solidFill>
                <a:schemeClr val="bg1"/>
              </a:solidFill>
              <a:latin typeface="Univers LT Std 45 Light"/>
              <a:ea typeface="Calibri" panose="020F0502020204030204" pitchFamily="34" charset="0"/>
              <a:cs typeface="Univers LT Std 45 Light"/>
            </a:endParaRPr>
          </a:p>
        </p:txBody>
      </p:sp>
      <p:sp>
        <p:nvSpPr>
          <p:cNvPr id="4" name="Rectangle 3"/>
          <p:cNvSpPr/>
          <p:nvPr/>
        </p:nvSpPr>
        <p:spPr>
          <a:xfrm>
            <a:off x="155275" y="793630"/>
            <a:ext cx="4654984" cy="5900077"/>
          </a:xfrm>
          <a:prstGeom prst="rect">
            <a:avLst/>
          </a:prstGeom>
        </p:spPr>
        <p:txBody>
          <a:bodyPr wrap="square">
            <a:spAutoFit/>
          </a:bodyPr>
          <a:lstStyle/>
          <a:p>
            <a:pPr>
              <a:lnSpc>
                <a:spcPct val="111000"/>
              </a:lnSpc>
              <a:spcBef>
                <a:spcPts val="25"/>
              </a:spcBef>
            </a:pPr>
            <a:r>
              <a:rPr lang="es-US" sz="2000" dirty="0" smtClean="0">
                <a:solidFill>
                  <a:srgbClr val="000000"/>
                </a:solidFill>
                <a:latin typeface="Calibri" panose="020F0502020204030204" pitchFamily="34" charset="0"/>
                <a:ea typeface="UniversLTStd-Light"/>
                <a:cs typeface="Univers LT Std 45 Light"/>
              </a:rPr>
              <a:t>Los </a:t>
            </a:r>
            <a:r>
              <a:rPr lang="es-US" sz="2000" dirty="0">
                <a:solidFill>
                  <a:srgbClr val="000000"/>
                </a:solidFill>
                <a:latin typeface="Calibri" panose="020F0502020204030204" pitchFamily="34" charset="0"/>
                <a:ea typeface="UniversLTStd-Light"/>
                <a:cs typeface="Univers LT Std 45 Light"/>
              </a:rPr>
              <a:t>niños, niñas y adolescentes migrantes son extremadamente vulnerables a múltiples formas de violencia, incluyendo el abuso y la explotación, y corren el peligro de convertirse en víctimas de trata.</a:t>
            </a:r>
            <a:r>
              <a:rPr lang="es-US" sz="2000" b="1" dirty="0">
                <a:solidFill>
                  <a:srgbClr val="000000"/>
                </a:solidFill>
                <a:latin typeface="Calibri" panose="020F0502020204030204" pitchFamily="34" charset="0"/>
                <a:ea typeface="UniversLTStd-Light"/>
                <a:cs typeface="Univers LT Std 45 Light"/>
              </a:rPr>
              <a:t> </a:t>
            </a:r>
            <a:r>
              <a:rPr lang="es-US" sz="2000" b="1" u="sng" dirty="0" smtClean="0">
                <a:solidFill>
                  <a:srgbClr val="000000"/>
                </a:solidFill>
                <a:latin typeface="Calibri" panose="020F0502020204030204" pitchFamily="34" charset="0"/>
                <a:ea typeface="UniversLTStd-Light"/>
                <a:cs typeface="Univers LT Std 55"/>
              </a:rPr>
              <a:t>Deben incrementarse </a:t>
            </a:r>
            <a:r>
              <a:rPr lang="es-US" sz="2000" b="1" u="sng" dirty="0">
                <a:solidFill>
                  <a:srgbClr val="000000"/>
                </a:solidFill>
                <a:latin typeface="Calibri" panose="020F0502020204030204" pitchFamily="34" charset="0"/>
                <a:ea typeface="UniversLTStd-Light"/>
                <a:cs typeface="Univers LT Std 55"/>
              </a:rPr>
              <a:t>los canales legales y seguros para los niños y niñas que migren y aquellos que busquen protección internacional. La lucha contra la trata, el fortalecimiento de los sistemas de protección de la infancia y la ampliación del acceso a la información y la asistencia pueden ayudar a mantener seguros a los niños y niñas</a:t>
            </a:r>
            <a:r>
              <a:rPr lang="es-US" sz="2000" dirty="0">
                <a:solidFill>
                  <a:srgbClr val="000000"/>
                </a:solidFill>
                <a:latin typeface="Calibri" panose="020F0502020204030204" pitchFamily="34" charset="0"/>
                <a:ea typeface="UniversLTStd-Light"/>
                <a:cs typeface="Univers LT Std 55"/>
              </a:rPr>
              <a:t>. </a:t>
            </a:r>
            <a:r>
              <a:rPr lang="es-US" sz="2000" b="1" u="sng" dirty="0">
                <a:solidFill>
                  <a:srgbClr val="000000"/>
                </a:solidFill>
                <a:latin typeface="Calibri" panose="020F0502020204030204" pitchFamily="34" charset="0"/>
                <a:ea typeface="UniversLTStd-Light"/>
                <a:cs typeface="Univers LT Std 55"/>
              </a:rPr>
              <a:t>Nunca se debe devolver a los niños y niñas y a las familias a sus países de origen si van a enfrentarse a la persecución o a un peligro de muerte.</a:t>
            </a:r>
            <a:endParaRPr lang="en-US" sz="2000" b="1" u="sng" dirty="0">
              <a:effectLst/>
              <a:latin typeface="UniversLTStd-Light"/>
              <a:ea typeface="UniversLTStd-Light"/>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259" y="1123667"/>
            <a:ext cx="4126655" cy="5089995"/>
          </a:xfrm>
          <a:prstGeom prst="rect">
            <a:avLst/>
          </a:prstGeom>
        </p:spPr>
      </p:pic>
    </p:spTree>
    <p:extLst>
      <p:ext uri="{BB962C8B-B14F-4D97-AF65-F5344CB8AC3E}">
        <p14:creationId xmlns:p14="http://schemas.microsoft.com/office/powerpoint/2010/main" val="63543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069"/>
            <a:ext cx="4305825" cy="6012917"/>
          </a:xfrm>
        </p:spPr>
        <p:txBody>
          <a:bodyPr>
            <a:normAutofit fontScale="85000" lnSpcReduction="20000"/>
          </a:bodyPr>
          <a:lstStyle/>
          <a:p>
            <a:endParaRPr lang="es-ES" sz="2000" dirty="0">
              <a:cs typeface="Arial"/>
            </a:endParaRPr>
          </a:p>
          <a:p>
            <a:pPr>
              <a:buFont typeface="Wingdings" panose="05000000000000000000" pitchFamily="2" charset="2"/>
              <a:buChar char="§"/>
            </a:pPr>
            <a:r>
              <a:rPr lang="es-ES" dirty="0" smtClean="0"/>
              <a:t>Violación </a:t>
            </a:r>
          </a:p>
          <a:p>
            <a:pPr>
              <a:buFont typeface="Wingdings" panose="05000000000000000000" pitchFamily="2" charset="2"/>
              <a:buChar char="§"/>
            </a:pPr>
            <a:r>
              <a:rPr lang="es-ES" dirty="0" smtClean="0"/>
              <a:t>Explotación comercial y trata</a:t>
            </a:r>
          </a:p>
          <a:p>
            <a:pPr>
              <a:buFont typeface="Wingdings" panose="05000000000000000000" pitchFamily="2" charset="2"/>
              <a:buChar char="§"/>
            </a:pPr>
            <a:r>
              <a:rPr lang="es-ES" dirty="0" smtClean="0"/>
              <a:t>Violencia sexual como parte de secuestros y extorciones </a:t>
            </a:r>
          </a:p>
          <a:p>
            <a:pPr>
              <a:buFont typeface="Wingdings" panose="05000000000000000000" pitchFamily="2" charset="2"/>
              <a:buChar char="§"/>
            </a:pPr>
            <a:r>
              <a:rPr lang="es-ES" dirty="0" smtClean="0"/>
              <a:t>Personas LGTBI, altas tasas de violencia </a:t>
            </a:r>
          </a:p>
          <a:p>
            <a:pPr marL="0" indent="0">
              <a:buNone/>
            </a:pPr>
            <a:endParaRPr lang="es-ES" dirty="0"/>
          </a:p>
          <a:p>
            <a:pPr marL="0" indent="0">
              <a:buNone/>
            </a:pPr>
            <a:r>
              <a:rPr lang="en-US" dirty="0" smtClean="0"/>
              <a:t>(KIND, </a:t>
            </a:r>
            <a:r>
              <a:rPr lang="en-US" i="1" dirty="0" smtClean="0"/>
              <a:t>Childhood Cut Short, 2017</a:t>
            </a:r>
            <a:r>
              <a:rPr lang="en-US" dirty="0" smtClean="0"/>
              <a:t>)</a:t>
            </a:r>
            <a:endParaRPr lang="es-ES" dirty="0" smtClean="0"/>
          </a:p>
          <a:p>
            <a:pPr marL="0" indent="0">
              <a:buNone/>
            </a:pPr>
            <a:endParaRPr lang="es-ES" dirty="0" smtClean="0"/>
          </a:p>
          <a:p>
            <a:pPr marL="0" indent="0">
              <a:buNone/>
            </a:pPr>
            <a:r>
              <a:rPr lang="es-ES" dirty="0" smtClean="0"/>
              <a:t>Abogados </a:t>
            </a:r>
            <a:r>
              <a:rPr lang="en-US" dirty="0" smtClean="0"/>
              <a:t>del </a:t>
            </a:r>
            <a:r>
              <a:rPr lang="en-US" i="1" dirty="0" smtClean="0"/>
              <a:t>Immigrant </a:t>
            </a:r>
            <a:r>
              <a:rPr lang="en-US" i="1" dirty="0"/>
              <a:t>Defenders Law Center </a:t>
            </a:r>
            <a:r>
              <a:rPr lang="en-US" dirty="0" err="1" smtClean="0"/>
              <a:t>en</a:t>
            </a:r>
            <a:r>
              <a:rPr lang="en-US" dirty="0" smtClean="0"/>
              <a:t> </a:t>
            </a:r>
            <a:r>
              <a:rPr lang="en-US" dirty="0"/>
              <a:t>Los Angeles, California, </a:t>
            </a:r>
            <a:r>
              <a:rPr lang="en-US" dirty="0" err="1" smtClean="0"/>
              <a:t>reportan</a:t>
            </a:r>
            <a:r>
              <a:rPr lang="en-US" dirty="0" smtClean="0"/>
              <a:t> que entre </a:t>
            </a:r>
            <a:r>
              <a:rPr lang="en-US" dirty="0" err="1" smtClean="0"/>
              <a:t>una</a:t>
            </a:r>
            <a:r>
              <a:rPr lang="en-US" dirty="0" smtClean="0"/>
              <a:t> </a:t>
            </a:r>
            <a:r>
              <a:rPr lang="en-US" dirty="0" err="1" smtClean="0"/>
              <a:t>cuarta</a:t>
            </a:r>
            <a:r>
              <a:rPr lang="en-US" dirty="0" smtClean="0"/>
              <a:t> parte y </a:t>
            </a:r>
            <a:r>
              <a:rPr lang="en-US" dirty="0" err="1" smtClean="0"/>
              <a:t>mitad</a:t>
            </a:r>
            <a:r>
              <a:rPr lang="en-US" dirty="0" smtClean="0"/>
              <a:t> de </a:t>
            </a:r>
            <a:r>
              <a:rPr lang="en-US" dirty="0" err="1" smtClean="0"/>
              <a:t>sus</a:t>
            </a:r>
            <a:r>
              <a:rPr lang="en-US" dirty="0" smtClean="0"/>
              <a:t> </a:t>
            </a:r>
            <a:r>
              <a:rPr lang="en-US" dirty="0" err="1" smtClean="0"/>
              <a:t>clientes</a:t>
            </a:r>
            <a:r>
              <a:rPr lang="en-US" dirty="0" smtClean="0"/>
              <a:t> que son n</a:t>
            </a:r>
            <a:r>
              <a:rPr lang="es-PA" dirty="0" err="1" smtClean="0"/>
              <a:t>ños</a:t>
            </a:r>
            <a:r>
              <a:rPr lang="es-PA" dirty="0" smtClean="0"/>
              <a:t> y niñas sufrieron algún tipo de violencia sexual en su proceso migratorio</a:t>
            </a:r>
            <a:endParaRPr lang="es-ES" dirty="0"/>
          </a:p>
        </p:txBody>
      </p:sp>
      <p:sp>
        <p:nvSpPr>
          <p:cNvPr id="5" name="Rectangle 4"/>
          <p:cNvSpPr/>
          <p:nvPr/>
        </p:nvSpPr>
        <p:spPr>
          <a:xfrm>
            <a:off x="-12103" y="-131751"/>
            <a:ext cx="9144000" cy="751820"/>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r>
              <a:rPr lang="es-US" sz="2400" b="1" dirty="0" smtClean="0">
                <a:solidFill>
                  <a:srgbClr val="000000"/>
                </a:solidFill>
                <a:latin typeface="Calibri" panose="020F0502020204030204" pitchFamily="34" charset="0"/>
                <a:ea typeface="Calibri" panose="020F0502020204030204" pitchFamily="34" charset="0"/>
                <a:cs typeface="Univers LT Std 45 Light"/>
              </a:rPr>
              <a:t>Violencia Sexual y de Género en la Ruta Migratoria </a:t>
            </a:r>
            <a:endParaRPr lang="en-US" sz="2400" dirty="0">
              <a:solidFill>
                <a:srgbClr val="000000"/>
              </a:solidFill>
              <a:latin typeface="Univers LT Std 45 Light"/>
              <a:ea typeface="Calibri" panose="020F0502020204030204" pitchFamily="34" charset="0"/>
              <a:cs typeface="Univers LT Std 45 Light"/>
            </a:endParaRPr>
          </a:p>
        </p:txBody>
      </p:sp>
      <p:pic>
        <p:nvPicPr>
          <p:cNvPr id="2" name="Picture 1"/>
          <p:cNvPicPr>
            <a:picLocks noChangeAspect="1"/>
          </p:cNvPicPr>
          <p:nvPr/>
        </p:nvPicPr>
        <p:blipFill>
          <a:blip r:embed="rId3"/>
          <a:stretch>
            <a:fillRect/>
          </a:stretch>
        </p:blipFill>
        <p:spPr>
          <a:xfrm>
            <a:off x="4317928" y="619166"/>
            <a:ext cx="4847834" cy="6014724"/>
          </a:xfrm>
          <a:prstGeom prst="rect">
            <a:avLst/>
          </a:prstGeom>
        </p:spPr>
      </p:pic>
      <p:pic>
        <p:nvPicPr>
          <p:cNvPr id="9" name="Picture 8"/>
          <p:cNvPicPr>
            <a:picLocks noChangeAspect="1"/>
          </p:cNvPicPr>
          <p:nvPr/>
        </p:nvPicPr>
        <p:blipFill>
          <a:blip r:embed="rId4"/>
          <a:stretch>
            <a:fillRect/>
          </a:stretch>
        </p:blipFill>
        <p:spPr>
          <a:xfrm>
            <a:off x="6211019" y="5192375"/>
            <a:ext cx="2932981" cy="1440611"/>
          </a:xfrm>
          <a:prstGeom prst="rect">
            <a:avLst/>
          </a:prstGeom>
        </p:spPr>
      </p:pic>
    </p:spTree>
    <p:extLst>
      <p:ext uri="{BB962C8B-B14F-4D97-AF65-F5344CB8AC3E}">
        <p14:creationId xmlns:p14="http://schemas.microsoft.com/office/powerpoint/2010/main" val="3426949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857" y="414068"/>
            <a:ext cx="7886700" cy="5055529"/>
          </a:xfrm>
        </p:spPr>
        <p:txBody>
          <a:bodyPr>
            <a:normAutofit lnSpcReduction="10000"/>
          </a:bodyPr>
          <a:lstStyle/>
          <a:p>
            <a:pPr marL="0" indent="0" algn="ctr">
              <a:buNone/>
            </a:pPr>
            <a:endParaRPr lang="es-PA" dirty="0" smtClean="0">
              <a:solidFill>
                <a:schemeClr val="bg1"/>
              </a:solidFill>
            </a:endParaRPr>
          </a:p>
          <a:p>
            <a:pPr marL="0" indent="0" algn="ctr">
              <a:buNone/>
            </a:pPr>
            <a:r>
              <a:rPr lang="es-PA" dirty="0" smtClean="0">
                <a:solidFill>
                  <a:schemeClr val="bg1"/>
                </a:solidFill>
              </a:rPr>
              <a:t>A una niña migrante, al cruzar la frontera entre Guatemala y México, en una parada de buses mientras se estaba duchando, el conductor del bus la violó. No le reportó la violación a nadie por temor a ser devuelta su país. </a:t>
            </a:r>
          </a:p>
          <a:p>
            <a:pPr marL="0" indent="0" algn="ctr">
              <a:buNone/>
            </a:pPr>
            <a:endParaRPr lang="es-PA" dirty="0">
              <a:solidFill>
                <a:schemeClr val="bg1"/>
              </a:solidFill>
            </a:endParaRPr>
          </a:p>
          <a:p>
            <a:pPr marL="0" indent="0" algn="ctr">
              <a:buNone/>
            </a:pPr>
            <a:r>
              <a:rPr lang="es-PA" dirty="0" smtClean="0">
                <a:solidFill>
                  <a:schemeClr val="bg1"/>
                </a:solidFill>
              </a:rPr>
              <a:t>Marta, viajaba a pie y en el sur de México cuando un grupo de hombres ofrecieron dinero a los migrantes con quienes viajaba Marta para que les permitieran violarla en el bosque.  El grupo de migrantes logró, afortunadamente,  defender a Marta.  En muchos otros casos, la niñas no se salvan. </a:t>
            </a:r>
            <a:endParaRPr lang="en-US" dirty="0">
              <a:solidFill>
                <a:schemeClr val="bg1"/>
              </a:solidFill>
            </a:endParaRPr>
          </a:p>
        </p:txBody>
      </p:sp>
    </p:spTree>
    <p:extLst>
      <p:ext uri="{BB962C8B-B14F-4D97-AF65-F5344CB8AC3E}">
        <p14:creationId xmlns:p14="http://schemas.microsoft.com/office/powerpoint/2010/main" val="359686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 y="1070386"/>
            <a:ext cx="8915400" cy="5562600"/>
          </a:xfrm>
        </p:spPr>
        <p:txBody>
          <a:bodyPr>
            <a:normAutofit/>
          </a:bodyPr>
          <a:lstStyle/>
          <a:p>
            <a:endParaRPr lang="es-ES" sz="2000" dirty="0">
              <a:latin typeface="Arial"/>
              <a:cs typeface="Arial"/>
            </a:endParaRPr>
          </a:p>
          <a:p>
            <a:pPr marL="0" indent="0">
              <a:buNone/>
            </a:pPr>
            <a:endParaRPr lang="es-ES" dirty="0"/>
          </a:p>
        </p:txBody>
      </p:sp>
      <p:sp>
        <p:nvSpPr>
          <p:cNvPr id="5" name="Rectangle 4"/>
          <p:cNvSpPr/>
          <p:nvPr/>
        </p:nvSpPr>
        <p:spPr>
          <a:xfrm>
            <a:off x="-12103" y="-131751"/>
            <a:ext cx="9144000" cy="751820"/>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r>
              <a:rPr lang="en-US" sz="2400" b="1" dirty="0" smtClean="0">
                <a:solidFill>
                  <a:schemeClr val="bg1"/>
                </a:solidFill>
                <a:ea typeface="Calibri" panose="020F0502020204030204" pitchFamily="34" charset="0"/>
                <a:cs typeface="Univers LT Std 45 Light"/>
              </a:rPr>
              <a:t>2. ABORDAR CAUSAS ESTRUCTURALES </a:t>
            </a:r>
            <a:endParaRPr lang="en-US" sz="2400" b="1" dirty="0">
              <a:solidFill>
                <a:schemeClr val="bg1"/>
              </a:solidFill>
              <a:ea typeface="Calibri" panose="020F0502020204030204" pitchFamily="34" charset="0"/>
              <a:cs typeface="Univers LT Std 45 Light"/>
            </a:endParaRPr>
          </a:p>
        </p:txBody>
      </p:sp>
      <p:sp>
        <p:nvSpPr>
          <p:cNvPr id="4" name="Rectangle 3"/>
          <p:cNvSpPr/>
          <p:nvPr/>
        </p:nvSpPr>
        <p:spPr>
          <a:xfrm>
            <a:off x="166033" y="1070386"/>
            <a:ext cx="4499708" cy="4191917"/>
          </a:xfrm>
          <a:prstGeom prst="rect">
            <a:avLst/>
          </a:prstGeom>
        </p:spPr>
        <p:txBody>
          <a:bodyPr wrap="square">
            <a:spAutoFit/>
          </a:bodyPr>
          <a:lstStyle/>
          <a:p>
            <a:pPr>
              <a:lnSpc>
                <a:spcPct val="111000"/>
              </a:lnSpc>
              <a:spcBef>
                <a:spcPts val="25"/>
              </a:spcBef>
            </a:pPr>
            <a:r>
              <a:rPr lang="es-ES" sz="2000" b="1" dirty="0"/>
              <a:t>La violencia persistente, la </a:t>
            </a:r>
            <a:r>
              <a:rPr lang="es-ES" sz="2000" b="1" dirty="0" smtClean="0"/>
              <a:t>pobreza</a:t>
            </a:r>
            <a:r>
              <a:rPr lang="es-ES" sz="2000" b="1" dirty="0"/>
              <a:t> </a:t>
            </a:r>
            <a:r>
              <a:rPr lang="es-ES" sz="2000" b="1" dirty="0" smtClean="0"/>
              <a:t>y </a:t>
            </a:r>
            <a:r>
              <a:rPr lang="es-ES" sz="2000" b="1" dirty="0"/>
              <a:t>la desigualdad </a:t>
            </a:r>
            <a:r>
              <a:rPr lang="es-ES" sz="2000" b="1" dirty="0" smtClean="0"/>
              <a:t>expulsan </a:t>
            </a:r>
            <a:r>
              <a:rPr lang="es-ES" sz="2000" b="1" dirty="0"/>
              <a:t>a millones de niños, niñas y adolescentes de sus </a:t>
            </a:r>
            <a:r>
              <a:rPr lang="es-ES" sz="2000" b="1" dirty="0" smtClean="0"/>
              <a:t>hogares.</a:t>
            </a:r>
          </a:p>
          <a:p>
            <a:pPr>
              <a:lnSpc>
                <a:spcPct val="111000"/>
              </a:lnSpc>
              <a:spcBef>
                <a:spcPts val="25"/>
              </a:spcBef>
            </a:pPr>
            <a:endParaRPr lang="es-ES" sz="2000" b="1" dirty="0">
              <a:solidFill>
                <a:srgbClr val="000000"/>
              </a:solidFill>
              <a:ea typeface="UniversLTStd-Light"/>
              <a:cs typeface="Univers LT Std 45 Light"/>
            </a:endParaRPr>
          </a:p>
          <a:p>
            <a:pPr>
              <a:lnSpc>
                <a:spcPct val="111000"/>
              </a:lnSpc>
              <a:spcBef>
                <a:spcPts val="25"/>
              </a:spcBef>
            </a:pPr>
            <a:r>
              <a:rPr lang="en-US" sz="2000" dirty="0" smtClean="0">
                <a:solidFill>
                  <a:srgbClr val="000000"/>
                </a:solidFill>
                <a:ea typeface="UniversLTStd-Light"/>
                <a:cs typeface="Univers LT Std 45 Light"/>
              </a:rPr>
              <a:t>Deben </a:t>
            </a:r>
            <a:r>
              <a:rPr lang="es-ES" sz="2000" dirty="0" smtClean="0"/>
              <a:t>intensificarse </a:t>
            </a:r>
            <a:r>
              <a:rPr lang="es-ES" sz="2000" dirty="0"/>
              <a:t>los esfuerzos para </a:t>
            </a:r>
            <a:r>
              <a:rPr lang="es-ES" sz="2000" dirty="0" smtClean="0"/>
              <a:t>abordar las </a:t>
            </a:r>
            <a:r>
              <a:rPr lang="es-ES" sz="2000" dirty="0"/>
              <a:t>causas profundas de las violencias y la pobreza, especialmente a </a:t>
            </a:r>
            <a:r>
              <a:rPr lang="es-ES" sz="2000" b="1" u="sng" dirty="0"/>
              <a:t>través del acceso a la educación, el fortalecimiento </a:t>
            </a:r>
            <a:r>
              <a:rPr lang="es-ES" sz="2000" b="1" u="sng" dirty="0" smtClean="0"/>
              <a:t>de los sistemas de salud, de protección social, y de </a:t>
            </a:r>
            <a:r>
              <a:rPr lang="es-ES" sz="2000" b="1" u="sng" dirty="0" err="1" smtClean="0"/>
              <a:t>protecció</a:t>
            </a:r>
            <a:r>
              <a:rPr lang="es-PA" sz="2000" b="1" u="sng" dirty="0" smtClean="0"/>
              <a:t>n integral de la infancia </a:t>
            </a:r>
            <a:r>
              <a:rPr lang="es-ES" dirty="0" smtClean="0"/>
              <a:t>.</a:t>
            </a:r>
            <a:endParaRPr lang="en-US" b="1" u="sng" dirty="0">
              <a:effectLst/>
              <a:ea typeface="UniversLTStd-Light"/>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259" y="892603"/>
            <a:ext cx="4126656" cy="4335005"/>
          </a:xfrm>
          <a:prstGeom prst="rect">
            <a:avLst/>
          </a:prstGeom>
        </p:spPr>
      </p:pic>
    </p:spTree>
    <p:extLst>
      <p:ext uri="{BB962C8B-B14F-4D97-AF65-F5344CB8AC3E}">
        <p14:creationId xmlns:p14="http://schemas.microsoft.com/office/powerpoint/2010/main" val="340633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069"/>
            <a:ext cx="5917721" cy="6012917"/>
          </a:xfrm>
        </p:spPr>
        <p:txBody>
          <a:bodyPr>
            <a:normAutofit lnSpcReduction="10000"/>
          </a:bodyPr>
          <a:lstStyle/>
          <a:p>
            <a:endParaRPr lang="es-ES" sz="2000" dirty="0">
              <a:latin typeface="Arial"/>
              <a:cs typeface="Arial"/>
            </a:endParaRPr>
          </a:p>
          <a:p>
            <a:pPr>
              <a:buFont typeface="Wingdings" panose="05000000000000000000" pitchFamily="2" charset="2"/>
              <a:buChar char="§"/>
            </a:pPr>
            <a:r>
              <a:rPr lang="es-ES" dirty="0" smtClean="0"/>
              <a:t>Violencia sexual en hogares  y comunidades</a:t>
            </a:r>
          </a:p>
          <a:p>
            <a:pPr>
              <a:buFont typeface="Wingdings" panose="05000000000000000000" pitchFamily="2" charset="2"/>
              <a:buChar char="§"/>
            </a:pPr>
            <a:r>
              <a:rPr lang="es-ES" dirty="0" smtClean="0"/>
              <a:t>Violencia sexual por parte de las maras </a:t>
            </a:r>
            <a:r>
              <a:rPr lang="en-US" dirty="0" smtClean="0"/>
              <a:t>(</a:t>
            </a:r>
            <a:r>
              <a:rPr lang="en-US" dirty="0" err="1" smtClean="0"/>
              <a:t>reclutamiento</a:t>
            </a:r>
            <a:r>
              <a:rPr lang="en-US" dirty="0"/>
              <a:t> </a:t>
            </a:r>
            <a:r>
              <a:rPr lang="en-US" dirty="0" smtClean="0"/>
              <a:t>y</a:t>
            </a:r>
            <a:r>
              <a:rPr lang="en-US" dirty="0" smtClean="0"/>
              <a:t> </a:t>
            </a:r>
            <a:r>
              <a:rPr lang="en-US" dirty="0" err="1" smtClean="0"/>
              <a:t>como</a:t>
            </a:r>
            <a:r>
              <a:rPr lang="en-US" dirty="0" smtClean="0"/>
              <a:t> </a:t>
            </a:r>
            <a:r>
              <a:rPr lang="en-US" dirty="0" err="1" smtClean="0"/>
              <a:t>arma</a:t>
            </a:r>
            <a:r>
              <a:rPr lang="en-US" dirty="0" smtClean="0"/>
              <a:t> de control) </a:t>
            </a:r>
            <a:endParaRPr lang="es-ES" dirty="0" smtClean="0"/>
          </a:p>
          <a:p>
            <a:pPr>
              <a:buFont typeface="Wingdings" panose="05000000000000000000" pitchFamily="2" charset="2"/>
              <a:buChar char="§"/>
            </a:pPr>
            <a:r>
              <a:rPr lang="es-ES" dirty="0" smtClean="0"/>
              <a:t>Personas LGTBI, altas tasas de violencia </a:t>
            </a:r>
          </a:p>
          <a:p>
            <a:pPr>
              <a:buFont typeface="Wingdings" panose="05000000000000000000" pitchFamily="2" charset="2"/>
              <a:buChar char="§"/>
            </a:pPr>
            <a:endParaRPr lang="es-ES" dirty="0"/>
          </a:p>
          <a:p>
            <a:pPr marL="0" indent="0">
              <a:buNone/>
            </a:pPr>
            <a:r>
              <a:rPr lang="en-US" dirty="0" smtClean="0"/>
              <a:t>(KIND, </a:t>
            </a:r>
            <a:r>
              <a:rPr lang="en-US" i="1" dirty="0" smtClean="0"/>
              <a:t>Neither Security nor Justice, 2017</a:t>
            </a:r>
            <a:r>
              <a:rPr lang="en-US" dirty="0" smtClean="0"/>
              <a:t>)</a:t>
            </a:r>
            <a:endParaRPr lang="es-ES" dirty="0" smtClean="0"/>
          </a:p>
          <a:p>
            <a:pPr marL="0" indent="0">
              <a:buNone/>
            </a:pPr>
            <a:endParaRPr lang="es-ES" dirty="0" smtClean="0"/>
          </a:p>
          <a:p>
            <a:pPr marL="0" indent="0">
              <a:buNone/>
            </a:pPr>
            <a:r>
              <a:rPr lang="es-ES" b="1" u="sng" dirty="0" smtClean="0"/>
              <a:t>1 de 4 ni</a:t>
            </a:r>
            <a:r>
              <a:rPr lang="es-PA" b="1" u="sng" dirty="0" err="1" smtClean="0"/>
              <a:t>ños</a:t>
            </a:r>
            <a:r>
              <a:rPr lang="es-PA" b="1" u="sng" dirty="0" smtClean="0"/>
              <a:t> y niñas entrevistados por KIND migraron por razones asociadas con violencia basada en género</a:t>
            </a:r>
            <a:r>
              <a:rPr lang="es-PA" dirty="0" smtClean="0"/>
              <a:t>. </a:t>
            </a:r>
            <a:endParaRPr lang="en-US" dirty="0"/>
          </a:p>
        </p:txBody>
      </p:sp>
      <p:sp>
        <p:nvSpPr>
          <p:cNvPr id="5" name="Rectangle 4"/>
          <p:cNvSpPr/>
          <p:nvPr/>
        </p:nvSpPr>
        <p:spPr>
          <a:xfrm>
            <a:off x="-12103" y="-131751"/>
            <a:ext cx="9144000" cy="751820"/>
          </a:xfrm>
          <a:prstGeom prst="rect">
            <a:avLst/>
          </a:prstGeom>
          <a:solidFill>
            <a:srgbClr val="039AFF"/>
          </a:solidFill>
          <a:ln>
            <a:solidFill>
              <a:srgbClr val="039AF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500"/>
              </a:spcAft>
            </a:pPr>
            <a:r>
              <a:rPr lang="es-US" sz="2400" b="1" dirty="0" smtClean="0">
                <a:solidFill>
                  <a:srgbClr val="000000"/>
                </a:solidFill>
                <a:latin typeface="Calibri" panose="020F0502020204030204" pitchFamily="34" charset="0"/>
                <a:ea typeface="Calibri" panose="020F0502020204030204" pitchFamily="34" charset="0"/>
                <a:cs typeface="Univers LT Std 45 Light"/>
              </a:rPr>
              <a:t>Violencia Sexual y de Género en Países de Origen</a:t>
            </a:r>
            <a:endParaRPr lang="en-US" sz="2400" dirty="0">
              <a:solidFill>
                <a:srgbClr val="000000"/>
              </a:solidFill>
              <a:latin typeface="Univers LT Std 45 Light"/>
              <a:ea typeface="Calibri" panose="020F0502020204030204" pitchFamily="34" charset="0"/>
              <a:cs typeface="Univers LT Std 45 Light"/>
            </a:endParaRPr>
          </a:p>
        </p:txBody>
      </p:sp>
      <p:pic>
        <p:nvPicPr>
          <p:cNvPr id="4" name="Picture 3"/>
          <p:cNvPicPr>
            <a:picLocks noChangeAspect="1"/>
          </p:cNvPicPr>
          <p:nvPr/>
        </p:nvPicPr>
        <p:blipFill>
          <a:blip r:embed="rId3"/>
          <a:stretch>
            <a:fillRect/>
          </a:stretch>
        </p:blipFill>
        <p:spPr>
          <a:xfrm>
            <a:off x="6211019" y="573103"/>
            <a:ext cx="2920878" cy="6284897"/>
          </a:xfrm>
          <a:prstGeom prst="rect">
            <a:avLst/>
          </a:prstGeom>
        </p:spPr>
      </p:pic>
      <p:pic>
        <p:nvPicPr>
          <p:cNvPr id="6" name="Picture 5"/>
          <p:cNvPicPr>
            <a:picLocks noChangeAspect="1"/>
          </p:cNvPicPr>
          <p:nvPr/>
        </p:nvPicPr>
        <p:blipFill>
          <a:blip r:embed="rId4"/>
          <a:stretch>
            <a:fillRect/>
          </a:stretch>
        </p:blipFill>
        <p:spPr>
          <a:xfrm>
            <a:off x="6211019" y="5417389"/>
            <a:ext cx="2932981" cy="1440611"/>
          </a:xfrm>
          <a:prstGeom prst="rect">
            <a:avLst/>
          </a:prstGeom>
        </p:spPr>
      </p:pic>
    </p:spTree>
    <p:extLst>
      <p:ext uri="{BB962C8B-B14F-4D97-AF65-F5344CB8AC3E}">
        <p14:creationId xmlns:p14="http://schemas.microsoft.com/office/powerpoint/2010/main" val="2422198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857" y="414068"/>
            <a:ext cx="8549856" cy="6443932"/>
          </a:xfrm>
        </p:spPr>
        <p:txBody>
          <a:bodyPr>
            <a:normAutofit fontScale="92500"/>
          </a:bodyPr>
          <a:lstStyle/>
          <a:p>
            <a:pPr marL="0" indent="0" algn="ctr">
              <a:buNone/>
            </a:pPr>
            <a:r>
              <a:rPr lang="es-PA" dirty="0" smtClean="0">
                <a:solidFill>
                  <a:schemeClr val="bg1"/>
                </a:solidFill>
              </a:rPr>
              <a:t>Jennifer huyó de su país luego de haber recibido amenazas del miembro de una mara quien le dijo que la mataría si ella no concediera ser “su mujer”.  Cuando miembros de la mara la empezaron a esperar afuera de su escuela, fue cuando no </a:t>
            </a:r>
            <a:r>
              <a:rPr lang="es-PA" dirty="0" err="1" smtClean="0">
                <a:solidFill>
                  <a:schemeClr val="bg1"/>
                </a:solidFill>
              </a:rPr>
              <a:t>vió</a:t>
            </a:r>
            <a:r>
              <a:rPr lang="es-PA" dirty="0" smtClean="0">
                <a:solidFill>
                  <a:schemeClr val="bg1"/>
                </a:solidFill>
              </a:rPr>
              <a:t> otra opción que huir. </a:t>
            </a:r>
          </a:p>
          <a:p>
            <a:pPr marL="0" indent="0" algn="ctr">
              <a:buNone/>
            </a:pPr>
            <a:endParaRPr lang="es-PA" dirty="0" smtClean="0">
              <a:solidFill>
                <a:schemeClr val="bg1"/>
              </a:solidFill>
            </a:endParaRPr>
          </a:p>
          <a:p>
            <a:pPr marL="0" indent="0" algn="ctr">
              <a:buNone/>
            </a:pPr>
            <a:r>
              <a:rPr lang="es-PA" dirty="0" smtClean="0">
                <a:solidFill>
                  <a:schemeClr val="bg1"/>
                </a:solidFill>
              </a:rPr>
              <a:t>Teresa huyó de su país a los 17 años cuando su novio de 27 años, con quien ella se resistió a tener relaciones sexuales, la amenazo de muerte y la perseguía constantemente.  </a:t>
            </a:r>
          </a:p>
          <a:p>
            <a:pPr marL="0" indent="0" algn="ctr">
              <a:buNone/>
            </a:pPr>
            <a:endParaRPr lang="es-PA" dirty="0" smtClean="0">
              <a:solidFill>
                <a:schemeClr val="bg1"/>
              </a:solidFill>
            </a:endParaRPr>
          </a:p>
          <a:p>
            <a:pPr marL="0" indent="0" algn="ctr">
              <a:buNone/>
            </a:pPr>
            <a:r>
              <a:rPr lang="es-PA" dirty="0" smtClean="0">
                <a:solidFill>
                  <a:schemeClr val="bg1"/>
                </a:solidFill>
              </a:rPr>
              <a:t>Cuando en su adolescencia, Pablo un  niño </a:t>
            </a:r>
            <a:r>
              <a:rPr lang="es-PA" dirty="0" smtClean="0">
                <a:solidFill>
                  <a:schemeClr val="bg1"/>
                </a:solidFill>
              </a:rPr>
              <a:t>transgénero</a:t>
            </a:r>
            <a:r>
              <a:rPr lang="es-PA" dirty="0" smtClean="0">
                <a:solidFill>
                  <a:schemeClr val="bg1"/>
                </a:solidFill>
              </a:rPr>
              <a:t>, se empezó a vestir con ropa de niño, su familia lo abusó psicológicamente y físicamente. También empezó a recibir amenazas de las maras en sus comunidad, lo atacaron físicamente y amenazaron de muerte. Pablo decidió huir a Estados Unidos donde consiguió protección internacional. </a:t>
            </a:r>
          </a:p>
          <a:p>
            <a:pPr marL="0" indent="0" algn="ctr">
              <a:buNone/>
            </a:pPr>
            <a:endParaRPr lang="es-PA" dirty="0">
              <a:solidFill>
                <a:schemeClr val="bg1"/>
              </a:solidFill>
            </a:endParaRPr>
          </a:p>
          <a:p>
            <a:pPr marL="0" indent="0" algn="ctr">
              <a:buNone/>
            </a:pPr>
            <a:endParaRPr lang="es-PA" dirty="0" smtClean="0">
              <a:solidFill>
                <a:schemeClr val="bg1"/>
              </a:solidFill>
            </a:endParaRPr>
          </a:p>
          <a:p>
            <a:pPr marL="0" indent="0" algn="ctr">
              <a:buNone/>
            </a:pPr>
            <a:endParaRPr lang="es-PA" dirty="0">
              <a:solidFill>
                <a:schemeClr val="bg1"/>
              </a:solidFill>
            </a:endParaRPr>
          </a:p>
          <a:p>
            <a:pPr marL="0" indent="0" algn="ctr">
              <a:buNone/>
            </a:pPr>
            <a:endParaRPr lang="es-PA" dirty="0">
              <a:solidFill>
                <a:schemeClr val="bg1"/>
              </a:solidFill>
            </a:endParaRPr>
          </a:p>
        </p:txBody>
      </p:sp>
    </p:spTree>
    <p:extLst>
      <p:ext uri="{BB962C8B-B14F-4D97-AF65-F5344CB8AC3E}">
        <p14:creationId xmlns:p14="http://schemas.microsoft.com/office/powerpoint/2010/main" val="2058619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1514</Words>
  <Application>Microsoft Office PowerPoint</Application>
  <PresentationFormat>On-screen Show (4:3)</PresentationFormat>
  <Paragraphs>153</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Berlin Sans FB</vt:lpstr>
      <vt:lpstr>Berlin Sans FB Demi</vt:lpstr>
      <vt:lpstr>Calibri</vt:lpstr>
      <vt:lpstr>Calibri Light</vt:lpstr>
      <vt:lpstr>Candara</vt:lpstr>
      <vt:lpstr>Helvetica Light</vt:lpstr>
      <vt:lpstr>Times New Roman</vt:lpstr>
      <vt:lpstr>Univers LT Std 45 Light</vt:lpstr>
      <vt:lpstr>Univers LT Std 55</vt:lpstr>
      <vt:lpstr>UniversLTStd-Light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Alfonso Fernandez Reca</dc:creator>
  <cp:lastModifiedBy>Monica Darer</cp:lastModifiedBy>
  <cp:revision>47</cp:revision>
  <cp:lastPrinted>2017-04-17T20:28:24Z</cp:lastPrinted>
  <dcterms:created xsi:type="dcterms:W3CDTF">2017-04-17T18:19:09Z</dcterms:created>
  <dcterms:modified xsi:type="dcterms:W3CDTF">2017-06-22T18:47:43Z</dcterms:modified>
</cp:coreProperties>
</file>