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67" r:id="rId2"/>
    <p:sldId id="353" r:id="rId3"/>
    <p:sldId id="390" r:id="rId4"/>
    <p:sldId id="387" r:id="rId5"/>
    <p:sldId id="386" r:id="rId6"/>
    <p:sldId id="388" r:id="rId7"/>
    <p:sldId id="389" r:id="rId8"/>
    <p:sldId id="392" r:id="rId9"/>
    <p:sldId id="393" r:id="rId10"/>
    <p:sldId id="394" r:id="rId11"/>
    <p:sldId id="395" r:id="rId12"/>
    <p:sldId id="396" r:id="rId13"/>
    <p:sldId id="397" r:id="rId14"/>
  </p:sldIdLst>
  <p:sldSz cx="9144000" cy="6858000" type="screen4x3"/>
  <p:notesSz cx="7010400" cy="9296400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8AD3"/>
    <a:srgbClr val="FFF9B1"/>
    <a:srgbClr val="C5D826"/>
    <a:srgbClr val="5F94F3"/>
    <a:srgbClr val="00B050"/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0" autoAdjust="0"/>
    <p:restoredTop sz="93188" autoAdjust="0"/>
  </p:normalViewPr>
  <p:slideViewPr>
    <p:cSldViewPr>
      <p:cViewPr>
        <p:scale>
          <a:sx n="60" d="100"/>
          <a:sy n="60" d="100"/>
        </p:scale>
        <p:origin x="-149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70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70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BAA1935-9E58-4775-B2DA-EFDCABDEA46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67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FD750F-B23C-4298-8DAD-7F0878DDF2E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1275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F54A-EF33-4015-9872-B18B26388954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FE52D-41A6-480B-8ED3-6FFB40F72A60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92513-1D6C-4FCC-89FC-DA487257A5C5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E68E1-3C5C-4BB8-B436-546605C1E067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2F28-B1BD-4B77-B0ED-1FB90D8B3F3A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E5924-E9CD-4578-AB06-EE6C92B67585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973D3-19CE-4346-8F59-C81CB25B328F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7C2E1-90D5-4281-897D-3369A6B5B21D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C773-55EC-414D-98E8-3B1464133F21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4788-FD59-4548-BFC4-3A6082F2D4C7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0443-B3EE-46B4-83F4-646511002B23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A8A7792-6D5B-4887-A524-6D8BFCD2CA23}" type="slidenum">
              <a:rPr lang="es-SV"/>
              <a:pPr>
                <a:defRPr/>
              </a:pPr>
              <a:t>‹#›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500306"/>
            <a:ext cx="9144000" cy="3000396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51" name="Rectangle 18"/>
          <p:cNvSpPr>
            <a:spLocks noChangeArrowheads="1"/>
          </p:cNvSpPr>
          <p:nvPr/>
        </p:nvSpPr>
        <p:spPr bwMode="auto">
          <a:xfrm>
            <a:off x="3851275" y="6021388"/>
            <a:ext cx="53038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549275"/>
            <a:ext cx="2232025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9388" y="2852738"/>
            <a:ext cx="8713787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b="1" dirty="0">
                <a:solidFill>
                  <a:schemeClr val="bg1"/>
                </a:solidFill>
                <a:cs typeface="Times New Roman" pitchFamily="18" charset="0"/>
              </a:rPr>
              <a:t>PROPUESTA DE ARTICULACIÓN DE ACCIONES PARA EL FORTALECIMIENTO DE LA OFERTA EDUCATIVA ORIENTADA A LOS JÓVENES DE LOS CANTONES DE UPALA Y DESAMPARADOS, EN SUS MODALIDADES FLEXIBLES NO TRADICIONALES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293813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268413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355600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744538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riterios de éxito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2294" name="Rectangle 1035"/>
          <p:cNvSpPr>
            <a:spLocks noChangeArrowheads="1"/>
          </p:cNvSpPr>
          <p:nvPr/>
        </p:nvSpPr>
        <p:spPr bwMode="auto">
          <a:xfrm>
            <a:off x="395288" y="371475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C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268538" y="1628775"/>
            <a:ext cx="662463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Vincular a los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actores requeridos</a:t>
            </a:r>
            <a:r>
              <a:rPr lang="es-MX" sz="1800" dirty="0"/>
              <a:t>: tanto en el proceso educativo, como a los agentes de la comunidad vinculados con la educación y atención de personas jóvenes y adultas. 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Propiciar una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comunicación ágil </a:t>
            </a:r>
            <a:r>
              <a:rPr lang="es-MX" sz="1800" dirty="0"/>
              <a:t>entre los actores participantes en el convenio, así como la respectiva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divulgación</a:t>
            </a:r>
            <a:r>
              <a:rPr lang="es-MX" sz="1800" dirty="0"/>
              <a:t> del Plan.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Jornadas de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inducción</a:t>
            </a:r>
            <a:r>
              <a:rPr lang="es-MX" sz="1800" dirty="0"/>
              <a:t> para el personal docente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Asignación de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responsables</a:t>
            </a:r>
            <a:r>
              <a:rPr lang="es-MX" sz="1800" dirty="0"/>
              <a:t>: Al menos dos grupos</a:t>
            </a:r>
            <a:endParaRPr lang="es-CR" sz="1800" dirty="0"/>
          </a:p>
          <a:p>
            <a:pPr marL="812800" lvl="1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Courier New" pitchFamily="49" charset="0"/>
              <a:buChar char="o"/>
            </a:pPr>
            <a:r>
              <a:rPr lang="es-MX" sz="1800" dirty="0"/>
              <a:t>Un grupo permanente de trabajo que se encargue de diseñar y poner en marcha el plan piloto, </a:t>
            </a:r>
            <a:endParaRPr lang="es-CR" sz="1800" dirty="0"/>
          </a:p>
          <a:p>
            <a:pPr marL="812800" lvl="1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Courier New" pitchFamily="49" charset="0"/>
              <a:buChar char="o"/>
            </a:pPr>
            <a:r>
              <a:rPr lang="es-MX" sz="1800" dirty="0"/>
              <a:t>Un equipo interinstitucional de coordinación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Criterios de </a:t>
            </a:r>
            <a:r>
              <a:rPr lang="es-MX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</a:t>
            </a:r>
            <a:r>
              <a:rPr lang="es-MX" sz="1800" dirty="0"/>
              <a:t>: para medir los niveles de logro alcanzados.</a:t>
            </a:r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417513" y="1598613"/>
            <a:ext cx="1778000" cy="5214937"/>
            <a:chOff x="107504" y="1643064"/>
            <a:chExt cx="1778670" cy="5214941"/>
          </a:xfrm>
        </p:grpSpPr>
        <p:sp>
          <p:nvSpPr>
            <p:cNvPr id="12298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96" y="1643064"/>
              <a:ext cx="1764378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96" y="2082801"/>
              <a:ext cx="1764378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2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938189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857232"/>
            <a:ext cx="0" cy="547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63483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467005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400" b="1" dirty="0" err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or</a:t>
            </a:r>
            <a:r>
              <a:rPr lang="es-SV" sz="2400" b="1" dirty="0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  qué  las  características  propuestas y no otras</a:t>
            </a:r>
            <a:endParaRPr lang="es-SV" sz="2400" b="1" dirty="0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3318" name="Rectangle 1035"/>
          <p:cNvSpPr>
            <a:spLocks noChangeArrowheads="1"/>
          </p:cNvSpPr>
          <p:nvPr/>
        </p:nvSpPr>
        <p:spPr bwMode="auto">
          <a:xfrm>
            <a:off x="395288" y="15851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2285984" y="1500174"/>
            <a:ext cx="6624637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8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2000" dirty="0"/>
              <a:t>Porque se sabe que la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infraestructura es un problema básico </a:t>
            </a:r>
            <a:r>
              <a:rPr lang="es-ES" sz="2000" dirty="0"/>
              <a:t>de estas modalidades, pues, al ser prestada por otra institución, los visitantes nocturnos no son bien recibidos.</a:t>
            </a:r>
            <a:endParaRPr lang="es-CR" sz="2000" dirty="0"/>
          </a:p>
          <a:p>
            <a:pPr marL="355600" indent="-355600" algn="just">
              <a:spcBef>
                <a:spcPts val="18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2000" dirty="0"/>
              <a:t>Porque la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ausencia de tecnología </a:t>
            </a:r>
            <a:r>
              <a:rPr lang="es-ES" sz="2000" dirty="0"/>
              <a:t>es una carencia que afecta de muchas formas el interés de participar.</a:t>
            </a:r>
            <a:endParaRPr lang="es-CR" sz="2000" dirty="0"/>
          </a:p>
          <a:p>
            <a:pPr marL="355600" indent="-355600" algn="just">
              <a:spcBef>
                <a:spcPts val="18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2000" dirty="0"/>
              <a:t>Porque no hay buena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supervisión</a:t>
            </a:r>
            <a:r>
              <a:rPr lang="es-ES" sz="2000" dirty="0"/>
              <a:t> del proceso.</a:t>
            </a:r>
            <a:endParaRPr lang="es-CR" sz="2000" dirty="0"/>
          </a:p>
          <a:p>
            <a:pPr marL="355600" indent="-355600" algn="just">
              <a:spcBef>
                <a:spcPts val="18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2000" dirty="0"/>
              <a:t>Porque los participantes son gente que requiere apoyo académico y esas modalidades no tienen una cultura que permita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 el rezago</a:t>
            </a:r>
            <a:r>
              <a:rPr lang="es-ES" sz="2000" dirty="0" smtClean="0"/>
              <a:t>.</a:t>
            </a:r>
            <a:endParaRPr lang="es-CR" sz="2000" dirty="0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273050" y="1598613"/>
            <a:ext cx="1778000" cy="5214937"/>
            <a:chOff x="107504" y="1643064"/>
            <a:chExt cx="1778670" cy="5214941"/>
          </a:xfrm>
        </p:grpSpPr>
        <p:sp>
          <p:nvSpPr>
            <p:cNvPr id="13322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50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1331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55672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000108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117459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586054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400" b="1" dirty="0" err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or</a:t>
            </a:r>
            <a:r>
              <a:rPr lang="es-SV" sz="2400" b="1" dirty="0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  qué  las  características  propuestas y no otras</a:t>
            </a:r>
            <a:endParaRPr lang="es-SV" sz="2400" b="1" dirty="0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4342" name="Rectangle 1035"/>
          <p:cNvSpPr>
            <a:spLocks noChangeArrowheads="1"/>
          </p:cNvSpPr>
          <p:nvPr/>
        </p:nvSpPr>
        <p:spPr bwMode="auto">
          <a:xfrm>
            <a:off x="395288" y="133334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214546" y="1500174"/>
            <a:ext cx="6624637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1800" dirty="0" smtClean="0"/>
              <a:t>Porque la </a:t>
            </a:r>
            <a:r>
              <a:rPr lang="es-ES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asistencia es parte del proceso de inclusión </a:t>
            </a:r>
            <a:r>
              <a:rPr lang="es-ES" sz="1800" dirty="0" smtClean="0"/>
              <a:t>que permite generar hábitos positivos para el trabajo académico.</a:t>
            </a:r>
            <a:endParaRPr lang="es-CR" sz="1800" dirty="0" smtClean="0"/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1800" dirty="0" smtClean="0"/>
              <a:t>Porque </a:t>
            </a:r>
            <a:r>
              <a:rPr lang="es-ES" sz="1800" dirty="0"/>
              <a:t>la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atención en sitio </a:t>
            </a:r>
            <a:r>
              <a:rPr lang="es-ES" sz="1800" dirty="0"/>
              <a:t>de distintas instituciones puede ayudar a superar el desvalimiento aprendido.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1800" dirty="0"/>
              <a:t>Porque </a:t>
            </a:r>
            <a:r>
              <a:rPr lang="es-ES" sz="1800" dirty="0" smtClean="0"/>
              <a:t>no puede </a:t>
            </a:r>
            <a:r>
              <a:rPr lang="es-ES" sz="1800" dirty="0"/>
              <a:t>haber igualdad entre desiguales y este proyecto, con sus acciones, puede poner en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 de igualdad </a:t>
            </a:r>
            <a:r>
              <a:rPr lang="es-ES" sz="1800" dirty="0"/>
              <a:t>a personas que de otra forma no volverían al sistema o de nuevo fracasarían, quizás para siempre.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1800" dirty="0"/>
              <a:t>Porque los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de estas poblaciones</a:t>
            </a:r>
            <a:r>
              <a:rPr lang="es-ES" sz="1800" dirty="0"/>
              <a:t>, incluyendo el apoyo en funciones de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cuido familiar</a:t>
            </a:r>
            <a:r>
              <a:rPr lang="es-ES" sz="1800" dirty="0"/>
              <a:t>,  requieren un </a:t>
            </a:r>
            <a:r>
              <a:rPr lang="es-ES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actuar proactivo</a:t>
            </a:r>
            <a:r>
              <a:rPr lang="es-ES" sz="1800" dirty="0"/>
              <a:t>.</a:t>
            </a:r>
            <a:endParaRPr lang="es-CR" sz="1800" dirty="0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344488" y="1598613"/>
            <a:ext cx="1779587" cy="5214937"/>
            <a:chOff x="107504" y="1643064"/>
            <a:chExt cx="1778670" cy="5214941"/>
          </a:xfrm>
        </p:grpSpPr>
        <p:sp>
          <p:nvSpPr>
            <p:cNvPr id="14346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84" y="1643064"/>
              <a:ext cx="1764390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2665" y="4941892"/>
              <a:ext cx="1583509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84" y="2082801"/>
              <a:ext cx="1764390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2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09627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928670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71414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460352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ogros  obtenidos del proceso 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5366" name="Rectangle 1035"/>
          <p:cNvSpPr>
            <a:spLocks noChangeArrowheads="1"/>
          </p:cNvSpPr>
          <p:nvPr/>
        </p:nvSpPr>
        <p:spPr bwMode="auto">
          <a:xfrm>
            <a:off x="395288" y="87289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L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214546" y="1214422"/>
            <a:ext cx="6624637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CR" sz="1800" dirty="0"/>
              <a:t>Generación de una </a:t>
            </a:r>
            <a:r>
              <a:rPr lang="es-C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sinérgica </a:t>
            </a:r>
            <a:r>
              <a:rPr lang="es-CR" sz="1800" dirty="0"/>
              <a:t>entre el DEPJA,  y la Alcaldía de Desamparados, para </a:t>
            </a:r>
            <a:r>
              <a:rPr lang="es-CR" sz="1800" dirty="0" smtClean="0"/>
              <a:t>ejecutar  un </a:t>
            </a:r>
            <a:r>
              <a:rPr lang="es-CR" sz="1800" dirty="0"/>
              <a:t>plan piloto</a:t>
            </a:r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CR" sz="1800" dirty="0"/>
              <a:t>Identificación de una </a:t>
            </a:r>
            <a:r>
              <a:rPr lang="es-C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batería </a:t>
            </a:r>
            <a:r>
              <a:rPr lang="es-CR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interinstitucional, </a:t>
            </a:r>
            <a:r>
              <a:rPr lang="es-CR" sz="1800" dirty="0" smtClean="0"/>
              <a:t>orquestada </a:t>
            </a:r>
            <a:r>
              <a:rPr lang="es-CR" sz="1800" dirty="0"/>
              <a:t>por el CCCI de Desamparados, para encaminar esfuerzos hacia la permanencia de jóvenes y adultos en el sector educativo. </a:t>
            </a:r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CR" sz="1800" dirty="0"/>
              <a:t>Acciones de </a:t>
            </a:r>
            <a:r>
              <a:rPr lang="es-C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divulgación y validación </a:t>
            </a:r>
            <a:r>
              <a:rPr lang="es-CR" sz="1800" dirty="0"/>
              <a:t>inicial de la Propuesta de Plan Piloto a través de un diálogo </a:t>
            </a:r>
            <a:r>
              <a:rPr lang="es-CR" sz="1800" dirty="0" smtClean="0"/>
              <a:t>interinstitucional.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1800"/>
              </a:spcAft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CR" sz="1800" dirty="0" smtClean="0"/>
              <a:t>Realización de </a:t>
            </a:r>
            <a:r>
              <a:rPr lang="es-CR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talleres y/o charlas </a:t>
            </a:r>
            <a:r>
              <a:rPr lang="es-CR" sz="1800" dirty="0"/>
              <a:t>informativas, </a:t>
            </a:r>
            <a:r>
              <a:rPr lang="es-CR" sz="1800" dirty="0" smtClean="0"/>
              <a:t>para generación </a:t>
            </a:r>
            <a:r>
              <a:rPr lang="es-CR" sz="1800" dirty="0"/>
              <a:t>e intercambio de conocimiento sobre educación de jóvenes y adultos, los cuales, con el auspicio de la UNESCO, se iniciaron a finales de noviembre 2011 y  culminarían en el primer trimestre del 2012.</a:t>
            </a:r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273050" y="1598613"/>
            <a:ext cx="1778000" cy="5214937"/>
            <a:chOff x="107504" y="1643064"/>
            <a:chExt cx="1778670" cy="5214941"/>
          </a:xfrm>
        </p:grpSpPr>
        <p:sp>
          <p:nvSpPr>
            <p:cNvPr id="15370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Logros 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50" y="42005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2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293813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268413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355600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744538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ntecedentes e insumos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3078" name="Rectangle 1035"/>
          <p:cNvSpPr>
            <a:spLocks noChangeArrowheads="1"/>
          </p:cNvSpPr>
          <p:nvPr/>
        </p:nvSpPr>
        <p:spPr bwMode="auto">
          <a:xfrm>
            <a:off x="395288" y="371475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389188" y="1557338"/>
            <a:ext cx="628650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Aplicación de encuestas a personas jóvenes y adultas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Grupos focales en </a:t>
            </a:r>
            <a:r>
              <a:rPr lang="es-CR" sz="1800" dirty="0" err="1"/>
              <a:t>Upala</a:t>
            </a:r>
            <a:r>
              <a:rPr lang="es-CR" sz="1800" dirty="0"/>
              <a:t> y Desamparados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Entrevistas con funcionarios a nivel local y nacional.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Revisión de documentos normativos y contextuales sobre la oferta educativa no tradicional.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Diagnóstico realizado por el DEPJA 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 smtClean="0"/>
              <a:t>Datos </a:t>
            </a:r>
            <a:r>
              <a:rPr lang="es-CR" sz="1800" dirty="0"/>
              <a:t>del Departamento de Estadísticas del MEP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800" dirty="0"/>
              <a:t>Resultados Tercer  Informe  Estado de la Educación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endParaRPr lang="es-CR" sz="1600" dirty="0"/>
          </a:p>
        </p:txBody>
      </p:sp>
      <p:grpSp>
        <p:nvGrpSpPr>
          <p:cNvPr id="2" name="17 Grupo"/>
          <p:cNvGrpSpPr>
            <a:grpSpLocks/>
          </p:cNvGrpSpPr>
          <p:nvPr/>
        </p:nvGrpSpPr>
        <p:grpSpPr bwMode="auto">
          <a:xfrm>
            <a:off x="273050" y="1598613"/>
            <a:ext cx="1778000" cy="5214937"/>
            <a:chOff x="107504" y="1643064"/>
            <a:chExt cx="1778670" cy="5214941"/>
          </a:xfrm>
        </p:grpSpPr>
        <p:sp>
          <p:nvSpPr>
            <p:cNvPr id="3082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42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43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44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45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47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16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17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484313"/>
            <a:ext cx="5715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3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55672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000108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117459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506397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roblemas  clave 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4102" name="Rectangle 1035"/>
          <p:cNvSpPr>
            <a:spLocks noChangeArrowheads="1"/>
          </p:cNvSpPr>
          <p:nvPr/>
        </p:nvSpPr>
        <p:spPr bwMode="auto">
          <a:xfrm>
            <a:off x="395288" y="133334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285984" y="1428736"/>
            <a:ext cx="6858016" cy="474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 smtClean="0"/>
              <a:t>Óptica </a:t>
            </a:r>
            <a:r>
              <a:rPr lang="es-CR" sz="1600" dirty="0"/>
              <a:t>diferenciada </a:t>
            </a:r>
            <a:r>
              <a:rPr lang="es-CR" sz="1600" dirty="0" smtClean="0"/>
              <a:t>pero no tratamiento </a:t>
            </a:r>
            <a:r>
              <a:rPr lang="es-CR" sz="1600" dirty="0"/>
              <a:t>diferenciado.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 smtClean="0"/>
              <a:t>Pocas opciones disponibles </a:t>
            </a:r>
            <a:r>
              <a:rPr lang="es-CR" sz="1600" dirty="0"/>
              <a:t>en cada </a:t>
            </a:r>
            <a:r>
              <a:rPr lang="es-CR" sz="1600" dirty="0" smtClean="0"/>
              <a:t>cantón</a:t>
            </a:r>
            <a:endParaRPr lang="es-CR" sz="1600" dirty="0"/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Infraestructura:  No propia,  insuficiente.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Deserción:  un fracaso después de un fracaso.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Costo de libros y exámenes.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Evaluación centralizada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Asistencia:  no es relevante, </a:t>
            </a:r>
            <a:r>
              <a:rPr lang="es-CR" sz="1600" dirty="0" smtClean="0"/>
              <a:t> el estudiante </a:t>
            </a:r>
            <a:r>
              <a:rPr lang="es-CR" sz="1600" dirty="0"/>
              <a:t>usualmente trabaja solo.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Supervisión insuficiente por horario,  recarga de funciones,  características de la población.</a:t>
            </a:r>
          </a:p>
          <a:p>
            <a:pPr marL="355600" indent="-355600" algn="just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CR" sz="1600" dirty="0"/>
              <a:t>Necesidad de atender funciones de cuido en los cantones</a:t>
            </a:r>
            <a:r>
              <a:rPr lang="es-CR" sz="1600" dirty="0" smtClean="0"/>
              <a:t>.</a:t>
            </a:r>
            <a:endParaRPr lang="es-CR" sz="1600" dirty="0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323850" y="1598613"/>
            <a:ext cx="1778000" cy="5214937"/>
            <a:chOff x="107504" y="1643064"/>
            <a:chExt cx="1778670" cy="5214941"/>
          </a:xfrm>
        </p:grpSpPr>
        <p:sp>
          <p:nvSpPr>
            <p:cNvPr id="4106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8" y="1916113"/>
            <a:ext cx="5715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3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81065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000108"/>
            <a:ext cx="0" cy="547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142852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53179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 dirty="0" err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stado</a:t>
            </a:r>
            <a:r>
              <a:rPr lang="es-SV" sz="2800" b="1" dirty="0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 actual de Educación de Jóvenes y A</a:t>
            </a:r>
            <a:endParaRPr lang="es-SV" sz="2800" b="1" dirty="0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5126" name="Rectangle 1035"/>
          <p:cNvSpPr>
            <a:spLocks noChangeArrowheads="1"/>
          </p:cNvSpPr>
          <p:nvPr/>
        </p:nvSpPr>
        <p:spPr bwMode="auto">
          <a:xfrm>
            <a:off x="395288" y="142852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 dirty="0">
                <a:solidFill>
                  <a:schemeClr val="bg1"/>
                </a:solidFill>
                <a:latin typeface="Century Gothic" pitchFamily="34" charset="0"/>
              </a:rPr>
              <a:t>  E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214546" y="1571612"/>
            <a:ext cx="62865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Carencia total de tecnología en estas modalidades.</a:t>
            </a:r>
            <a:endParaRPr lang="es-ES" sz="16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 smtClean="0"/>
              <a:t>Nombramientos </a:t>
            </a:r>
            <a:r>
              <a:rPr lang="es-MX" sz="1600" dirty="0"/>
              <a:t>tardíos del personal docente.</a:t>
            </a:r>
            <a:endParaRPr lang="es-ES" sz="16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Falta de </a:t>
            </a:r>
            <a:r>
              <a:rPr lang="es-MX" sz="1600" dirty="0" smtClean="0"/>
              <a:t>planeamiento didáctico</a:t>
            </a:r>
            <a:r>
              <a:rPr lang="es-MX" sz="1600" dirty="0"/>
              <a:t>. Insuficiencia de asesoramientos y capacitaciones.</a:t>
            </a:r>
            <a:endParaRPr lang="es-ES" sz="16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Baja relación entre la matrícula y la cobertura de los Programas de Equidad. </a:t>
            </a:r>
            <a:r>
              <a:rPr lang="es-MX" sz="1600" dirty="0" smtClean="0"/>
              <a:t> Estas </a:t>
            </a:r>
            <a:r>
              <a:rPr lang="es-MX" sz="1600" dirty="0"/>
              <a:t>modalidades son las que menos apoyo reciben en Avancemos, Transporte, Becas de FONABE, Alimentación y otras Becas.</a:t>
            </a:r>
            <a:endParaRPr lang="es-ES" sz="1600" dirty="0"/>
          </a:p>
          <a:p>
            <a:pPr marL="355600" lvl="1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No hay materiales específicos para trabajar estas modalidades con adultos.</a:t>
            </a:r>
            <a:endParaRPr lang="es-ES" sz="1600" dirty="0"/>
          </a:p>
          <a:p>
            <a:pPr marL="355600" lvl="1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Ninguna universidad pública y solamente una universidad privada tiene programa especializado en Adultos. </a:t>
            </a:r>
          </a:p>
          <a:p>
            <a:pPr marL="355600" lvl="1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600" dirty="0"/>
              <a:t>Diseño de procesos</a:t>
            </a:r>
            <a:endParaRPr lang="es-CR" sz="1600" dirty="0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250825" y="1598613"/>
            <a:ext cx="1779588" cy="5214937"/>
            <a:chOff x="107504" y="1643064"/>
            <a:chExt cx="1778670" cy="5214941"/>
          </a:xfrm>
        </p:grpSpPr>
        <p:sp>
          <p:nvSpPr>
            <p:cNvPr id="5130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85" y="1643064"/>
              <a:ext cx="1764389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36827"/>
              <a:ext cx="1778670" cy="2301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2666" y="4941892"/>
              <a:ext cx="1583508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85" y="2082801"/>
              <a:ext cx="1764389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50" y="2349500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3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09627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928670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71414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460352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lgunas ideas para articular acciones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6150" name="Rectangle 1035"/>
          <p:cNvSpPr>
            <a:spLocks noChangeArrowheads="1"/>
          </p:cNvSpPr>
          <p:nvPr/>
        </p:nvSpPr>
        <p:spPr bwMode="auto">
          <a:xfrm>
            <a:off x="395288" y="87289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2071670" y="1214422"/>
            <a:ext cx="6821505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Valorar modificar la evaluación centralizada.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ES" sz="1800" dirty="0"/>
              <a:t>Variar paradoja de poca supervisión ante población que requiere mucha ayuda.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Se trata de población con dificultades para trabajo académico, </a:t>
            </a:r>
            <a:r>
              <a:rPr lang="es-MX" sz="1800" dirty="0"/>
              <a:t>la asistencia y la sensación de ser parte todavía del sistema educativo puede jugar un papel importante en el éxito final.  </a:t>
            </a:r>
            <a:endParaRPr lang="es-ES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 El país está costeando salarios de especialistas de área que de una u otra forma se desperdician por la práctica que ha regido estas modalidades.</a:t>
            </a:r>
            <a:endParaRPr lang="es-ES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Costo del proceso, libros y exámenes, pueden trabajarse por medio de la asistencia como incentivos y con  ayuda de los programas de equidad. </a:t>
            </a:r>
            <a:endParaRPr lang="es-ES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La mejora de efectividad de las modalidades flexibles debe asumirse como la última oportunidad para muchas personas. </a:t>
            </a:r>
            <a:endParaRPr lang="es-ES" sz="1800" dirty="0"/>
          </a:p>
        </p:txBody>
      </p:sp>
      <p:grpSp>
        <p:nvGrpSpPr>
          <p:cNvPr id="2" name="24 Grupo"/>
          <p:cNvGrpSpPr>
            <a:grpSpLocks/>
          </p:cNvGrpSpPr>
          <p:nvPr/>
        </p:nvGrpSpPr>
        <p:grpSpPr bwMode="auto">
          <a:xfrm>
            <a:off x="107950" y="1598613"/>
            <a:ext cx="1778000" cy="5214937"/>
            <a:chOff x="107504" y="1643064"/>
            <a:chExt cx="1778670" cy="5214941"/>
          </a:xfrm>
        </p:grpSpPr>
        <p:sp>
          <p:nvSpPr>
            <p:cNvPr id="6154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27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28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9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Algunas</a:t>
              </a: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</a:t>
              </a: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ideas</a:t>
              </a:r>
            </a:p>
          </p:txBody>
        </p:sp>
        <p:sp>
          <p:nvSpPr>
            <p:cNvPr id="30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31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32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33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6563"/>
            <a:ext cx="5715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3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09627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984227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71414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460352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ropuesta MEP-Comunidad (Municipalidad)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7174" name="Rectangle 1035"/>
          <p:cNvSpPr>
            <a:spLocks noChangeArrowheads="1"/>
          </p:cNvSpPr>
          <p:nvPr/>
        </p:nvSpPr>
        <p:spPr bwMode="auto">
          <a:xfrm>
            <a:off x="395288" y="87289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pic>
        <p:nvPicPr>
          <p:cNvPr id="29698" name="Diagrama 1"/>
          <p:cNvPicPr>
            <a:picLocks noChangeArrowheads="1"/>
          </p:cNvPicPr>
          <p:nvPr/>
        </p:nvPicPr>
        <p:blipFill>
          <a:blip r:embed="rId2" cstate="print"/>
          <a:srcRect t="-5609" r="-15143"/>
          <a:stretch>
            <a:fillRect/>
          </a:stretch>
        </p:blipFill>
        <p:spPr bwMode="auto">
          <a:xfrm>
            <a:off x="2339975" y="1428736"/>
            <a:ext cx="6804025" cy="494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107950" y="1557338"/>
            <a:ext cx="1778000" cy="5214937"/>
            <a:chOff x="107504" y="1643064"/>
            <a:chExt cx="1778670" cy="5214941"/>
          </a:xfrm>
        </p:grpSpPr>
        <p:sp>
          <p:nvSpPr>
            <p:cNvPr id="7178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07504" y="1643064"/>
              <a:ext cx="1764378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" y="3500438"/>
            <a:ext cx="5715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714380"/>
            <a:ext cx="774065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428604"/>
            <a:ext cx="0" cy="5760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1" y="0"/>
            <a:ext cx="1104878" cy="738150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214338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 dirty="0" err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ropuesta</a:t>
            </a:r>
            <a:r>
              <a:rPr lang="es-SV" sz="2800" b="1" dirty="0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 MEP-Comunidad</a:t>
            </a:r>
            <a:endParaRPr lang="es-SV" sz="2800" b="1" dirty="0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8198" name="Rectangle 1035"/>
          <p:cNvSpPr>
            <a:spLocks noChangeArrowheads="1"/>
          </p:cNvSpPr>
          <p:nvPr/>
        </p:nvSpPr>
        <p:spPr bwMode="auto">
          <a:xfrm>
            <a:off x="428596" y="71438"/>
            <a:ext cx="1081087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4000" b="1" dirty="0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432175" y="882691"/>
            <a:ext cx="3746500" cy="309562"/>
          </a:xfrm>
          <a:prstGeom prst="rect">
            <a:avLst/>
          </a:prstGeom>
          <a:solidFill>
            <a:srgbClr val="00206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180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463925" y="892216"/>
            <a:ext cx="364331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s-ES_tradnl" sz="1800" b="1">
                <a:solidFill>
                  <a:schemeClr val="bg1"/>
                </a:solidFill>
              </a:rPr>
              <a:t>Cambios y aportes</a:t>
            </a:r>
            <a:endParaRPr lang="es-ES" sz="1800" b="1">
              <a:solidFill>
                <a:schemeClr val="bg1"/>
              </a:solidFill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432175" y="1179553"/>
            <a:ext cx="296863" cy="215900"/>
          </a:xfrm>
          <a:prstGeom prst="rect">
            <a:avLst/>
          </a:prstGeom>
          <a:solidFill>
            <a:srgbClr val="00206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987675" y="1395453"/>
            <a:ext cx="1296988" cy="431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"/>
          <p:cNvSpPr>
            <a:spLocks noChangeArrowheads="1"/>
          </p:cNvSpPr>
          <p:nvPr/>
        </p:nvSpPr>
        <p:spPr bwMode="auto">
          <a:xfrm>
            <a:off x="3059113" y="1395453"/>
            <a:ext cx="989012" cy="447675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_tradnl" sz="2000" b="1">
                <a:solidFill>
                  <a:srgbClr val="002060"/>
                </a:solidFill>
              </a:rPr>
              <a:t>MEP</a:t>
            </a:r>
            <a:endParaRPr lang="es-ES" sz="2000">
              <a:solidFill>
                <a:srgbClr val="002060"/>
              </a:solidFill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6881813" y="1179553"/>
            <a:ext cx="296862" cy="215900"/>
          </a:xfrm>
          <a:prstGeom prst="rect">
            <a:avLst/>
          </a:prstGeom>
          <a:solidFill>
            <a:srgbClr val="002060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6227763" y="1395453"/>
            <a:ext cx="1657350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6227763" y="1428760"/>
            <a:ext cx="1604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_tradnl" sz="2000" b="1" dirty="0">
                <a:solidFill>
                  <a:srgbClr val="002060"/>
                </a:solidFill>
              </a:rPr>
              <a:t>Municipalidad</a:t>
            </a:r>
            <a:endParaRPr lang="es-ES" sz="3200" dirty="0">
              <a:solidFill>
                <a:srgbClr val="002060"/>
              </a:solidFill>
            </a:endParaRP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2195513" y="1857388"/>
            <a:ext cx="3240087" cy="3970318"/>
          </a:xfrm>
          <a:prstGeom prst="rect">
            <a:avLst/>
          </a:prstGeom>
          <a:solidFill>
            <a:srgbClr val="002060">
              <a:alpha val="12157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Otorga puntos a la asistencia.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Evaluaciones formativas para monitorear el avance y apoyar a los participantes.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Exámenes finales a nivel local 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No cobra </a:t>
            </a:r>
            <a:r>
              <a:rPr lang="es-MX" sz="1800" dirty="0" smtClean="0"/>
              <a:t>exámenes </a:t>
            </a:r>
            <a:r>
              <a:rPr lang="es-MX" sz="1800" dirty="0"/>
              <a:t>finales a quienes tengan 90% de asistencia.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5 días a la semana, en dos </a:t>
            </a:r>
            <a:r>
              <a:rPr lang="es-MX" sz="1800" dirty="0" smtClean="0"/>
              <a:t>horarios</a:t>
            </a:r>
          </a:p>
          <a:p>
            <a:pPr marL="355600" indent="-355600">
              <a:buClr>
                <a:srgbClr val="002060"/>
              </a:buClr>
              <a:defRPr/>
            </a:pPr>
            <a:endParaRPr lang="es-ES" sz="1800" dirty="0"/>
          </a:p>
        </p:txBody>
      </p:sp>
      <p:sp>
        <p:nvSpPr>
          <p:cNvPr id="25" name="24 Rectángulo"/>
          <p:cNvSpPr>
            <a:spLocks noChangeArrowheads="1"/>
          </p:cNvSpPr>
          <p:nvPr/>
        </p:nvSpPr>
        <p:spPr bwMode="auto">
          <a:xfrm>
            <a:off x="5508625" y="1857389"/>
            <a:ext cx="3635375" cy="3970318"/>
          </a:xfrm>
          <a:prstGeom prst="rect">
            <a:avLst/>
          </a:prstGeom>
          <a:solidFill>
            <a:srgbClr val="002060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Fondo para administrar textos.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Trabaja coordinada con programas de becas para que rendimiento y la asistencia sean claves.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Se integra el Programa “EMPLEATE”</a:t>
            </a:r>
            <a:endParaRPr lang="es-ES" sz="1800" dirty="0"/>
          </a:p>
          <a:p>
            <a:pPr marL="355600" indent="-355600">
              <a:buClr>
                <a:srgbClr val="002060"/>
              </a:buClr>
              <a:buFont typeface="Wingdings" pitchFamily="2" charset="2"/>
              <a:buChar char="q"/>
              <a:defRPr/>
            </a:pPr>
            <a:r>
              <a:rPr lang="es-MX" sz="1800" dirty="0"/>
              <a:t>Trabaja de forma integrada con el INA y con la UNED para construir  puentes de comunicación con la educación técnica y profesional</a:t>
            </a:r>
            <a:r>
              <a:rPr lang="es-MX" sz="1800" dirty="0" smtClean="0"/>
              <a:t>.</a:t>
            </a:r>
            <a:endParaRPr lang="es-ES" sz="1800" dirty="0"/>
          </a:p>
        </p:txBody>
      </p:sp>
      <p:grpSp>
        <p:nvGrpSpPr>
          <p:cNvPr id="2" name="25 Grupo"/>
          <p:cNvGrpSpPr>
            <a:grpSpLocks/>
          </p:cNvGrpSpPr>
          <p:nvPr/>
        </p:nvGrpSpPr>
        <p:grpSpPr bwMode="auto">
          <a:xfrm>
            <a:off x="2071670" y="5786454"/>
            <a:ext cx="6840555" cy="928694"/>
            <a:chOff x="2286000" y="4705895"/>
            <a:chExt cx="6572250" cy="595313"/>
          </a:xfrm>
        </p:grpSpPr>
        <p:sp>
          <p:nvSpPr>
            <p:cNvPr id="8220" name="Rectangle 12"/>
            <p:cNvSpPr>
              <a:spLocks noChangeArrowheads="1"/>
            </p:cNvSpPr>
            <p:nvPr/>
          </p:nvSpPr>
          <p:spPr bwMode="auto">
            <a:xfrm>
              <a:off x="2286000" y="4705895"/>
              <a:ext cx="6572250" cy="595313"/>
            </a:xfrm>
            <a:prstGeom prst="roundRect">
              <a:avLst>
                <a:gd name="adj" fmla="val 16667"/>
              </a:avLst>
            </a:prstGeom>
            <a:solidFill>
              <a:srgbClr val="002060">
                <a:alpha val="69803"/>
              </a:srgbClr>
            </a:solidFill>
            <a:ln w="95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1800"/>
            </a:p>
          </p:txBody>
        </p:sp>
        <p:sp>
          <p:nvSpPr>
            <p:cNvPr id="8221" name="Text Box 13"/>
            <p:cNvSpPr txBox="1">
              <a:spLocks noChangeArrowheads="1"/>
            </p:cNvSpPr>
            <p:nvPr/>
          </p:nvSpPr>
          <p:spPr bwMode="auto">
            <a:xfrm>
              <a:off x="2286000" y="4799111"/>
              <a:ext cx="6462464" cy="269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3200" b="1" dirty="0">
                  <a:solidFill>
                    <a:schemeClr val="bg1"/>
                  </a:solidFill>
                </a:rPr>
                <a:t>Convenio Municipalidad  - MEP </a:t>
              </a:r>
            </a:p>
          </p:txBody>
        </p:sp>
      </p:grpSp>
      <p:grpSp>
        <p:nvGrpSpPr>
          <p:cNvPr id="3" name="28 Grupo"/>
          <p:cNvGrpSpPr>
            <a:grpSpLocks/>
          </p:cNvGrpSpPr>
          <p:nvPr/>
        </p:nvGrpSpPr>
        <p:grpSpPr bwMode="auto">
          <a:xfrm>
            <a:off x="107950" y="1598613"/>
            <a:ext cx="1778000" cy="5214937"/>
            <a:chOff x="107504" y="1643064"/>
            <a:chExt cx="1778670" cy="5214941"/>
          </a:xfrm>
        </p:grpSpPr>
        <p:sp>
          <p:nvSpPr>
            <p:cNvPr id="8212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31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32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33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34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35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36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37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3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09627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928670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71414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460352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 dirty="0" err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lan</a:t>
            </a:r>
            <a:r>
              <a:rPr lang="es-SV" sz="2800" b="1" dirty="0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 Piloto :  Acciones básicas</a:t>
            </a:r>
            <a:endParaRPr lang="es-SV" sz="2800" b="1" dirty="0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0246" name="Rectangle 1035"/>
          <p:cNvSpPr>
            <a:spLocks noChangeArrowheads="1"/>
          </p:cNvSpPr>
          <p:nvPr/>
        </p:nvSpPr>
        <p:spPr bwMode="auto">
          <a:xfrm>
            <a:off x="395288" y="87289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195513" y="1414463"/>
            <a:ext cx="6624637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Infraestructura:  5 infraestructuras del cantón:</a:t>
            </a:r>
          </a:p>
          <a:p>
            <a:pPr marL="812800" lvl="1" indent="-355600" algn="just">
              <a:spcBef>
                <a:spcPts val="600"/>
              </a:spcBef>
              <a:buClr>
                <a:srgbClr val="002060"/>
              </a:buClr>
              <a:buFont typeface="Courier New" pitchFamily="49" charset="0"/>
              <a:buChar char="o"/>
            </a:pPr>
            <a:r>
              <a:rPr lang="es-ES" sz="1800"/>
              <a:t>Casa de Derechos, Frailes.</a:t>
            </a:r>
            <a:endParaRPr lang="es-CR" sz="1800"/>
          </a:p>
          <a:p>
            <a:pPr marL="812800" lvl="1" indent="-355600" algn="just">
              <a:spcBef>
                <a:spcPts val="600"/>
              </a:spcBef>
              <a:buClr>
                <a:srgbClr val="002060"/>
              </a:buClr>
              <a:buFont typeface="Courier New" pitchFamily="49" charset="0"/>
              <a:buChar char="o"/>
            </a:pPr>
            <a:r>
              <a:rPr lang="es-ES" sz="1800"/>
              <a:t>Parque la Libertad, Patarrá.</a:t>
            </a:r>
            <a:endParaRPr lang="es-CR" sz="1800"/>
          </a:p>
          <a:p>
            <a:pPr marL="812800" lvl="1" indent="-355600" algn="just">
              <a:spcBef>
                <a:spcPts val="600"/>
              </a:spcBef>
              <a:buClr>
                <a:srgbClr val="002060"/>
              </a:buClr>
              <a:buFont typeface="Courier New" pitchFamily="49" charset="0"/>
              <a:buChar char="o"/>
            </a:pPr>
            <a:r>
              <a:rPr lang="es-ES" sz="1800"/>
              <a:t>Iglesia católica de Los Guido.</a:t>
            </a:r>
            <a:endParaRPr lang="es-CR" sz="1800"/>
          </a:p>
          <a:p>
            <a:pPr marL="812800" lvl="1" indent="-355600" algn="just">
              <a:spcBef>
                <a:spcPts val="600"/>
              </a:spcBef>
              <a:buClr>
                <a:srgbClr val="002060"/>
              </a:buClr>
              <a:buFont typeface="Courier New" pitchFamily="49" charset="0"/>
              <a:buChar char="o"/>
            </a:pPr>
            <a:r>
              <a:rPr lang="es-ES" sz="1800"/>
              <a:t>Iglesia Senderos de Luz, Gravilias.</a:t>
            </a:r>
            <a:endParaRPr lang="es-CR" sz="1800"/>
          </a:p>
          <a:p>
            <a:pPr marL="812800" lvl="1" indent="-355600" algn="just">
              <a:spcBef>
                <a:spcPts val="600"/>
              </a:spcBef>
              <a:buClr>
                <a:srgbClr val="002060"/>
              </a:buClr>
              <a:buFont typeface="Courier New" pitchFamily="49" charset="0"/>
              <a:buChar char="o"/>
            </a:pPr>
            <a:r>
              <a:rPr lang="es-ES" sz="1800"/>
              <a:t>Salón de la Villa Olímpica, Dos Cercas.</a:t>
            </a:r>
            <a:endParaRPr lang="es-CR" sz="180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Designación de personal docente por parte del MEP.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Flexibilidad de horarios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Cambios en formas de evaluación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Becas e incentivos en coordinación con Avancemos.</a:t>
            </a:r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/>
              <a:t>Orientación hacia la inserción laboral.</a:t>
            </a:r>
          </a:p>
        </p:txBody>
      </p:sp>
      <p:grpSp>
        <p:nvGrpSpPr>
          <p:cNvPr id="2" name="18 Grupo"/>
          <p:cNvGrpSpPr>
            <a:grpSpLocks/>
          </p:cNvGrpSpPr>
          <p:nvPr/>
        </p:nvGrpSpPr>
        <p:grpSpPr bwMode="auto">
          <a:xfrm>
            <a:off x="107950" y="1598613"/>
            <a:ext cx="1778000" cy="5214937"/>
            <a:chOff x="107504" y="1643064"/>
            <a:chExt cx="1778670" cy="5214941"/>
          </a:xfrm>
        </p:grpSpPr>
        <p:sp>
          <p:nvSpPr>
            <p:cNvPr id="10250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21" name="AutoShape 1054"/>
            <p:cNvSpPr>
              <a:spLocks noChangeArrowheads="1"/>
            </p:cNvSpPr>
            <p:nvPr/>
          </p:nvSpPr>
          <p:spPr bwMode="auto">
            <a:xfrm>
              <a:off x="121797" y="1643064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22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3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5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1252" y="4941892"/>
              <a:ext cx="1584922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6" name="AutoShape 1054"/>
            <p:cNvSpPr>
              <a:spLocks noChangeArrowheads="1"/>
            </p:cNvSpPr>
            <p:nvPr/>
          </p:nvSpPr>
          <p:spPr bwMode="auto">
            <a:xfrm>
              <a:off x="121797" y="2082801"/>
              <a:ext cx="1764377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7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88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2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026"/>
          <p:cNvSpPr>
            <a:spLocks noChangeShapeType="1"/>
          </p:cNvSpPr>
          <p:nvPr/>
        </p:nvSpPr>
        <p:spPr bwMode="auto">
          <a:xfrm>
            <a:off x="1403350" y="1055672"/>
            <a:ext cx="774065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5" name="Line 1027"/>
          <p:cNvSpPr>
            <a:spLocks noChangeShapeType="1"/>
          </p:cNvSpPr>
          <p:nvPr/>
        </p:nvSpPr>
        <p:spPr bwMode="auto">
          <a:xfrm>
            <a:off x="1446213" y="1000108"/>
            <a:ext cx="0" cy="51831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auto">
          <a:xfrm>
            <a:off x="323850" y="117459"/>
            <a:ext cx="1128713" cy="936625"/>
          </a:xfrm>
          <a:prstGeom prst="rect">
            <a:avLst/>
          </a:prstGeom>
          <a:solidFill>
            <a:srgbClr val="002060"/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800">
              <a:solidFill>
                <a:srgbClr val="4D4D4D"/>
              </a:solidFill>
            </a:endParaRPr>
          </a:p>
        </p:txBody>
      </p:sp>
      <p:sp>
        <p:nvSpPr>
          <p:cNvPr id="3077" name="Text Box 1034"/>
          <p:cNvSpPr txBox="1">
            <a:spLocks noChangeArrowheads="1"/>
          </p:cNvSpPr>
          <p:nvPr/>
        </p:nvSpPr>
        <p:spPr bwMode="auto">
          <a:xfrm>
            <a:off x="1447800" y="506397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sz="2800" b="1">
                <a:solidFill>
                  <a:srgbClr val="4D4D4D"/>
                </a:solidFill>
                <a:latin typeface="Century Gothic" pitchFamily="34" charset="0"/>
                <a:cs typeface="Times New Roman" pitchFamily="18" charset="0"/>
              </a:rPr>
              <a:t>lan Piloto :  acciones complementarias</a:t>
            </a:r>
            <a:endParaRPr lang="es-SV" sz="2800" b="1">
              <a:solidFill>
                <a:srgbClr val="4D4D4D"/>
              </a:solidFill>
              <a:latin typeface="Century Gothic" pitchFamily="34" charset="0"/>
            </a:endParaRPr>
          </a:p>
        </p:txBody>
      </p:sp>
      <p:sp>
        <p:nvSpPr>
          <p:cNvPr id="11270" name="Rectangle 1035"/>
          <p:cNvSpPr>
            <a:spLocks noChangeArrowheads="1"/>
          </p:cNvSpPr>
          <p:nvPr/>
        </p:nvSpPr>
        <p:spPr bwMode="auto">
          <a:xfrm>
            <a:off x="395288" y="133334"/>
            <a:ext cx="10810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s-SV" sz="6000" b="1">
                <a:solidFill>
                  <a:schemeClr val="bg1"/>
                </a:solidFill>
                <a:latin typeface="Century Gothic" pitchFamily="34" charset="0"/>
              </a:rPr>
              <a:t>P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071670" y="1571612"/>
            <a:ext cx="687546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Incorporar al sector </a:t>
            </a:r>
            <a:r>
              <a:rPr lang="es-MX" sz="1800" dirty="0"/>
              <a:t>productivo y comercial  mediante proyectos de responsabilidad social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Integrar </a:t>
            </a:r>
            <a:r>
              <a:rPr lang="es-MX" sz="1800" dirty="0"/>
              <a:t>una red de coordinación entre instituciones como el PANI, el IMAS, y </a:t>
            </a:r>
            <a:r>
              <a:rPr lang="es-MX" sz="1800" dirty="0" smtClean="0"/>
              <a:t>otras.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/>
              <a:t>Convenios con universidades públicas y privadas.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Conformar </a:t>
            </a:r>
            <a:r>
              <a:rPr lang="es-MX" sz="1800" dirty="0"/>
              <a:t>centros de estudio y bibliotecas comunitarias.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Incluir a profesionales </a:t>
            </a:r>
            <a:r>
              <a:rPr lang="es-MX" sz="1800" dirty="0"/>
              <a:t>jubilados.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r>
              <a:rPr lang="es-MX" sz="1800" dirty="0" smtClean="0"/>
              <a:t>Coordinar acciones </a:t>
            </a:r>
            <a:r>
              <a:rPr lang="es-MX" sz="1800" dirty="0"/>
              <a:t>lideradas </a:t>
            </a:r>
            <a:r>
              <a:rPr lang="es-MX" sz="1800" dirty="0" smtClean="0"/>
              <a:t>por el MEP para certificación </a:t>
            </a:r>
            <a:r>
              <a:rPr lang="es-MX" sz="1800" dirty="0"/>
              <a:t>de las habilidades y </a:t>
            </a:r>
            <a:r>
              <a:rPr lang="es-MX" sz="1800" dirty="0" smtClean="0"/>
              <a:t>destrezas</a:t>
            </a:r>
            <a:endParaRPr lang="es-CR" sz="1800" dirty="0"/>
          </a:p>
          <a:p>
            <a:pPr marL="355600" indent="-355600" algn="just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q"/>
            </a:pPr>
            <a:endParaRPr lang="es-MX" sz="1800" dirty="0"/>
          </a:p>
        </p:txBody>
      </p:sp>
      <p:grpSp>
        <p:nvGrpSpPr>
          <p:cNvPr id="2" name="15 Grupo"/>
          <p:cNvGrpSpPr>
            <a:grpSpLocks/>
          </p:cNvGrpSpPr>
          <p:nvPr/>
        </p:nvGrpSpPr>
        <p:grpSpPr bwMode="auto">
          <a:xfrm>
            <a:off x="250825" y="1598613"/>
            <a:ext cx="1779588" cy="5214937"/>
            <a:chOff x="107504" y="1643064"/>
            <a:chExt cx="1778670" cy="5214941"/>
          </a:xfrm>
        </p:grpSpPr>
        <p:sp>
          <p:nvSpPr>
            <p:cNvPr id="11274" name="Rectangle 1038"/>
            <p:cNvSpPr>
              <a:spLocks noChangeArrowheads="1"/>
            </p:cNvSpPr>
            <p:nvPr/>
          </p:nvSpPr>
          <p:spPr bwMode="auto">
            <a:xfrm>
              <a:off x="258218" y="6093296"/>
              <a:ext cx="1627956" cy="764709"/>
            </a:xfrm>
            <a:prstGeom prst="rect">
              <a:avLst/>
            </a:prstGeom>
            <a:solidFill>
              <a:srgbClr val="002060"/>
            </a:solidFill>
            <a:ln w="5715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sz="1800"/>
            </a:p>
          </p:txBody>
        </p:sp>
        <p:sp>
          <p:nvSpPr>
            <p:cNvPr id="18" name="AutoShape 1054"/>
            <p:cNvSpPr>
              <a:spLocks noChangeArrowheads="1"/>
            </p:cNvSpPr>
            <p:nvPr/>
          </p:nvSpPr>
          <p:spPr bwMode="auto">
            <a:xfrm>
              <a:off x="121785" y="1643064"/>
              <a:ext cx="1764389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Antecedentes</a:t>
              </a:r>
            </a:p>
          </p:txBody>
        </p:sp>
        <p:sp>
          <p:nvSpPr>
            <p:cNvPr id="19" name="AutoShape 1055"/>
            <p:cNvSpPr>
              <a:spLocks noChangeArrowheads="1"/>
            </p:cNvSpPr>
            <p:nvPr/>
          </p:nvSpPr>
          <p:spPr bwMode="auto">
            <a:xfrm>
              <a:off x="107504" y="2551115"/>
              <a:ext cx="1778670" cy="2301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Estado actual </a:t>
              </a:r>
            </a:p>
          </p:txBody>
        </p:sp>
        <p:sp>
          <p:nvSpPr>
            <p:cNvPr id="20" name="AutoShape 1056"/>
            <p:cNvSpPr>
              <a:spLocks noChangeArrowheads="1"/>
            </p:cNvSpPr>
            <p:nvPr/>
          </p:nvSpPr>
          <p:spPr bwMode="auto">
            <a:xfrm>
              <a:off x="107504" y="3119440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buFont typeface="Wingdings" pitchFamily="2" charset="2"/>
                <a:buNone/>
                <a:defRPr/>
              </a:pPr>
              <a:r>
                <a:rPr lang="es-SV" sz="1000" b="1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Algunas ideas</a:t>
              </a:r>
              <a:endParaRPr lang="es-SV" sz="1000" b="1" dirty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21" name="AutoShape 1057"/>
            <p:cNvSpPr>
              <a:spLocks noChangeArrowheads="1"/>
            </p:cNvSpPr>
            <p:nvPr/>
          </p:nvSpPr>
          <p:spPr bwMode="auto">
            <a:xfrm>
              <a:off x="107504" y="3716341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  <a:cs typeface="+mn-cs"/>
                </a:rPr>
                <a:t>Propuestas</a:t>
              </a:r>
            </a:p>
          </p:txBody>
        </p:sp>
        <p:pic>
          <p:nvPicPr>
            <p:cNvPr id="22" name="Picture 2" descr="C:\Users\Patricia\Desktop\Presentaciones\imag\ingenieria-conocimiento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2666" y="4941892"/>
              <a:ext cx="1583508" cy="10080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2060"/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23" name="AutoShape 1054"/>
            <p:cNvSpPr>
              <a:spLocks noChangeArrowheads="1"/>
            </p:cNvSpPr>
            <p:nvPr/>
          </p:nvSpPr>
          <p:spPr bwMode="auto">
            <a:xfrm>
              <a:off x="121785" y="2082801"/>
              <a:ext cx="1764389" cy="2667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algn="r">
                <a:spcBef>
                  <a:spcPct val="50000"/>
                </a:spcBef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Problemas</a:t>
              </a:r>
            </a:p>
          </p:txBody>
        </p:sp>
        <p:sp>
          <p:nvSpPr>
            <p:cNvPr id="24" name="AutoShape 1057"/>
            <p:cNvSpPr>
              <a:spLocks noChangeArrowheads="1"/>
            </p:cNvSpPr>
            <p:nvPr/>
          </p:nvSpPr>
          <p:spPr bwMode="auto">
            <a:xfrm>
              <a:off x="107504" y="4343403"/>
              <a:ext cx="1778670" cy="2381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/>
            <a:lstStyle/>
            <a:p>
              <a:pPr algn="r">
                <a:defRPr/>
              </a:pPr>
              <a:r>
                <a:rPr lang="es-SV" sz="1000" b="1" dirty="0">
                  <a:solidFill>
                    <a:schemeClr val="bg1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Logros y reflexiones</a:t>
              </a:r>
            </a:p>
          </p:txBody>
        </p:sp>
      </p:grpSp>
      <p:pic>
        <p:nvPicPr>
          <p:cNvPr id="48" name="Picture 105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150" y="3552825"/>
            <a:ext cx="5715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76" grpId="0" animBg="1"/>
      <p:bldP spid="3077" grpId="0"/>
      <p:bldP spid="29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3970</TotalTime>
  <Words>1114</Words>
  <Application>Microsoft Office PowerPoint</Application>
  <PresentationFormat>On-screen Show (4:3)</PresentationFormat>
  <Paragraphs>175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CON Ana Paola</cp:lastModifiedBy>
  <cp:revision>346</cp:revision>
  <dcterms:created xsi:type="dcterms:W3CDTF">2003-07-25T20:46:03Z</dcterms:created>
  <dcterms:modified xsi:type="dcterms:W3CDTF">2017-03-03T21:05:31Z</dcterms:modified>
</cp:coreProperties>
</file>