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3" r:id="rId6"/>
    <p:sldId id="262" r:id="rId7"/>
    <p:sldId id="261"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400"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561274-36D9-4640-A897-E1ED92CEBD39}"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s-CR"/>
        </a:p>
      </dgm:t>
    </dgm:pt>
    <dgm:pt modelId="{793CAD73-9851-4DC6-A177-CACC5C02D947}">
      <dgm:prSet phldrT="[Texto]"/>
      <dgm:spPr/>
      <dgm:t>
        <a:bodyPr/>
        <a:lstStyle/>
        <a:p>
          <a:pPr algn="ctr"/>
          <a:r>
            <a:rPr lang="en-GB" noProof="0" dirty="0" smtClean="0">
              <a:latin typeface="Arial Narrow"/>
              <a:cs typeface="Arial Narrow"/>
            </a:rPr>
            <a:t>APPROACHES</a:t>
          </a:r>
          <a:endParaRPr lang="en-GB" noProof="0" dirty="0">
            <a:latin typeface="Arial Narrow"/>
            <a:cs typeface="Arial Narrow"/>
          </a:endParaRPr>
        </a:p>
      </dgm:t>
    </dgm:pt>
    <dgm:pt modelId="{9F69ECF5-7C14-4B21-B7BA-870301AF177C}" type="parTrans" cxnId="{72AE423F-2DFA-4509-9967-4A70E11F0D67}">
      <dgm:prSet/>
      <dgm:spPr/>
      <dgm:t>
        <a:bodyPr/>
        <a:lstStyle/>
        <a:p>
          <a:pPr algn="ctr"/>
          <a:endParaRPr lang="es-CR"/>
        </a:p>
      </dgm:t>
    </dgm:pt>
    <dgm:pt modelId="{52F8641E-759E-4D7E-8E59-DDC4AF6E1CAC}" type="sibTrans" cxnId="{72AE423F-2DFA-4509-9967-4A70E11F0D67}">
      <dgm:prSet/>
      <dgm:spPr/>
      <dgm:t>
        <a:bodyPr/>
        <a:lstStyle/>
        <a:p>
          <a:pPr algn="ctr"/>
          <a:endParaRPr lang="es-CR"/>
        </a:p>
      </dgm:t>
    </dgm:pt>
    <dgm:pt modelId="{A4BE3A84-0603-4F43-9D7C-A74476A9E49B}">
      <dgm:prSet phldrT="[Texto]" custT="1"/>
      <dgm:spPr/>
      <dgm:t>
        <a:bodyPr/>
        <a:lstStyle/>
        <a:p>
          <a:pPr algn="ctr">
            <a:lnSpc>
              <a:spcPct val="114000"/>
            </a:lnSpc>
          </a:pPr>
          <a:r>
            <a:rPr lang="en-GB" sz="1200" b="1" noProof="0" dirty="0" smtClean="0">
              <a:solidFill>
                <a:srgbClr val="000000"/>
              </a:solidFill>
              <a:latin typeface="Arial Narrow"/>
              <a:cs typeface="Arial Narrow"/>
            </a:rPr>
            <a:t>HUMAN RIGHTS</a:t>
          </a:r>
          <a:endParaRPr lang="en-GB" sz="1200" b="1" noProof="0" dirty="0">
            <a:solidFill>
              <a:srgbClr val="000000"/>
            </a:solidFill>
            <a:latin typeface="Arial Narrow"/>
            <a:cs typeface="Arial Narrow"/>
          </a:endParaRPr>
        </a:p>
      </dgm:t>
    </dgm:pt>
    <dgm:pt modelId="{3A600D6E-1D6B-4360-89EA-11A50952094B}" type="parTrans" cxnId="{5CE2DE75-A5CD-488D-86CE-8A194CCC6BBD}">
      <dgm:prSet/>
      <dgm:spPr/>
      <dgm:t>
        <a:bodyPr/>
        <a:lstStyle/>
        <a:p>
          <a:pPr algn="ctr"/>
          <a:endParaRPr lang="es-CR"/>
        </a:p>
      </dgm:t>
    </dgm:pt>
    <dgm:pt modelId="{4FA97D6F-4BB8-49F8-8D73-597F7078BAEA}" type="sibTrans" cxnId="{5CE2DE75-A5CD-488D-86CE-8A194CCC6BBD}">
      <dgm:prSet/>
      <dgm:spPr/>
      <dgm:t>
        <a:bodyPr/>
        <a:lstStyle/>
        <a:p>
          <a:pPr algn="ctr"/>
          <a:endParaRPr lang="es-CR">
            <a:latin typeface="Arial Narrow"/>
            <a:cs typeface="Arial Narrow"/>
          </a:endParaRPr>
        </a:p>
      </dgm:t>
    </dgm:pt>
    <dgm:pt modelId="{3968D953-7D2B-4B6F-B9A3-4311B16C9528}">
      <dgm:prSet phldrT="[Texto]" custT="1"/>
      <dgm:spPr/>
      <dgm:t>
        <a:bodyPr anchor="ctr" anchorCtr="0"/>
        <a:lstStyle/>
        <a:p>
          <a:pPr algn="ctr"/>
          <a:r>
            <a:rPr lang="en-GB" sz="1400" b="1" noProof="0" dirty="0" smtClean="0">
              <a:latin typeface="Arial Narrow"/>
              <a:cs typeface="Arial Narrow"/>
            </a:rPr>
            <a:t>GENDER</a:t>
          </a:r>
          <a:endParaRPr lang="en-GB" sz="1400" b="1" noProof="0" dirty="0">
            <a:latin typeface="Arial Narrow"/>
            <a:cs typeface="Arial Narrow"/>
          </a:endParaRPr>
        </a:p>
      </dgm:t>
    </dgm:pt>
    <dgm:pt modelId="{1FB2E2D3-D259-4D25-BF42-1BD501CDF352}" type="parTrans" cxnId="{81A9B410-807A-4D18-B674-22B937567F81}">
      <dgm:prSet/>
      <dgm:spPr/>
      <dgm:t>
        <a:bodyPr/>
        <a:lstStyle/>
        <a:p>
          <a:pPr algn="ctr"/>
          <a:endParaRPr lang="es-CR"/>
        </a:p>
      </dgm:t>
    </dgm:pt>
    <dgm:pt modelId="{0625AF22-6C33-4D11-AD59-96C1DA8ACA1A}" type="sibTrans" cxnId="{81A9B410-807A-4D18-B674-22B937567F81}">
      <dgm:prSet/>
      <dgm:spPr/>
      <dgm:t>
        <a:bodyPr/>
        <a:lstStyle/>
        <a:p>
          <a:pPr algn="ctr"/>
          <a:endParaRPr lang="es-CR"/>
        </a:p>
      </dgm:t>
    </dgm:pt>
    <dgm:pt modelId="{1A45A2B6-E50A-47B8-B6CA-0193EF6A59D1}">
      <dgm:prSet phldrT="[Texto]" custT="1"/>
      <dgm:spPr/>
      <dgm:t>
        <a:bodyPr/>
        <a:lstStyle/>
        <a:p>
          <a:pPr algn="ctr"/>
          <a:r>
            <a:rPr lang="en-GB" sz="1200" b="1" noProof="0" dirty="0" smtClean="0">
              <a:solidFill>
                <a:srgbClr val="000000"/>
              </a:solidFill>
              <a:latin typeface="Arial Narrow"/>
              <a:cs typeface="Arial Narrow"/>
            </a:rPr>
            <a:t>DIVERSITY</a:t>
          </a:r>
          <a:endParaRPr lang="en-GB" sz="1200" b="1" noProof="0" dirty="0">
            <a:solidFill>
              <a:srgbClr val="000000"/>
            </a:solidFill>
            <a:latin typeface="Arial Narrow"/>
            <a:cs typeface="Arial Narrow"/>
          </a:endParaRPr>
        </a:p>
      </dgm:t>
    </dgm:pt>
    <dgm:pt modelId="{37B455DC-DA52-4BB9-8349-48E616D20B32}" type="parTrans" cxnId="{5D714D49-9FF4-40CA-AF96-8DCB82D1EC6A}">
      <dgm:prSet/>
      <dgm:spPr/>
      <dgm:t>
        <a:bodyPr/>
        <a:lstStyle/>
        <a:p>
          <a:pPr algn="ctr"/>
          <a:endParaRPr lang="es-CR"/>
        </a:p>
      </dgm:t>
    </dgm:pt>
    <dgm:pt modelId="{379D4670-4730-4885-BE06-F81C11709A3A}" type="sibTrans" cxnId="{5D714D49-9FF4-40CA-AF96-8DCB82D1EC6A}">
      <dgm:prSet/>
      <dgm:spPr/>
      <dgm:t>
        <a:bodyPr/>
        <a:lstStyle/>
        <a:p>
          <a:pPr algn="ctr"/>
          <a:endParaRPr lang="es-CR"/>
        </a:p>
      </dgm:t>
    </dgm:pt>
    <dgm:pt modelId="{B6F07B24-F27F-4F85-8A63-A82BFA5D59E8}">
      <dgm:prSet phldrT="[Texto]" custT="1"/>
      <dgm:spPr/>
      <dgm:t>
        <a:bodyPr/>
        <a:lstStyle/>
        <a:p>
          <a:pPr algn="ctr"/>
          <a:r>
            <a:rPr lang="en-GB" sz="1050" b="1" noProof="0" dirty="0" smtClean="0">
              <a:latin typeface="Arial Narrow"/>
              <a:cs typeface="Arial Narrow"/>
            </a:rPr>
            <a:t>GENERATION</a:t>
          </a:r>
          <a:endParaRPr lang="en-GB" sz="1050" b="1" noProof="0" dirty="0">
            <a:latin typeface="Arial Narrow"/>
            <a:cs typeface="Arial Narrow"/>
          </a:endParaRPr>
        </a:p>
      </dgm:t>
    </dgm:pt>
    <dgm:pt modelId="{33DFE876-738D-4396-8268-EB69A6AFE0DB}" type="parTrans" cxnId="{1919C7D0-5ECA-4374-A32B-9FCBECE26473}">
      <dgm:prSet/>
      <dgm:spPr/>
      <dgm:t>
        <a:bodyPr/>
        <a:lstStyle/>
        <a:p>
          <a:pPr algn="ctr"/>
          <a:endParaRPr lang="es-CR"/>
        </a:p>
      </dgm:t>
    </dgm:pt>
    <dgm:pt modelId="{93DBD676-A097-427C-8097-5A388B4849C8}" type="sibTrans" cxnId="{1919C7D0-5ECA-4374-A32B-9FCBECE26473}">
      <dgm:prSet/>
      <dgm:spPr/>
      <dgm:t>
        <a:bodyPr/>
        <a:lstStyle/>
        <a:p>
          <a:pPr algn="ctr"/>
          <a:endParaRPr lang="es-CR"/>
        </a:p>
      </dgm:t>
    </dgm:pt>
    <dgm:pt modelId="{09BDC620-9630-4FD4-B892-C2894FACC9BD}">
      <dgm:prSet custT="1"/>
      <dgm:spPr/>
      <dgm:t>
        <a:bodyPr/>
        <a:lstStyle/>
        <a:p>
          <a:pPr algn="ctr"/>
          <a:r>
            <a:rPr lang="en-GB" sz="1200" b="1" noProof="0" dirty="0" smtClean="0">
              <a:latin typeface="Arial Narrow"/>
              <a:cs typeface="Arial Narrow"/>
            </a:rPr>
            <a:t>CONTEXT</a:t>
          </a:r>
          <a:endParaRPr lang="en-GB" sz="1200" b="1" noProof="0" dirty="0">
            <a:latin typeface="Arial Narrow"/>
            <a:cs typeface="Arial Narrow"/>
          </a:endParaRPr>
        </a:p>
      </dgm:t>
    </dgm:pt>
    <dgm:pt modelId="{296B11C7-0BA6-40BB-91CA-0638F02ABFFB}" type="parTrans" cxnId="{41773DED-987C-43EE-A8CE-AE80857C307E}">
      <dgm:prSet/>
      <dgm:spPr/>
      <dgm:t>
        <a:bodyPr/>
        <a:lstStyle/>
        <a:p>
          <a:pPr algn="ctr"/>
          <a:endParaRPr lang="es-CR"/>
        </a:p>
      </dgm:t>
    </dgm:pt>
    <dgm:pt modelId="{509E513B-70B1-4C40-943C-B356A7C5F5C7}" type="sibTrans" cxnId="{41773DED-987C-43EE-A8CE-AE80857C307E}">
      <dgm:prSet/>
      <dgm:spPr/>
      <dgm:t>
        <a:bodyPr/>
        <a:lstStyle/>
        <a:p>
          <a:pPr algn="ctr"/>
          <a:endParaRPr lang="es-CR"/>
        </a:p>
      </dgm:t>
    </dgm:pt>
    <dgm:pt modelId="{7BA48392-F029-4E35-A530-B2645D249732}" type="pres">
      <dgm:prSet presAssocID="{81561274-36D9-4640-A897-E1ED92CEBD39}" presName="Name0" presStyleCnt="0">
        <dgm:presLayoutVars>
          <dgm:chMax val="1"/>
          <dgm:dir/>
          <dgm:animLvl val="ctr"/>
          <dgm:resizeHandles val="exact"/>
        </dgm:presLayoutVars>
      </dgm:prSet>
      <dgm:spPr/>
      <dgm:t>
        <a:bodyPr/>
        <a:lstStyle/>
        <a:p>
          <a:endParaRPr lang="es-CR"/>
        </a:p>
      </dgm:t>
    </dgm:pt>
    <dgm:pt modelId="{54890423-FE05-4054-96AA-567DA7BC2C9B}" type="pres">
      <dgm:prSet presAssocID="{793CAD73-9851-4DC6-A177-CACC5C02D947}" presName="centerShape" presStyleLbl="node0" presStyleIdx="0" presStyleCnt="1"/>
      <dgm:spPr/>
      <dgm:t>
        <a:bodyPr/>
        <a:lstStyle/>
        <a:p>
          <a:endParaRPr lang="es-CR"/>
        </a:p>
      </dgm:t>
    </dgm:pt>
    <dgm:pt modelId="{F04683A2-66CD-43D9-A502-96F4AB5BC47F}" type="pres">
      <dgm:prSet presAssocID="{A4BE3A84-0603-4F43-9D7C-A74476A9E49B}" presName="node" presStyleLbl="node1" presStyleIdx="0" presStyleCnt="5" custScaleX="148412" custScaleY="148412">
        <dgm:presLayoutVars>
          <dgm:bulletEnabled val="1"/>
        </dgm:presLayoutVars>
      </dgm:prSet>
      <dgm:spPr/>
      <dgm:t>
        <a:bodyPr/>
        <a:lstStyle/>
        <a:p>
          <a:endParaRPr lang="es-CR"/>
        </a:p>
      </dgm:t>
    </dgm:pt>
    <dgm:pt modelId="{9DD88C4E-AB48-42C7-BB97-1B84BAEA771A}" type="pres">
      <dgm:prSet presAssocID="{A4BE3A84-0603-4F43-9D7C-A74476A9E49B}" presName="dummy" presStyleCnt="0"/>
      <dgm:spPr/>
      <dgm:t>
        <a:bodyPr/>
        <a:lstStyle/>
        <a:p>
          <a:endParaRPr lang="en-US"/>
        </a:p>
      </dgm:t>
    </dgm:pt>
    <dgm:pt modelId="{E577086C-C8CA-40D0-84AA-54E52414C43F}" type="pres">
      <dgm:prSet presAssocID="{4FA97D6F-4BB8-49F8-8D73-597F7078BAEA}" presName="sibTrans" presStyleLbl="sibTrans2D1" presStyleIdx="0" presStyleCnt="5"/>
      <dgm:spPr/>
      <dgm:t>
        <a:bodyPr/>
        <a:lstStyle/>
        <a:p>
          <a:endParaRPr lang="es-CR"/>
        </a:p>
      </dgm:t>
    </dgm:pt>
    <dgm:pt modelId="{B35584A6-B3BE-4918-BBDE-EC0D6145E8A3}" type="pres">
      <dgm:prSet presAssocID="{3968D953-7D2B-4B6F-B9A3-4311B16C9528}" presName="node" presStyleLbl="node1" presStyleIdx="1" presStyleCnt="5" custScaleX="168533" custScaleY="168530" custRadScaleRad="110896" custRadScaleInc="12033">
        <dgm:presLayoutVars>
          <dgm:bulletEnabled val="1"/>
        </dgm:presLayoutVars>
      </dgm:prSet>
      <dgm:spPr/>
      <dgm:t>
        <a:bodyPr/>
        <a:lstStyle/>
        <a:p>
          <a:endParaRPr lang="es-CR"/>
        </a:p>
      </dgm:t>
    </dgm:pt>
    <dgm:pt modelId="{6DFE0D32-ADEF-4C51-B96D-2A4A0FB15B36}" type="pres">
      <dgm:prSet presAssocID="{3968D953-7D2B-4B6F-B9A3-4311B16C9528}" presName="dummy" presStyleCnt="0"/>
      <dgm:spPr/>
      <dgm:t>
        <a:bodyPr/>
        <a:lstStyle/>
        <a:p>
          <a:endParaRPr lang="en-US"/>
        </a:p>
      </dgm:t>
    </dgm:pt>
    <dgm:pt modelId="{972A749B-EEF1-4C0D-8FDD-6C895DBB28E2}" type="pres">
      <dgm:prSet presAssocID="{0625AF22-6C33-4D11-AD59-96C1DA8ACA1A}" presName="sibTrans" presStyleLbl="sibTrans2D1" presStyleIdx="1" presStyleCnt="5"/>
      <dgm:spPr/>
      <dgm:t>
        <a:bodyPr/>
        <a:lstStyle/>
        <a:p>
          <a:endParaRPr lang="es-CR"/>
        </a:p>
      </dgm:t>
    </dgm:pt>
    <dgm:pt modelId="{1FDFD0FF-5654-469E-8CC4-29DA5C596336}" type="pres">
      <dgm:prSet presAssocID="{1A45A2B6-E50A-47B8-B6CA-0193EF6A59D1}" presName="node" presStyleLbl="node1" presStyleIdx="2" presStyleCnt="5" custScaleX="159410" custScaleY="159408">
        <dgm:presLayoutVars>
          <dgm:bulletEnabled val="1"/>
        </dgm:presLayoutVars>
      </dgm:prSet>
      <dgm:spPr/>
      <dgm:t>
        <a:bodyPr/>
        <a:lstStyle/>
        <a:p>
          <a:endParaRPr lang="es-CR"/>
        </a:p>
      </dgm:t>
    </dgm:pt>
    <dgm:pt modelId="{CFBF32AA-F11E-4A85-9328-7216EEB01308}" type="pres">
      <dgm:prSet presAssocID="{1A45A2B6-E50A-47B8-B6CA-0193EF6A59D1}" presName="dummy" presStyleCnt="0"/>
      <dgm:spPr/>
      <dgm:t>
        <a:bodyPr/>
        <a:lstStyle/>
        <a:p>
          <a:endParaRPr lang="en-US"/>
        </a:p>
      </dgm:t>
    </dgm:pt>
    <dgm:pt modelId="{2D6D0287-F310-453E-A7CA-8725AD9F3102}" type="pres">
      <dgm:prSet presAssocID="{379D4670-4730-4885-BE06-F81C11709A3A}" presName="sibTrans" presStyleLbl="sibTrans2D1" presStyleIdx="2" presStyleCnt="5"/>
      <dgm:spPr/>
      <dgm:t>
        <a:bodyPr/>
        <a:lstStyle/>
        <a:p>
          <a:endParaRPr lang="es-CR"/>
        </a:p>
      </dgm:t>
    </dgm:pt>
    <dgm:pt modelId="{A73BB2B7-7C47-4141-A4BF-A3560C587CBC}" type="pres">
      <dgm:prSet presAssocID="{B6F07B24-F27F-4F85-8A63-A82BFA5D59E8}" presName="node" presStyleLbl="node1" presStyleIdx="3" presStyleCnt="5" custScaleX="155287" custScaleY="155287">
        <dgm:presLayoutVars>
          <dgm:bulletEnabled val="1"/>
        </dgm:presLayoutVars>
      </dgm:prSet>
      <dgm:spPr/>
      <dgm:t>
        <a:bodyPr/>
        <a:lstStyle/>
        <a:p>
          <a:endParaRPr lang="es-CR"/>
        </a:p>
      </dgm:t>
    </dgm:pt>
    <dgm:pt modelId="{F9E0C3B7-984C-454F-8009-B3171E3CCA37}" type="pres">
      <dgm:prSet presAssocID="{B6F07B24-F27F-4F85-8A63-A82BFA5D59E8}" presName="dummy" presStyleCnt="0"/>
      <dgm:spPr/>
      <dgm:t>
        <a:bodyPr/>
        <a:lstStyle/>
        <a:p>
          <a:endParaRPr lang="en-US"/>
        </a:p>
      </dgm:t>
    </dgm:pt>
    <dgm:pt modelId="{AFA8CD54-EBC6-498B-AFEE-8DEC5A717F66}" type="pres">
      <dgm:prSet presAssocID="{93DBD676-A097-427C-8097-5A388B4849C8}" presName="sibTrans" presStyleLbl="sibTrans2D1" presStyleIdx="3" presStyleCnt="5"/>
      <dgm:spPr/>
      <dgm:t>
        <a:bodyPr/>
        <a:lstStyle/>
        <a:p>
          <a:endParaRPr lang="es-CR"/>
        </a:p>
      </dgm:t>
    </dgm:pt>
    <dgm:pt modelId="{0124462E-2427-4FEA-8BCA-CE020F652E4A}" type="pres">
      <dgm:prSet presAssocID="{09BDC620-9630-4FD4-B892-C2894FACC9BD}" presName="node" presStyleLbl="node1" presStyleIdx="4" presStyleCnt="5" custScaleX="152336" custScaleY="152336">
        <dgm:presLayoutVars>
          <dgm:bulletEnabled val="1"/>
        </dgm:presLayoutVars>
      </dgm:prSet>
      <dgm:spPr/>
      <dgm:t>
        <a:bodyPr/>
        <a:lstStyle/>
        <a:p>
          <a:endParaRPr lang="es-CR"/>
        </a:p>
      </dgm:t>
    </dgm:pt>
    <dgm:pt modelId="{2109DF9E-731D-4AA1-85C3-310EC78073CF}" type="pres">
      <dgm:prSet presAssocID="{09BDC620-9630-4FD4-B892-C2894FACC9BD}" presName="dummy" presStyleCnt="0"/>
      <dgm:spPr/>
      <dgm:t>
        <a:bodyPr/>
        <a:lstStyle/>
        <a:p>
          <a:endParaRPr lang="en-US"/>
        </a:p>
      </dgm:t>
    </dgm:pt>
    <dgm:pt modelId="{08E99732-6448-4F04-9717-90CF2DB578BD}" type="pres">
      <dgm:prSet presAssocID="{509E513B-70B1-4C40-943C-B356A7C5F5C7}" presName="sibTrans" presStyleLbl="sibTrans2D1" presStyleIdx="4" presStyleCnt="5"/>
      <dgm:spPr/>
      <dgm:t>
        <a:bodyPr/>
        <a:lstStyle/>
        <a:p>
          <a:endParaRPr lang="es-CR"/>
        </a:p>
      </dgm:t>
    </dgm:pt>
  </dgm:ptLst>
  <dgm:cxnLst>
    <dgm:cxn modelId="{BAA16086-D204-4AE5-9CCE-89876773AB0A}" type="presOf" srcId="{379D4670-4730-4885-BE06-F81C11709A3A}" destId="{2D6D0287-F310-453E-A7CA-8725AD9F3102}" srcOrd="0" destOrd="0" presId="urn:microsoft.com/office/officeart/2005/8/layout/radial6"/>
    <dgm:cxn modelId="{B1170A3F-7B48-4557-80CF-A108F986FC0F}" type="presOf" srcId="{4FA97D6F-4BB8-49F8-8D73-597F7078BAEA}" destId="{E577086C-C8CA-40D0-84AA-54E52414C43F}" srcOrd="0" destOrd="0" presId="urn:microsoft.com/office/officeart/2005/8/layout/radial6"/>
    <dgm:cxn modelId="{998B2367-0CDA-4272-97D2-22E4818AD6B2}" type="presOf" srcId="{81561274-36D9-4640-A897-E1ED92CEBD39}" destId="{7BA48392-F029-4E35-A530-B2645D249732}" srcOrd="0" destOrd="0" presId="urn:microsoft.com/office/officeart/2005/8/layout/radial6"/>
    <dgm:cxn modelId="{1919C7D0-5ECA-4374-A32B-9FCBECE26473}" srcId="{793CAD73-9851-4DC6-A177-CACC5C02D947}" destId="{B6F07B24-F27F-4F85-8A63-A82BFA5D59E8}" srcOrd="3" destOrd="0" parTransId="{33DFE876-738D-4396-8268-EB69A6AFE0DB}" sibTransId="{93DBD676-A097-427C-8097-5A388B4849C8}"/>
    <dgm:cxn modelId="{5CE2DE75-A5CD-488D-86CE-8A194CCC6BBD}" srcId="{793CAD73-9851-4DC6-A177-CACC5C02D947}" destId="{A4BE3A84-0603-4F43-9D7C-A74476A9E49B}" srcOrd="0" destOrd="0" parTransId="{3A600D6E-1D6B-4360-89EA-11A50952094B}" sibTransId="{4FA97D6F-4BB8-49F8-8D73-597F7078BAEA}"/>
    <dgm:cxn modelId="{5D714D49-9FF4-40CA-AF96-8DCB82D1EC6A}" srcId="{793CAD73-9851-4DC6-A177-CACC5C02D947}" destId="{1A45A2B6-E50A-47B8-B6CA-0193EF6A59D1}" srcOrd="2" destOrd="0" parTransId="{37B455DC-DA52-4BB9-8349-48E616D20B32}" sibTransId="{379D4670-4730-4885-BE06-F81C11709A3A}"/>
    <dgm:cxn modelId="{1DE23181-564A-46A1-82B2-F6725DB33C59}" type="presOf" srcId="{0625AF22-6C33-4D11-AD59-96C1DA8ACA1A}" destId="{972A749B-EEF1-4C0D-8FDD-6C895DBB28E2}" srcOrd="0" destOrd="0" presId="urn:microsoft.com/office/officeart/2005/8/layout/radial6"/>
    <dgm:cxn modelId="{72AE423F-2DFA-4509-9967-4A70E11F0D67}" srcId="{81561274-36D9-4640-A897-E1ED92CEBD39}" destId="{793CAD73-9851-4DC6-A177-CACC5C02D947}" srcOrd="0" destOrd="0" parTransId="{9F69ECF5-7C14-4B21-B7BA-870301AF177C}" sibTransId="{52F8641E-759E-4D7E-8E59-DDC4AF6E1CAC}"/>
    <dgm:cxn modelId="{581FFBC5-BDD6-4E57-AAB8-C75349260999}" type="presOf" srcId="{A4BE3A84-0603-4F43-9D7C-A74476A9E49B}" destId="{F04683A2-66CD-43D9-A502-96F4AB5BC47F}" srcOrd="0" destOrd="0" presId="urn:microsoft.com/office/officeart/2005/8/layout/radial6"/>
    <dgm:cxn modelId="{E2D9E85C-56A6-4EC1-812C-2AB6C0FD3FB3}" type="presOf" srcId="{1A45A2B6-E50A-47B8-B6CA-0193EF6A59D1}" destId="{1FDFD0FF-5654-469E-8CC4-29DA5C596336}" srcOrd="0" destOrd="0" presId="urn:microsoft.com/office/officeart/2005/8/layout/radial6"/>
    <dgm:cxn modelId="{315A0873-7652-48F9-A420-3B1FB9FC4ADE}" type="presOf" srcId="{09BDC620-9630-4FD4-B892-C2894FACC9BD}" destId="{0124462E-2427-4FEA-8BCA-CE020F652E4A}" srcOrd="0" destOrd="0" presId="urn:microsoft.com/office/officeart/2005/8/layout/radial6"/>
    <dgm:cxn modelId="{34C47366-9177-498F-B9E8-C9FA033F8B12}" type="presOf" srcId="{793CAD73-9851-4DC6-A177-CACC5C02D947}" destId="{54890423-FE05-4054-96AA-567DA7BC2C9B}" srcOrd="0" destOrd="0" presId="urn:microsoft.com/office/officeart/2005/8/layout/radial6"/>
    <dgm:cxn modelId="{41773DED-987C-43EE-A8CE-AE80857C307E}" srcId="{793CAD73-9851-4DC6-A177-CACC5C02D947}" destId="{09BDC620-9630-4FD4-B892-C2894FACC9BD}" srcOrd="4" destOrd="0" parTransId="{296B11C7-0BA6-40BB-91CA-0638F02ABFFB}" sibTransId="{509E513B-70B1-4C40-943C-B356A7C5F5C7}"/>
    <dgm:cxn modelId="{B982A3C6-F4D7-4704-AC12-7A28251FFFEE}" type="presOf" srcId="{93DBD676-A097-427C-8097-5A388B4849C8}" destId="{AFA8CD54-EBC6-498B-AFEE-8DEC5A717F66}" srcOrd="0" destOrd="0" presId="urn:microsoft.com/office/officeart/2005/8/layout/radial6"/>
    <dgm:cxn modelId="{81A9B410-807A-4D18-B674-22B937567F81}" srcId="{793CAD73-9851-4DC6-A177-CACC5C02D947}" destId="{3968D953-7D2B-4B6F-B9A3-4311B16C9528}" srcOrd="1" destOrd="0" parTransId="{1FB2E2D3-D259-4D25-BF42-1BD501CDF352}" sibTransId="{0625AF22-6C33-4D11-AD59-96C1DA8ACA1A}"/>
    <dgm:cxn modelId="{9A3159DB-8A57-46CB-9323-E743AF721553}" type="presOf" srcId="{B6F07B24-F27F-4F85-8A63-A82BFA5D59E8}" destId="{A73BB2B7-7C47-4141-A4BF-A3560C587CBC}" srcOrd="0" destOrd="0" presId="urn:microsoft.com/office/officeart/2005/8/layout/radial6"/>
    <dgm:cxn modelId="{6F18F676-8B50-4A4F-AA32-C65F1166AB98}" type="presOf" srcId="{3968D953-7D2B-4B6F-B9A3-4311B16C9528}" destId="{B35584A6-B3BE-4918-BBDE-EC0D6145E8A3}" srcOrd="0" destOrd="0" presId="urn:microsoft.com/office/officeart/2005/8/layout/radial6"/>
    <dgm:cxn modelId="{F182780D-E1FC-4243-B773-F3910967574F}" type="presOf" srcId="{509E513B-70B1-4C40-943C-B356A7C5F5C7}" destId="{08E99732-6448-4F04-9717-90CF2DB578BD}" srcOrd="0" destOrd="0" presId="urn:microsoft.com/office/officeart/2005/8/layout/radial6"/>
    <dgm:cxn modelId="{2554EE53-583F-4155-AB68-D3B4C7CC00C1}" type="presParOf" srcId="{7BA48392-F029-4E35-A530-B2645D249732}" destId="{54890423-FE05-4054-96AA-567DA7BC2C9B}" srcOrd="0" destOrd="0" presId="urn:microsoft.com/office/officeart/2005/8/layout/radial6"/>
    <dgm:cxn modelId="{5CE515DA-A863-4704-B5EE-176DCE34DAE7}" type="presParOf" srcId="{7BA48392-F029-4E35-A530-B2645D249732}" destId="{F04683A2-66CD-43D9-A502-96F4AB5BC47F}" srcOrd="1" destOrd="0" presId="urn:microsoft.com/office/officeart/2005/8/layout/radial6"/>
    <dgm:cxn modelId="{3B3DAB5D-586B-4F0C-B1BD-2998CF0093BB}" type="presParOf" srcId="{7BA48392-F029-4E35-A530-B2645D249732}" destId="{9DD88C4E-AB48-42C7-BB97-1B84BAEA771A}" srcOrd="2" destOrd="0" presId="urn:microsoft.com/office/officeart/2005/8/layout/radial6"/>
    <dgm:cxn modelId="{79EE5195-027D-4AA9-BF33-ABA2D065CB76}" type="presParOf" srcId="{7BA48392-F029-4E35-A530-B2645D249732}" destId="{E577086C-C8CA-40D0-84AA-54E52414C43F}" srcOrd="3" destOrd="0" presId="urn:microsoft.com/office/officeart/2005/8/layout/radial6"/>
    <dgm:cxn modelId="{102BCF57-1E3F-4A30-87F2-02F56359DAE3}" type="presParOf" srcId="{7BA48392-F029-4E35-A530-B2645D249732}" destId="{B35584A6-B3BE-4918-BBDE-EC0D6145E8A3}" srcOrd="4" destOrd="0" presId="urn:microsoft.com/office/officeart/2005/8/layout/radial6"/>
    <dgm:cxn modelId="{5E4CFA0E-6ED6-4017-AB1F-F54D6719C145}" type="presParOf" srcId="{7BA48392-F029-4E35-A530-B2645D249732}" destId="{6DFE0D32-ADEF-4C51-B96D-2A4A0FB15B36}" srcOrd="5" destOrd="0" presId="urn:microsoft.com/office/officeart/2005/8/layout/radial6"/>
    <dgm:cxn modelId="{4870EC19-1692-4783-A72A-AEAA8A1483BE}" type="presParOf" srcId="{7BA48392-F029-4E35-A530-B2645D249732}" destId="{972A749B-EEF1-4C0D-8FDD-6C895DBB28E2}" srcOrd="6" destOrd="0" presId="urn:microsoft.com/office/officeart/2005/8/layout/radial6"/>
    <dgm:cxn modelId="{0808AA69-242C-4B94-B0E5-25EC1DDBE635}" type="presParOf" srcId="{7BA48392-F029-4E35-A530-B2645D249732}" destId="{1FDFD0FF-5654-469E-8CC4-29DA5C596336}" srcOrd="7" destOrd="0" presId="urn:microsoft.com/office/officeart/2005/8/layout/radial6"/>
    <dgm:cxn modelId="{FBE30FFF-8FB5-49DE-95F4-D0E3AC35A83B}" type="presParOf" srcId="{7BA48392-F029-4E35-A530-B2645D249732}" destId="{CFBF32AA-F11E-4A85-9328-7216EEB01308}" srcOrd="8" destOrd="0" presId="urn:microsoft.com/office/officeart/2005/8/layout/radial6"/>
    <dgm:cxn modelId="{9D0D9817-4426-44F7-A5D1-733DA8C7A0F8}" type="presParOf" srcId="{7BA48392-F029-4E35-A530-B2645D249732}" destId="{2D6D0287-F310-453E-A7CA-8725AD9F3102}" srcOrd="9" destOrd="0" presId="urn:microsoft.com/office/officeart/2005/8/layout/radial6"/>
    <dgm:cxn modelId="{4973BB39-CCFD-45E6-A44B-AB76A0360C41}" type="presParOf" srcId="{7BA48392-F029-4E35-A530-B2645D249732}" destId="{A73BB2B7-7C47-4141-A4BF-A3560C587CBC}" srcOrd="10" destOrd="0" presId="urn:microsoft.com/office/officeart/2005/8/layout/radial6"/>
    <dgm:cxn modelId="{F0EA37FE-BF5D-43A9-9E43-C9439E9C4045}" type="presParOf" srcId="{7BA48392-F029-4E35-A530-B2645D249732}" destId="{F9E0C3B7-984C-454F-8009-B3171E3CCA37}" srcOrd="11" destOrd="0" presId="urn:microsoft.com/office/officeart/2005/8/layout/radial6"/>
    <dgm:cxn modelId="{2C015384-6E6F-4C57-B5DE-3FC9AD78093D}" type="presParOf" srcId="{7BA48392-F029-4E35-A530-B2645D249732}" destId="{AFA8CD54-EBC6-498B-AFEE-8DEC5A717F66}" srcOrd="12" destOrd="0" presId="urn:microsoft.com/office/officeart/2005/8/layout/radial6"/>
    <dgm:cxn modelId="{762D2EA3-9A3C-4EB3-95F6-665CF28286EC}" type="presParOf" srcId="{7BA48392-F029-4E35-A530-B2645D249732}" destId="{0124462E-2427-4FEA-8BCA-CE020F652E4A}" srcOrd="13" destOrd="0" presId="urn:microsoft.com/office/officeart/2005/8/layout/radial6"/>
    <dgm:cxn modelId="{54C97E2A-03FD-416D-A47D-F51A2A6CC87A}" type="presParOf" srcId="{7BA48392-F029-4E35-A530-B2645D249732}" destId="{2109DF9E-731D-4AA1-85C3-310EC78073CF}" srcOrd="14" destOrd="0" presId="urn:microsoft.com/office/officeart/2005/8/layout/radial6"/>
    <dgm:cxn modelId="{D2180D2D-72EA-4DBC-BB9D-53343C7D2057}" type="presParOf" srcId="{7BA48392-F029-4E35-A530-B2645D249732}" destId="{08E99732-6448-4F04-9717-90CF2DB578B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99732-6448-4F04-9717-90CF2DB578BD}">
      <dsp:nvSpPr>
        <dsp:cNvPr id="0" name=""/>
        <dsp:cNvSpPr/>
      </dsp:nvSpPr>
      <dsp:spPr>
        <a:xfrm>
          <a:off x="1676678" y="820521"/>
          <a:ext cx="5643332" cy="5643332"/>
        </a:xfrm>
        <a:prstGeom prst="blockArc">
          <a:avLst>
            <a:gd name="adj1" fmla="val 11880000"/>
            <a:gd name="adj2" fmla="val 16200000"/>
            <a:gd name="adj3" fmla="val 4641"/>
          </a:avLst>
        </a:prstGeom>
        <a:solidFill>
          <a:schemeClr val="accent3">
            <a:hueOff val="11250266"/>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A8CD54-EBC6-498B-AFEE-8DEC5A717F66}">
      <dsp:nvSpPr>
        <dsp:cNvPr id="0" name=""/>
        <dsp:cNvSpPr/>
      </dsp:nvSpPr>
      <dsp:spPr>
        <a:xfrm>
          <a:off x="1676678" y="820521"/>
          <a:ext cx="5643332" cy="5643332"/>
        </a:xfrm>
        <a:prstGeom prst="blockArc">
          <a:avLst>
            <a:gd name="adj1" fmla="val 7560000"/>
            <a:gd name="adj2" fmla="val 11880000"/>
            <a:gd name="adj3" fmla="val 4641"/>
          </a:avLst>
        </a:prstGeom>
        <a:solidFill>
          <a:schemeClr val="accent3">
            <a:hueOff val="8437700"/>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6D0287-F310-453E-A7CA-8725AD9F3102}">
      <dsp:nvSpPr>
        <dsp:cNvPr id="0" name=""/>
        <dsp:cNvSpPr/>
      </dsp:nvSpPr>
      <dsp:spPr>
        <a:xfrm>
          <a:off x="1676678" y="820521"/>
          <a:ext cx="5643332" cy="5643332"/>
        </a:xfrm>
        <a:prstGeom prst="blockArc">
          <a:avLst>
            <a:gd name="adj1" fmla="val 3240000"/>
            <a:gd name="adj2" fmla="val 7560000"/>
            <a:gd name="adj3" fmla="val 4641"/>
          </a:avLst>
        </a:prstGeom>
        <a:solidFill>
          <a:schemeClr val="accent3">
            <a:hueOff val="5625133"/>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2A749B-EEF1-4C0D-8FDD-6C895DBB28E2}">
      <dsp:nvSpPr>
        <dsp:cNvPr id="0" name=""/>
        <dsp:cNvSpPr/>
      </dsp:nvSpPr>
      <dsp:spPr>
        <a:xfrm>
          <a:off x="1943248" y="649350"/>
          <a:ext cx="5643332" cy="5643332"/>
        </a:xfrm>
        <a:prstGeom prst="blockArc">
          <a:avLst>
            <a:gd name="adj1" fmla="val 20812732"/>
            <a:gd name="adj2" fmla="val 3635352"/>
            <a:gd name="adj3" fmla="val 4641"/>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77086C-C8CA-40D0-84AA-54E52414C43F}">
      <dsp:nvSpPr>
        <dsp:cNvPr id="0" name=""/>
        <dsp:cNvSpPr/>
      </dsp:nvSpPr>
      <dsp:spPr>
        <a:xfrm>
          <a:off x="1983870" y="803348"/>
          <a:ext cx="5643332" cy="5643332"/>
        </a:xfrm>
        <a:prstGeom prst="blockArc">
          <a:avLst>
            <a:gd name="adj1" fmla="val 15816046"/>
            <a:gd name="adj2" fmla="val 20614055"/>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890423-FE05-4054-96AA-567DA7BC2C9B}">
      <dsp:nvSpPr>
        <dsp:cNvPr id="0" name=""/>
        <dsp:cNvSpPr/>
      </dsp:nvSpPr>
      <dsp:spPr>
        <a:xfrm>
          <a:off x="3199075" y="2342918"/>
          <a:ext cx="2598538" cy="25985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kern="1200" noProof="0" dirty="0" smtClean="0">
              <a:latin typeface="Arial Narrow"/>
              <a:cs typeface="Arial Narrow"/>
            </a:rPr>
            <a:t>APPROACHES</a:t>
          </a:r>
          <a:endParaRPr lang="en-GB" sz="2400" kern="1200" noProof="0" dirty="0">
            <a:latin typeface="Arial Narrow"/>
            <a:cs typeface="Arial Narrow"/>
          </a:endParaRPr>
        </a:p>
      </dsp:txBody>
      <dsp:txXfrm>
        <a:off x="3579622" y="2723465"/>
        <a:ext cx="1837444" cy="1837444"/>
      </dsp:txXfrm>
    </dsp:sp>
    <dsp:sp modelId="{F04683A2-66CD-43D9-A502-96F4AB5BC47F}">
      <dsp:nvSpPr>
        <dsp:cNvPr id="0" name=""/>
        <dsp:cNvSpPr/>
      </dsp:nvSpPr>
      <dsp:spPr>
        <a:xfrm>
          <a:off x="3148554" y="-463785"/>
          <a:ext cx="2699580" cy="269958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114000"/>
            </a:lnSpc>
            <a:spcBef>
              <a:spcPct val="0"/>
            </a:spcBef>
            <a:spcAft>
              <a:spcPct val="35000"/>
            </a:spcAft>
          </a:pPr>
          <a:r>
            <a:rPr lang="en-GB" sz="1200" b="1" kern="1200" noProof="0" dirty="0" smtClean="0">
              <a:solidFill>
                <a:srgbClr val="000000"/>
              </a:solidFill>
              <a:latin typeface="Arial Narrow"/>
              <a:cs typeface="Arial Narrow"/>
            </a:rPr>
            <a:t>HUMAN RIGHTS</a:t>
          </a:r>
          <a:endParaRPr lang="en-GB" sz="1200" b="1" kern="1200" noProof="0" dirty="0">
            <a:solidFill>
              <a:srgbClr val="000000"/>
            </a:solidFill>
            <a:latin typeface="Arial Narrow"/>
            <a:cs typeface="Arial Narrow"/>
          </a:endParaRPr>
        </a:p>
      </dsp:txBody>
      <dsp:txXfrm>
        <a:off x="3543898" y="-68441"/>
        <a:ext cx="1908892" cy="1908892"/>
      </dsp:txXfrm>
    </dsp:sp>
    <dsp:sp modelId="{B35584A6-B3BE-4918-BBDE-EC0D6145E8A3}">
      <dsp:nvSpPr>
        <dsp:cNvPr id="0" name=""/>
        <dsp:cNvSpPr/>
      </dsp:nvSpPr>
      <dsp:spPr>
        <a:xfrm>
          <a:off x="5916352" y="1312573"/>
          <a:ext cx="3065576" cy="3065522"/>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noProof="0" dirty="0" smtClean="0">
              <a:latin typeface="Arial Narrow"/>
              <a:cs typeface="Arial Narrow"/>
            </a:rPr>
            <a:t>GENDER</a:t>
          </a:r>
          <a:endParaRPr lang="en-GB" sz="1400" b="1" kern="1200" noProof="0" dirty="0">
            <a:latin typeface="Arial Narrow"/>
            <a:cs typeface="Arial Narrow"/>
          </a:endParaRPr>
        </a:p>
      </dsp:txBody>
      <dsp:txXfrm>
        <a:off x="6365295" y="1761508"/>
        <a:ext cx="2167690" cy="2167652"/>
      </dsp:txXfrm>
    </dsp:sp>
    <dsp:sp modelId="{1FDFD0FF-5654-469E-8CC4-29DA5C596336}">
      <dsp:nvSpPr>
        <dsp:cNvPr id="0" name=""/>
        <dsp:cNvSpPr/>
      </dsp:nvSpPr>
      <dsp:spPr>
        <a:xfrm>
          <a:off x="4668572" y="4422189"/>
          <a:ext cx="2899631" cy="2899595"/>
        </a:xfrm>
        <a:prstGeom prst="ellipse">
          <a:avLst/>
        </a:prstGeom>
        <a:solidFill>
          <a:schemeClr val="accent3">
            <a:hueOff val="5625133"/>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solidFill>
                <a:srgbClr val="000000"/>
              </a:solidFill>
              <a:latin typeface="Arial Narrow"/>
              <a:cs typeface="Arial Narrow"/>
            </a:rPr>
            <a:t>DIVERSITY</a:t>
          </a:r>
          <a:endParaRPr lang="en-GB" sz="1200" b="1" kern="1200" noProof="0" dirty="0">
            <a:solidFill>
              <a:srgbClr val="000000"/>
            </a:solidFill>
            <a:latin typeface="Arial Narrow"/>
            <a:cs typeface="Arial Narrow"/>
          </a:endParaRPr>
        </a:p>
      </dsp:txBody>
      <dsp:txXfrm>
        <a:off x="5093213" y="4846825"/>
        <a:ext cx="2050349" cy="2050323"/>
      </dsp:txXfrm>
    </dsp:sp>
    <dsp:sp modelId="{A73BB2B7-7C47-4141-A4BF-A3560C587CBC}">
      <dsp:nvSpPr>
        <dsp:cNvPr id="0" name=""/>
        <dsp:cNvSpPr/>
      </dsp:nvSpPr>
      <dsp:spPr>
        <a:xfrm>
          <a:off x="1465983" y="4459669"/>
          <a:ext cx="2824635" cy="2824635"/>
        </a:xfrm>
        <a:prstGeom prst="ellipse">
          <a:avLst/>
        </a:prstGeom>
        <a:solidFill>
          <a:schemeClr val="accent3">
            <a:hueOff val="8437700"/>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GB" sz="1050" b="1" kern="1200" noProof="0" dirty="0" smtClean="0">
              <a:latin typeface="Arial Narrow"/>
              <a:cs typeface="Arial Narrow"/>
            </a:rPr>
            <a:t>GENERATION</a:t>
          </a:r>
          <a:endParaRPr lang="en-GB" sz="1050" b="1" kern="1200" noProof="0" dirty="0">
            <a:latin typeface="Arial Narrow"/>
            <a:cs typeface="Arial Narrow"/>
          </a:endParaRPr>
        </a:p>
      </dsp:txBody>
      <dsp:txXfrm>
        <a:off x="1879641" y="4873327"/>
        <a:ext cx="1997319" cy="1997319"/>
      </dsp:txXfrm>
    </dsp:sp>
    <dsp:sp modelId="{0124462E-2427-4FEA-8BCA-CE020F652E4A}">
      <dsp:nvSpPr>
        <dsp:cNvPr id="0" name=""/>
        <dsp:cNvSpPr/>
      </dsp:nvSpPr>
      <dsp:spPr>
        <a:xfrm>
          <a:off x="491580" y="1405001"/>
          <a:ext cx="2770957" cy="2770957"/>
        </a:xfrm>
        <a:prstGeom prst="ellipse">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latin typeface="Arial Narrow"/>
              <a:cs typeface="Arial Narrow"/>
            </a:rPr>
            <a:t>CONTEXT</a:t>
          </a:r>
          <a:endParaRPr lang="en-GB" sz="1200" b="1" kern="1200" noProof="0" dirty="0">
            <a:latin typeface="Arial Narrow"/>
            <a:cs typeface="Arial Narrow"/>
          </a:endParaRPr>
        </a:p>
      </dsp:txBody>
      <dsp:txXfrm>
        <a:off x="897377" y="1810798"/>
        <a:ext cx="1959363" cy="195936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312840-8E07-4EEC-9298-468F13AA3668}" type="datetimeFigureOut">
              <a:rPr lang="es-CR" smtClean="0"/>
              <a:t>8/19/15</a:t>
            </a:fld>
            <a:endParaRPr lang="es-CR"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B5681-92C6-4CC0-B173-BFA92D9B9517}" type="slidenum">
              <a:rPr lang="es-CR" smtClean="0"/>
              <a:t>‹Nr.›</a:t>
            </a:fld>
            <a:endParaRPr lang="es-CR" dirty="0"/>
          </a:p>
        </p:txBody>
      </p:sp>
    </p:spTree>
    <p:extLst>
      <p:ext uri="{BB962C8B-B14F-4D97-AF65-F5344CB8AC3E}">
        <p14:creationId xmlns:p14="http://schemas.microsoft.com/office/powerpoint/2010/main" val="155192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49728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4182298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509117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261872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11"/>
          </p:nvPr>
        </p:nvSpPr>
        <p:spPr/>
        <p:txBody>
          <a:bodyPr/>
          <a:lstStyle/>
          <a:p>
            <a:endParaRPr lang="es-CR" dirty="0"/>
          </a:p>
        </p:txBody>
      </p:sp>
      <p:sp>
        <p:nvSpPr>
          <p:cNvPr id="6" name="5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123441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200719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8" name="7 Marcador de pie de página"/>
          <p:cNvSpPr>
            <a:spLocks noGrp="1"/>
          </p:cNvSpPr>
          <p:nvPr>
            <p:ph type="ftr" sz="quarter" idx="11"/>
          </p:nvPr>
        </p:nvSpPr>
        <p:spPr/>
        <p:txBody>
          <a:bodyPr/>
          <a:lstStyle/>
          <a:p>
            <a:endParaRPr lang="es-CR" dirty="0"/>
          </a:p>
        </p:txBody>
      </p:sp>
      <p:sp>
        <p:nvSpPr>
          <p:cNvPr id="9" name="8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1457366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4" name="3 Marcador de pie de página"/>
          <p:cNvSpPr>
            <a:spLocks noGrp="1"/>
          </p:cNvSpPr>
          <p:nvPr>
            <p:ph type="ftr" sz="quarter" idx="11"/>
          </p:nvPr>
        </p:nvSpPr>
        <p:spPr/>
        <p:txBody>
          <a:bodyPr/>
          <a:lstStyle/>
          <a:p>
            <a:endParaRPr lang="es-CR" dirty="0"/>
          </a:p>
        </p:txBody>
      </p:sp>
      <p:sp>
        <p:nvSpPr>
          <p:cNvPr id="5" name="4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308789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3" name="2 Marcador de pie de página"/>
          <p:cNvSpPr>
            <a:spLocks noGrp="1"/>
          </p:cNvSpPr>
          <p:nvPr>
            <p:ph type="ftr" sz="quarter" idx="11"/>
          </p:nvPr>
        </p:nvSpPr>
        <p:spPr/>
        <p:txBody>
          <a:bodyPr/>
          <a:lstStyle/>
          <a:p>
            <a:endParaRPr lang="es-CR" dirty="0"/>
          </a:p>
        </p:txBody>
      </p:sp>
      <p:sp>
        <p:nvSpPr>
          <p:cNvPr id="4" name="3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402657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192213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873407-AB25-4454-B377-62E798E195E3}" type="datetimeFigureOut">
              <a:rPr lang="es-CR" smtClean="0"/>
              <a:t>8/19/15</a:t>
            </a:fld>
            <a:endParaRPr lang="es-CR" dirty="0"/>
          </a:p>
        </p:txBody>
      </p:sp>
      <p:sp>
        <p:nvSpPr>
          <p:cNvPr id="6" name="5 Marcador de pie de página"/>
          <p:cNvSpPr>
            <a:spLocks noGrp="1"/>
          </p:cNvSpPr>
          <p:nvPr>
            <p:ph type="ftr" sz="quarter" idx="11"/>
          </p:nvPr>
        </p:nvSpPr>
        <p:spPr/>
        <p:txBody>
          <a:bodyPr/>
          <a:lstStyle/>
          <a:p>
            <a:endParaRPr lang="es-CR" dirty="0"/>
          </a:p>
        </p:txBody>
      </p:sp>
      <p:sp>
        <p:nvSpPr>
          <p:cNvPr id="7" name="6 Marcador de número de diapositiva"/>
          <p:cNvSpPr>
            <a:spLocks noGrp="1"/>
          </p:cNvSpPr>
          <p:nvPr>
            <p:ph type="sldNum" sz="quarter" idx="12"/>
          </p:nvPr>
        </p:nvSpPr>
        <p:spPr/>
        <p:txBody>
          <a:bodyPr/>
          <a:lstStyle/>
          <a:p>
            <a:fld id="{4B878A3B-4491-4638-9F61-3DC7E0717D12}" type="slidenum">
              <a:rPr lang="es-CR" smtClean="0"/>
              <a:t>‹Nr.›</a:t>
            </a:fld>
            <a:endParaRPr lang="es-CR" dirty="0"/>
          </a:p>
        </p:txBody>
      </p:sp>
    </p:spTree>
    <p:extLst>
      <p:ext uri="{BB962C8B-B14F-4D97-AF65-F5344CB8AC3E}">
        <p14:creationId xmlns:p14="http://schemas.microsoft.com/office/powerpoint/2010/main" val="20791638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73407-AB25-4454-B377-62E798E195E3}" type="datetimeFigureOut">
              <a:rPr lang="es-CR" smtClean="0"/>
              <a:t>8/19/15</a:t>
            </a:fld>
            <a:endParaRPr lang="es-CR"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878A3B-4491-4638-9F61-3DC7E0717D12}" type="slidenum">
              <a:rPr lang="es-CR" smtClean="0"/>
              <a:t>‹Nr.›</a:t>
            </a:fld>
            <a:endParaRPr lang="es-CR" dirty="0"/>
          </a:p>
        </p:txBody>
      </p:sp>
    </p:spTree>
    <p:extLst>
      <p:ext uri="{BB962C8B-B14F-4D97-AF65-F5344CB8AC3E}">
        <p14:creationId xmlns:p14="http://schemas.microsoft.com/office/powerpoint/2010/main" val="206849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CR" sz="3600" b="1" dirty="0"/>
              <a:t/>
            </a:r>
            <a:br>
              <a:rPr lang="es-CR" sz="3600" b="1" dirty="0"/>
            </a:br>
            <a:r>
              <a:rPr lang="en-GB" sz="3600" b="1" dirty="0" smtClean="0"/>
              <a:t>Handbook for the Comprehensive Protection of Migrant and Refugee Boys, Girls and Adolescents </a:t>
            </a:r>
            <a:r>
              <a:rPr lang="en-GB" sz="3600" b="1" dirty="0" smtClean="0">
                <a:effectLst/>
              </a:rPr>
              <a:t/>
            </a:r>
            <a:br>
              <a:rPr lang="en-GB" sz="3600" b="1" dirty="0" smtClean="0">
                <a:effectLst/>
              </a:rPr>
            </a:br>
            <a:endParaRPr lang="en-GB" sz="3600" b="1" dirty="0"/>
          </a:p>
        </p:txBody>
      </p:sp>
      <p:sp>
        <p:nvSpPr>
          <p:cNvPr id="3" name="2 Subtítulo"/>
          <p:cNvSpPr>
            <a:spLocks noGrp="1"/>
          </p:cNvSpPr>
          <p:nvPr>
            <p:ph type="subTitle" idx="1"/>
          </p:nvPr>
        </p:nvSpPr>
        <p:spPr/>
        <p:txBody>
          <a:bodyPr/>
          <a:lstStyle/>
          <a:p>
            <a:r>
              <a:rPr lang="es-CR" b="1" dirty="0" smtClean="0"/>
              <a:t>A PROPOSAL UNDER CONSTRUCTION</a:t>
            </a:r>
            <a:endParaRPr lang="es-CR" b="1" dirty="0"/>
          </a:p>
        </p:txBody>
      </p:sp>
    </p:spTree>
    <p:extLst>
      <p:ext uri="{BB962C8B-B14F-4D97-AF65-F5344CB8AC3E}">
        <p14:creationId xmlns:p14="http://schemas.microsoft.com/office/powerpoint/2010/main" val="4195679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Comprehensive Protection</a:t>
            </a:r>
            <a:endParaRPr lang="en-GB" dirty="0"/>
          </a:p>
        </p:txBody>
      </p:sp>
      <p:sp>
        <p:nvSpPr>
          <p:cNvPr id="3" name="2 Marcador de contenido"/>
          <p:cNvSpPr>
            <a:spLocks noGrp="1"/>
          </p:cNvSpPr>
          <p:nvPr>
            <p:ph idx="1"/>
          </p:nvPr>
        </p:nvSpPr>
        <p:spPr/>
        <p:txBody>
          <a:bodyPr>
            <a:normAutofit/>
          </a:bodyPr>
          <a:lstStyle/>
          <a:p>
            <a:r>
              <a:rPr lang="en-GB" dirty="0" smtClean="0"/>
              <a:t>Timely, comprehensive and effective interventions of </a:t>
            </a:r>
            <a:r>
              <a:rPr lang="en-GB" dirty="0" smtClean="0"/>
              <a:t>relevant institutions to ensure access to administrative or judicial measures with the aim of safeguarding the integrity of migrant and refugee boys, girls and adolescents and avoid the continuation of the threat, restriction and violations of their right</a:t>
            </a:r>
            <a:r>
              <a:rPr lang="en-GB" dirty="0" smtClean="0"/>
              <a:t>s. (IOM)</a:t>
            </a:r>
            <a:endParaRPr lang="en-GB" dirty="0"/>
          </a:p>
        </p:txBody>
      </p:sp>
    </p:spTree>
    <p:extLst>
      <p:ext uri="{BB962C8B-B14F-4D97-AF65-F5344CB8AC3E}">
        <p14:creationId xmlns:p14="http://schemas.microsoft.com/office/powerpoint/2010/main" val="1539099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ACTIONS</a:t>
            </a:r>
            <a:endParaRPr lang="en-GB" b="1" dirty="0"/>
          </a:p>
        </p:txBody>
      </p:sp>
      <p:sp>
        <p:nvSpPr>
          <p:cNvPr id="3" name="2 Marcador de contenido"/>
          <p:cNvSpPr>
            <a:spLocks noGrp="1"/>
          </p:cNvSpPr>
          <p:nvPr>
            <p:ph idx="1"/>
          </p:nvPr>
        </p:nvSpPr>
        <p:spPr/>
        <p:txBody>
          <a:bodyPr>
            <a:normAutofit fontScale="92500" lnSpcReduction="20000"/>
          </a:bodyPr>
          <a:lstStyle/>
          <a:p>
            <a:r>
              <a:rPr lang="en-GB" dirty="0" smtClean="0"/>
              <a:t>The following actions should be promoted by States </a:t>
            </a:r>
            <a:r>
              <a:rPr lang="en-GB" dirty="0" smtClean="0"/>
              <a:t>within the framework of this mechanism</a:t>
            </a:r>
            <a:r>
              <a:rPr lang="en-GB" dirty="0" smtClean="0"/>
              <a:t>:</a:t>
            </a:r>
          </a:p>
          <a:p>
            <a:pPr marL="571500" lvl="0" indent="-571500">
              <a:buFont typeface="+mj-lt"/>
              <a:buAutoNum type="romanUcPeriod"/>
            </a:pPr>
            <a:r>
              <a:rPr lang="en-GB" dirty="0" smtClean="0"/>
              <a:t>Protection actions prior to departure;</a:t>
            </a:r>
          </a:p>
          <a:p>
            <a:pPr marL="571500" lvl="0" indent="-571500">
              <a:buFont typeface="+mj-lt"/>
              <a:buAutoNum type="romanUcPeriod"/>
            </a:pPr>
            <a:r>
              <a:rPr lang="en-GB" dirty="0" smtClean="0"/>
              <a:t>Actions to receive </a:t>
            </a:r>
            <a:r>
              <a:rPr lang="en-GB" dirty="0" smtClean="0"/>
              <a:t>alien boys, girls and adolescents and provide protection and immediate assistance</a:t>
            </a:r>
            <a:r>
              <a:rPr lang="en-GB" dirty="0"/>
              <a:t>;</a:t>
            </a:r>
            <a:endParaRPr lang="en-GB" dirty="0" smtClean="0"/>
          </a:p>
          <a:p>
            <a:pPr marL="571500" lvl="0" indent="-571500">
              <a:buFont typeface="+mj-lt"/>
              <a:buAutoNum type="romanUcPeriod"/>
            </a:pPr>
            <a:r>
              <a:rPr lang="en-GB" dirty="0" smtClean="0"/>
              <a:t>Protection actions in integration processes;</a:t>
            </a:r>
          </a:p>
          <a:p>
            <a:pPr marL="571500" lvl="0" indent="-571500">
              <a:buFont typeface="+mj-lt"/>
              <a:buAutoNum type="romanUcPeriod"/>
            </a:pPr>
            <a:r>
              <a:rPr lang="en-GB" dirty="0" smtClean="0"/>
              <a:t>Protection actions in return processes;</a:t>
            </a:r>
          </a:p>
          <a:p>
            <a:pPr marL="571500" lvl="0" indent="-571500">
              <a:buFont typeface="+mj-lt"/>
              <a:buAutoNum type="romanUcPeriod"/>
            </a:pPr>
            <a:r>
              <a:rPr lang="en-GB" dirty="0" smtClean="0"/>
              <a:t>Protection actions in </a:t>
            </a:r>
            <a:r>
              <a:rPr lang="en-GB" dirty="0" smtClean="0"/>
              <a:t>processes of reception and reintegration in the country of origin</a:t>
            </a:r>
            <a:r>
              <a:rPr lang="en-GB" dirty="0" smtClean="0"/>
              <a:t>.</a:t>
            </a:r>
          </a:p>
          <a:p>
            <a:endParaRPr lang="en-GB" dirty="0"/>
          </a:p>
        </p:txBody>
      </p:sp>
    </p:spTree>
    <p:extLst>
      <p:ext uri="{BB962C8B-B14F-4D97-AF65-F5344CB8AC3E}">
        <p14:creationId xmlns:p14="http://schemas.microsoft.com/office/powerpoint/2010/main" val="176075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n-GB" b="1" dirty="0" smtClean="0"/>
              <a:t>Protection Actions Prior to Departure</a:t>
            </a:r>
            <a:endParaRPr lang="en-GB" dirty="0"/>
          </a:p>
        </p:txBody>
      </p:sp>
      <p:sp>
        <p:nvSpPr>
          <p:cNvPr id="3" name="2 Marcador de contenido"/>
          <p:cNvSpPr>
            <a:spLocks noGrp="1"/>
          </p:cNvSpPr>
          <p:nvPr>
            <p:ph idx="1"/>
          </p:nvPr>
        </p:nvSpPr>
        <p:spPr/>
        <p:txBody>
          <a:bodyPr>
            <a:normAutofit/>
          </a:bodyPr>
          <a:lstStyle/>
          <a:p>
            <a:pPr lvl="0"/>
            <a:r>
              <a:rPr lang="en-GB" dirty="0" smtClean="0"/>
              <a:t>Actions to identify vulnerabilities;</a:t>
            </a:r>
          </a:p>
          <a:p>
            <a:pPr lvl="0"/>
            <a:r>
              <a:rPr lang="en-GB" dirty="0" smtClean="0"/>
              <a:t>Referral to relevant State institutions </a:t>
            </a:r>
            <a:r>
              <a:rPr lang="en-GB" dirty="0" smtClean="0"/>
              <a:t>in charge of providing protection to boys, girls and adolescents in vulnerable situations;</a:t>
            </a:r>
            <a:r>
              <a:rPr lang="en-GB" dirty="0" smtClean="0"/>
              <a:t> </a:t>
            </a:r>
          </a:p>
          <a:p>
            <a:pPr lvl="0"/>
            <a:r>
              <a:rPr lang="en-GB" dirty="0" smtClean="0"/>
              <a:t>Implementation of internal mechanisms for the protection of boys, girls and adolescents in vulnerable situations</a:t>
            </a:r>
            <a:r>
              <a:rPr lang="en-GB" dirty="0" smtClean="0"/>
              <a:t>.</a:t>
            </a:r>
            <a:endParaRPr lang="en-GB" dirty="0"/>
          </a:p>
        </p:txBody>
      </p:sp>
    </p:spTree>
    <p:extLst>
      <p:ext uri="{BB962C8B-B14F-4D97-AF65-F5344CB8AC3E}">
        <p14:creationId xmlns:p14="http://schemas.microsoft.com/office/powerpoint/2010/main" val="326824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marL="571500" lvl="0" indent="-571500"/>
            <a:r>
              <a:rPr lang="en-GB" sz="3200" b="1" dirty="0"/>
              <a:t>Actions to </a:t>
            </a:r>
            <a:r>
              <a:rPr lang="en-GB" sz="3200" b="1" dirty="0" smtClean="0"/>
              <a:t>Receive Alien Boys</a:t>
            </a:r>
            <a:r>
              <a:rPr lang="en-GB" sz="3200" b="1" dirty="0"/>
              <a:t>, </a:t>
            </a:r>
            <a:r>
              <a:rPr lang="en-GB" sz="3200" b="1" dirty="0" smtClean="0"/>
              <a:t>Girls </a:t>
            </a:r>
            <a:r>
              <a:rPr lang="en-GB" sz="3200" b="1" dirty="0"/>
              <a:t>and </a:t>
            </a:r>
            <a:r>
              <a:rPr lang="en-GB" sz="3200" b="1" dirty="0" smtClean="0"/>
              <a:t>Adolescents </a:t>
            </a:r>
            <a:r>
              <a:rPr lang="en-GB" sz="3200" b="1" dirty="0"/>
              <a:t>and </a:t>
            </a:r>
            <a:r>
              <a:rPr lang="en-GB" sz="3200" b="1" dirty="0" smtClean="0"/>
              <a:t>Provide Protection </a:t>
            </a:r>
            <a:r>
              <a:rPr lang="en-GB" sz="3200" b="1" dirty="0"/>
              <a:t>and </a:t>
            </a:r>
            <a:r>
              <a:rPr lang="en-GB" sz="3200" b="1" dirty="0" smtClean="0"/>
              <a:t>Immediate Assistance</a:t>
            </a:r>
            <a:endParaRPr lang="en-GB" sz="3200" b="1" dirty="0"/>
          </a:p>
        </p:txBody>
      </p:sp>
      <p:sp>
        <p:nvSpPr>
          <p:cNvPr id="3" name="2 Marcador de contenido"/>
          <p:cNvSpPr>
            <a:spLocks noGrp="1"/>
          </p:cNvSpPr>
          <p:nvPr>
            <p:ph idx="1"/>
          </p:nvPr>
        </p:nvSpPr>
        <p:spPr>
          <a:xfrm>
            <a:off x="457200" y="1855365"/>
            <a:ext cx="8229600" cy="4525963"/>
          </a:xfrm>
        </p:spPr>
        <p:txBody>
          <a:bodyPr/>
          <a:lstStyle/>
          <a:p>
            <a:pPr lvl="0"/>
            <a:r>
              <a:rPr lang="en-GB" dirty="0" smtClean="0"/>
              <a:t>Initial detection and adequate protection;</a:t>
            </a:r>
          </a:p>
          <a:p>
            <a:pPr lvl="0"/>
            <a:r>
              <a:rPr lang="en-GB" dirty="0" smtClean="0"/>
              <a:t>Designating a legal guardian;</a:t>
            </a:r>
          </a:p>
          <a:p>
            <a:pPr lvl="0"/>
            <a:r>
              <a:rPr lang="en-GB" dirty="0" smtClean="0"/>
              <a:t>Locating relatives;</a:t>
            </a:r>
          </a:p>
          <a:p>
            <a:pPr lvl="0"/>
            <a:r>
              <a:rPr lang="en-GB" dirty="0" smtClean="0"/>
              <a:t>Determining the best interest of the boy, girl or adolescent. </a:t>
            </a:r>
          </a:p>
          <a:p>
            <a:endParaRPr lang="en-GB" dirty="0"/>
          </a:p>
        </p:txBody>
      </p:sp>
    </p:spTree>
    <p:extLst>
      <p:ext uri="{BB962C8B-B14F-4D97-AF65-F5344CB8AC3E}">
        <p14:creationId xmlns:p14="http://schemas.microsoft.com/office/powerpoint/2010/main" val="158909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n-GB" b="1" dirty="0" smtClean="0"/>
              <a:t>Protection Actions in Integration Processes</a:t>
            </a:r>
            <a:endParaRPr lang="en-GB" dirty="0"/>
          </a:p>
        </p:txBody>
      </p:sp>
      <p:sp>
        <p:nvSpPr>
          <p:cNvPr id="3" name="2 Marcador de contenido"/>
          <p:cNvSpPr>
            <a:spLocks noGrp="1"/>
          </p:cNvSpPr>
          <p:nvPr>
            <p:ph idx="1"/>
          </p:nvPr>
        </p:nvSpPr>
        <p:spPr/>
        <p:txBody>
          <a:bodyPr>
            <a:normAutofit fontScale="92500" lnSpcReduction="20000"/>
          </a:bodyPr>
          <a:lstStyle/>
          <a:p>
            <a:r>
              <a:rPr lang="en-GB" dirty="0" smtClean="0"/>
              <a:t>Assessing the protection needs of accompanied and unaccompanied migrant boys, girls and adolescents, including access to procedures to determine refugee status;</a:t>
            </a:r>
          </a:p>
          <a:p>
            <a:pPr lvl="0"/>
            <a:r>
              <a:rPr lang="en-GB" dirty="0" smtClean="0"/>
              <a:t>Recognizing </a:t>
            </a:r>
            <a:r>
              <a:rPr lang="en-GB" dirty="0" smtClean="0"/>
              <a:t>that depriving migrant boys, girls and adolescents with irregular migration status of their liberty based exclusively on that circumstance is arbitrary, and therefore, measures other than detention should be adopted with the aim of achieving the prohibition of detention. </a:t>
            </a:r>
            <a:endParaRPr lang="en-GB" dirty="0"/>
          </a:p>
        </p:txBody>
      </p:sp>
    </p:spTree>
    <p:extLst>
      <p:ext uri="{BB962C8B-B14F-4D97-AF65-F5344CB8AC3E}">
        <p14:creationId xmlns:p14="http://schemas.microsoft.com/office/powerpoint/2010/main" val="75177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n-GB" b="1" dirty="0" smtClean="0"/>
              <a:t>Protection Actions in Return Processes</a:t>
            </a:r>
            <a:endParaRPr lang="en-GB" b="1" dirty="0"/>
          </a:p>
        </p:txBody>
      </p:sp>
      <p:sp>
        <p:nvSpPr>
          <p:cNvPr id="3" name="2 Marcador de contenido"/>
          <p:cNvSpPr>
            <a:spLocks noGrp="1"/>
          </p:cNvSpPr>
          <p:nvPr>
            <p:ph idx="1"/>
          </p:nvPr>
        </p:nvSpPr>
        <p:spPr/>
        <p:txBody>
          <a:bodyPr>
            <a:normAutofit fontScale="85000" lnSpcReduction="10000"/>
          </a:bodyPr>
          <a:lstStyle/>
          <a:p>
            <a:r>
              <a:rPr lang="en-GB" dirty="0" smtClean="0"/>
              <a:t>In regard to actions relating to the return processes of boys, girls and adolescents, the following guidelines should be considered, which have been adopted within the framework of the Vice-Ministerial Meeting of the Regional Conference on Migration (RCM):</a:t>
            </a:r>
          </a:p>
          <a:p>
            <a:endParaRPr lang="en-GB" dirty="0" smtClean="0"/>
          </a:p>
          <a:p>
            <a:pPr lvl="1"/>
            <a:r>
              <a:rPr lang="en-GB" dirty="0" smtClean="0"/>
              <a:t>“</a:t>
            </a:r>
            <a:r>
              <a:rPr lang="en-GB" i="1" dirty="0" smtClean="0"/>
              <a:t>Regional Guidelines for Special Protection in Cases of the Repatriation of Child </a:t>
            </a:r>
            <a:r>
              <a:rPr lang="en-GB" i="1" dirty="0" smtClean="0"/>
              <a:t>Victims of Trafficking</a:t>
            </a:r>
            <a:r>
              <a:rPr lang="en-GB" dirty="0" smtClean="0"/>
              <a:t>” (April 2007) </a:t>
            </a:r>
          </a:p>
          <a:p>
            <a:pPr lvl="1"/>
            <a:r>
              <a:rPr lang="en-GB" dirty="0" smtClean="0"/>
              <a:t>“</a:t>
            </a:r>
            <a:r>
              <a:rPr lang="en-GB" i="1" dirty="0" smtClean="0"/>
              <a:t>Regional Guidelines for the Assistance to Unaccompanied Migrant Boys, Girls and Adolescents in Cases of Repatriation</a:t>
            </a:r>
            <a:r>
              <a:rPr lang="en-GB" dirty="0" smtClean="0"/>
              <a:t>” (July 2009)</a:t>
            </a:r>
          </a:p>
          <a:p>
            <a:endParaRPr lang="en-GB" dirty="0"/>
          </a:p>
        </p:txBody>
      </p:sp>
    </p:spTree>
    <p:extLst>
      <p:ext uri="{BB962C8B-B14F-4D97-AF65-F5344CB8AC3E}">
        <p14:creationId xmlns:p14="http://schemas.microsoft.com/office/powerpoint/2010/main" val="2317069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lvl="0"/>
            <a:r>
              <a:rPr lang="en-GB" sz="3200" b="1" dirty="0" smtClean="0"/>
              <a:t>Protection Actions in Processes of Reception and Reintegration in the Country of Origin</a:t>
            </a:r>
            <a:endParaRPr lang="en-GB" sz="3200" b="1" dirty="0"/>
          </a:p>
        </p:txBody>
      </p:sp>
      <p:sp>
        <p:nvSpPr>
          <p:cNvPr id="3" name="2 Marcador de contenido"/>
          <p:cNvSpPr>
            <a:spLocks noGrp="1"/>
          </p:cNvSpPr>
          <p:nvPr>
            <p:ph idx="1"/>
          </p:nvPr>
        </p:nvSpPr>
        <p:spPr/>
        <p:txBody>
          <a:bodyPr>
            <a:normAutofit fontScale="85000" lnSpcReduction="20000"/>
          </a:bodyPr>
          <a:lstStyle/>
          <a:p>
            <a:pPr lvl="0"/>
            <a:r>
              <a:rPr lang="en-GB" dirty="0" smtClean="0"/>
              <a:t>Immediate incorporation of boys, girls and adolescents into social protection programmes, providing appropriate physical spaces to improve the assistance, awareness-raising of relevant staff about the particular characteristics of this population, and developing protocols for assistance ensuring the safety and well-being of the boys, girls and adolescents.</a:t>
            </a:r>
            <a:endParaRPr lang="en-GB" b="1" dirty="0" smtClean="0"/>
          </a:p>
          <a:p>
            <a:pPr lvl="0"/>
            <a:r>
              <a:rPr lang="en-GB" dirty="0" smtClean="0"/>
              <a:t>Strengthening consular networks to improve the assistance provided to migrants in transit, facilitating identity documents, ensuring adequate conditions for their return and working in collaboration with civil society organizations to ensure the protection of their rights.</a:t>
            </a:r>
            <a:endParaRPr lang="en-GB" b="1" dirty="0" smtClean="0"/>
          </a:p>
          <a:p>
            <a:endParaRPr lang="en-GB" dirty="0"/>
          </a:p>
        </p:txBody>
      </p:sp>
    </p:spTree>
    <p:extLst>
      <p:ext uri="{BB962C8B-B14F-4D97-AF65-F5344CB8AC3E}">
        <p14:creationId xmlns:p14="http://schemas.microsoft.com/office/powerpoint/2010/main" val="730493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b="1" dirty="0" smtClean="0"/>
              <a:t>GUIDELINES FOR REVIEWING THE PROPOSED HANDBOOK</a:t>
            </a:r>
            <a:endParaRPr lang="en-GB" b="1" dirty="0"/>
          </a:p>
        </p:txBody>
      </p:sp>
      <p:sp>
        <p:nvSpPr>
          <p:cNvPr id="3" name="2 Marcador de contenido"/>
          <p:cNvSpPr>
            <a:spLocks noGrp="1"/>
          </p:cNvSpPr>
          <p:nvPr>
            <p:ph idx="1"/>
          </p:nvPr>
        </p:nvSpPr>
        <p:spPr/>
        <p:txBody>
          <a:bodyPr>
            <a:normAutofit fontScale="55000" lnSpcReduction="20000"/>
          </a:bodyPr>
          <a:lstStyle/>
          <a:p>
            <a:r>
              <a:rPr lang="en-GB" dirty="0" smtClean="0"/>
              <a:t>Establishing working groups, by phase of the migration cycle, to answer the following questions:</a:t>
            </a:r>
          </a:p>
          <a:p>
            <a:endParaRPr lang="en-GB" dirty="0" smtClean="0"/>
          </a:p>
          <a:p>
            <a:pPr marL="514350" indent="-514350">
              <a:buFont typeface="+mj-lt"/>
              <a:buAutoNum type="arabicPeriod"/>
            </a:pPr>
            <a:r>
              <a:rPr lang="en-GB" dirty="0" smtClean="0"/>
              <a:t>Do you think that the proposed actions are appropriate for each phase of the migration </a:t>
            </a:r>
            <a:r>
              <a:rPr lang="en-GB" dirty="0" smtClean="0"/>
              <a:t>cycle</a:t>
            </a:r>
            <a:r>
              <a:rPr lang="en-GB" dirty="0" smtClean="0"/>
              <a:t>?</a:t>
            </a:r>
          </a:p>
          <a:p>
            <a:pPr marL="514350" indent="-514350">
              <a:buFont typeface="+mj-lt"/>
              <a:buAutoNum type="arabicPeriod"/>
            </a:pPr>
            <a:r>
              <a:rPr lang="en-GB" dirty="0" smtClean="0"/>
              <a:t>Do the proposed actions enable applyin</a:t>
            </a:r>
            <a:r>
              <a:rPr lang="en-GB" dirty="0" smtClean="0"/>
              <a:t>g in practice the approaches and principles of comprehensive protection of migrant and refugee boys, girls and adolescents</a:t>
            </a:r>
            <a:r>
              <a:rPr lang="en-GB" dirty="0" smtClean="0"/>
              <a:t>?</a:t>
            </a:r>
          </a:p>
          <a:p>
            <a:pPr marL="514350" indent="-514350">
              <a:buFont typeface="+mj-lt"/>
              <a:buAutoNum type="arabicPeriod"/>
            </a:pPr>
            <a:r>
              <a:rPr lang="en-GB" dirty="0" smtClean="0"/>
              <a:t>Do these actions address the </a:t>
            </a:r>
            <a:r>
              <a:rPr lang="en-GB" dirty="0" smtClean="0"/>
              <a:t>different vulnerable situations of migrant and refugee boys, girls and adolescents</a:t>
            </a:r>
            <a:r>
              <a:rPr lang="en-GB" dirty="0" smtClean="0"/>
              <a:t>?</a:t>
            </a:r>
          </a:p>
          <a:p>
            <a:pPr marL="514350" indent="-514350">
              <a:buFont typeface="+mj-lt"/>
              <a:buAutoNum type="arabicPeriod"/>
            </a:pPr>
            <a:r>
              <a:rPr lang="en-GB" dirty="0" smtClean="0"/>
              <a:t>Suggestions and recommendations to complete and implement what is considered to be necessary for each migration cycle. </a:t>
            </a:r>
            <a:r>
              <a:rPr lang="en-GB" smtClean="0"/>
              <a:t>Recover </a:t>
            </a:r>
            <a:r>
              <a:rPr lang="en-GB" dirty="0" smtClean="0"/>
              <a:t>national or regional best practices</a:t>
            </a:r>
            <a:r>
              <a:rPr lang="en-GB" dirty="0" smtClean="0"/>
              <a:t>.</a:t>
            </a:r>
          </a:p>
          <a:p>
            <a:pPr marL="514350" indent="-514350">
              <a:buFont typeface="+mj-lt"/>
              <a:buAutoNum type="arabicPeriod"/>
            </a:pPr>
            <a:r>
              <a:rPr lang="en-GB" dirty="0"/>
              <a:t>I</a:t>
            </a:r>
            <a:r>
              <a:rPr lang="en-GB" dirty="0" smtClean="0"/>
              <a:t>n general, do you think that this proposal fulfils the objective of becoming an instrument for </a:t>
            </a:r>
            <a:r>
              <a:rPr lang="en-GB" dirty="0" smtClean="0"/>
              <a:t>applying in practice the regional framework for the comprehensive protection of migrant boys, girls and adolescents in vulnerable situations? </a:t>
            </a:r>
          </a:p>
          <a:p>
            <a:pPr marL="514350" indent="-514350">
              <a:buFont typeface="+mj-lt"/>
              <a:buAutoNum type="arabicPeriod"/>
            </a:pPr>
            <a:r>
              <a:rPr lang="en-GB" dirty="0" smtClean="0"/>
              <a:t>General suggestions and recommendations.</a:t>
            </a:r>
          </a:p>
          <a:p>
            <a:pPr marL="514350" indent="-514350">
              <a:buFont typeface="+mj-lt"/>
              <a:buAutoNum type="arabicPeriod"/>
            </a:pPr>
            <a:endParaRPr lang="en-GB" dirty="0" smtClean="0"/>
          </a:p>
          <a:p>
            <a:endParaRPr lang="en-GB" dirty="0"/>
          </a:p>
        </p:txBody>
      </p:sp>
    </p:spTree>
    <p:extLst>
      <p:ext uri="{BB962C8B-B14F-4D97-AF65-F5344CB8AC3E}">
        <p14:creationId xmlns:p14="http://schemas.microsoft.com/office/powerpoint/2010/main" val="272588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b="1" dirty="0" smtClean="0"/>
              <a:t>INTRODUCTION</a:t>
            </a:r>
            <a:endParaRPr lang="en-GB" dirty="0"/>
          </a:p>
        </p:txBody>
      </p:sp>
      <p:sp>
        <p:nvSpPr>
          <p:cNvPr id="3" name="2 Marcador de contenido"/>
          <p:cNvSpPr>
            <a:spLocks noGrp="1"/>
          </p:cNvSpPr>
          <p:nvPr>
            <p:ph idx="1"/>
          </p:nvPr>
        </p:nvSpPr>
        <p:spPr/>
        <p:txBody>
          <a:bodyPr>
            <a:normAutofit fontScale="55000" lnSpcReduction="20000"/>
          </a:bodyPr>
          <a:lstStyle/>
          <a:p>
            <a:r>
              <a:rPr lang="en-GB" sz="4400" dirty="0" smtClean="0"/>
              <a:t>This is a proposal for a handbook for the implementation of the regional framework for the comprehensive protection of migrant boys, girls and adolescents in vulnerable situations, included in the document of the Regional Conference </a:t>
            </a:r>
            <a:r>
              <a:rPr lang="en-GB" sz="4400" dirty="0" smtClean="0"/>
              <a:t>on Migration (RCM) which was approved in 2014 and developed as a collaborative effort by various agencies:</a:t>
            </a:r>
            <a:r>
              <a:rPr lang="en-GB" sz="4400" dirty="0" smtClean="0"/>
              <a:t> IOM, UNHRC, UNICEF, and ILO, and with additional information from other initiatives </a:t>
            </a:r>
            <a:r>
              <a:rPr lang="en-GB" sz="4400" dirty="0" smtClean="0"/>
              <a:t>by IOM</a:t>
            </a:r>
            <a:r>
              <a:rPr lang="en-GB" sz="4400" dirty="0" smtClean="0"/>
              <a:t>.</a:t>
            </a:r>
          </a:p>
          <a:p>
            <a:endParaRPr lang="en-GB" dirty="0" smtClean="0"/>
          </a:p>
          <a:p>
            <a:pPr lvl="1"/>
            <a:r>
              <a:rPr lang="en-GB" dirty="0" smtClean="0"/>
              <a:t>RCM (2014). </a:t>
            </a:r>
            <a:r>
              <a:rPr lang="en-GB" i="1" dirty="0" smtClean="0"/>
              <a:t>“Hacia un </a:t>
            </a:r>
            <a:r>
              <a:rPr lang="en-GB" i="1" dirty="0" smtClean="0"/>
              <a:t>Mecanismo</a:t>
            </a:r>
            <a:r>
              <a:rPr lang="en-GB" i="1" dirty="0" smtClean="0"/>
              <a:t> Regional de Protección Integral de la niñez y </a:t>
            </a:r>
            <a:r>
              <a:rPr lang="en-GB" i="1" dirty="0" smtClean="0"/>
              <a:t>adolescencia</a:t>
            </a:r>
            <a:r>
              <a:rPr lang="en-GB" i="1" dirty="0" smtClean="0"/>
              <a:t> migrante y </a:t>
            </a:r>
            <a:r>
              <a:rPr lang="en-GB" i="1" dirty="0" smtClean="0"/>
              <a:t>refugiada</a:t>
            </a:r>
            <a:r>
              <a:rPr lang="en-GB" i="1" dirty="0" smtClean="0"/>
              <a:t>”</a:t>
            </a:r>
            <a:endParaRPr lang="en-GB" dirty="0" smtClean="0"/>
          </a:p>
          <a:p>
            <a:pPr lvl="1"/>
            <a:r>
              <a:rPr lang="en-GB" dirty="0" smtClean="0"/>
              <a:t>IOM and Mesoamerica Programme, with collaboration from CEFEMINA. “Construcción del curso especializado sobre niñez migrante, con énfasis en niñez migrante no acompañada y/o separada en el Triangulo Norte y México Rumbo hacia un sueño incierto: niñas, niños y adolescentes migrantes del Triangulo Norte”.</a:t>
            </a:r>
          </a:p>
          <a:p>
            <a:pPr lvl="1"/>
            <a:r>
              <a:rPr lang="en-GB" dirty="0" smtClean="0"/>
              <a:t>Ana Cecilia Escalante Herrera, M. Sc., consultant for IOM and the Mesoamerica Programme, “Unidades de Protección Integral (UPI) a la infancia migrante en condiciones de vulnerabilidad en fronteras estratégicas del Triángulo Norte de Centroamérica”. (June 2015)</a:t>
            </a:r>
          </a:p>
          <a:p>
            <a:endParaRPr lang="en-GB" dirty="0"/>
          </a:p>
        </p:txBody>
      </p:sp>
    </p:spTree>
    <p:extLst>
      <p:ext uri="{BB962C8B-B14F-4D97-AF65-F5344CB8AC3E}">
        <p14:creationId xmlns:p14="http://schemas.microsoft.com/office/powerpoint/2010/main" val="2088646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INTRODUCTION</a:t>
            </a:r>
            <a:endParaRPr lang="en-GB" dirty="0"/>
          </a:p>
        </p:txBody>
      </p:sp>
      <p:sp>
        <p:nvSpPr>
          <p:cNvPr id="3" name="2 Marcador de contenido"/>
          <p:cNvSpPr>
            <a:spLocks noGrp="1"/>
          </p:cNvSpPr>
          <p:nvPr>
            <p:ph idx="1"/>
          </p:nvPr>
        </p:nvSpPr>
        <p:spPr/>
        <p:txBody>
          <a:bodyPr>
            <a:normAutofit fontScale="92500" lnSpcReduction="20000"/>
          </a:bodyPr>
          <a:lstStyle/>
          <a:p>
            <a:r>
              <a:rPr lang="en-GB" dirty="0" smtClean="0"/>
              <a:t>Actions are recommended for the effective protection </a:t>
            </a:r>
            <a:r>
              <a:rPr lang="en-GB" dirty="0" smtClean="0"/>
              <a:t>and comprehensive assistance for boys, girls and adolescents IN VULNERABLE SITUATIONS, throughout the various phases of the migration cycle</a:t>
            </a:r>
            <a:r>
              <a:rPr lang="en-GB" dirty="0" smtClean="0"/>
              <a:t>: </a:t>
            </a:r>
          </a:p>
          <a:p>
            <a:pPr lvl="1"/>
            <a:r>
              <a:rPr lang="en-GB" dirty="0" smtClean="0"/>
              <a:t>Prior to departure;</a:t>
            </a:r>
          </a:p>
          <a:p>
            <a:pPr lvl="1"/>
            <a:r>
              <a:rPr lang="en-GB" dirty="0" smtClean="0"/>
              <a:t>Detection;</a:t>
            </a:r>
          </a:p>
          <a:p>
            <a:pPr lvl="1"/>
            <a:r>
              <a:rPr lang="en-GB" dirty="0" smtClean="0"/>
              <a:t>Reception in countries of destination;</a:t>
            </a:r>
          </a:p>
          <a:p>
            <a:pPr lvl="1"/>
            <a:r>
              <a:rPr lang="en-GB" dirty="0" smtClean="0"/>
              <a:t>Integration, return and reintegration in their countries of origin. </a:t>
            </a:r>
          </a:p>
          <a:p>
            <a:pPr marL="457200" lvl="1" indent="0">
              <a:buNone/>
            </a:pPr>
            <a:r>
              <a:rPr lang="en-GB" dirty="0" smtClean="0"/>
              <a:t>Always safeguarding their rights and best interest.</a:t>
            </a:r>
          </a:p>
          <a:p>
            <a:pPr marL="0" indent="0">
              <a:buNone/>
            </a:pPr>
            <a:endParaRPr lang="en-GB" dirty="0" smtClean="0"/>
          </a:p>
          <a:p>
            <a:endParaRPr lang="en-GB" dirty="0"/>
          </a:p>
        </p:txBody>
      </p:sp>
    </p:spTree>
    <p:extLst>
      <p:ext uri="{BB962C8B-B14F-4D97-AF65-F5344CB8AC3E}">
        <p14:creationId xmlns:p14="http://schemas.microsoft.com/office/powerpoint/2010/main" val="2469270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b="1" dirty="0" smtClean="0"/>
              <a:t>OBJECTIVE</a:t>
            </a:r>
            <a:endParaRPr lang="en-GB" dirty="0"/>
          </a:p>
        </p:txBody>
      </p:sp>
      <p:sp>
        <p:nvSpPr>
          <p:cNvPr id="3" name="2 Marcador de contenido"/>
          <p:cNvSpPr>
            <a:spLocks noGrp="1"/>
          </p:cNvSpPr>
          <p:nvPr>
            <p:ph idx="1"/>
          </p:nvPr>
        </p:nvSpPr>
        <p:spPr/>
        <p:txBody>
          <a:bodyPr/>
          <a:lstStyle/>
          <a:p>
            <a:r>
              <a:rPr lang="en-GB" dirty="0" smtClean="0"/>
              <a:t>The objective of this Handbook is to apply in practice the approaches, guiding principles and relevant actions for the </a:t>
            </a:r>
            <a:r>
              <a:rPr lang="en-GB" dirty="0" smtClean="0"/>
              <a:t>comprehensive protection of migrant and refugee boys, girls and adolescents</a:t>
            </a:r>
            <a:r>
              <a:rPr lang="en-GB" dirty="0" smtClean="0"/>
              <a:t>.</a:t>
            </a:r>
            <a:endParaRPr lang="en-GB" dirty="0"/>
          </a:p>
        </p:txBody>
      </p:sp>
    </p:spTree>
    <p:extLst>
      <p:ext uri="{BB962C8B-B14F-4D97-AF65-F5344CB8AC3E}">
        <p14:creationId xmlns:p14="http://schemas.microsoft.com/office/powerpoint/2010/main" val="1121765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b="1" dirty="0" smtClean="0"/>
              <a:t>APPROACHES</a:t>
            </a:r>
            <a:endParaRPr lang="en-GB" dirty="0"/>
          </a:p>
        </p:txBody>
      </p:sp>
      <p:sp>
        <p:nvSpPr>
          <p:cNvPr id="3" name="2 Marcador de contenido"/>
          <p:cNvSpPr>
            <a:spLocks noGrp="1"/>
          </p:cNvSpPr>
          <p:nvPr>
            <p:ph idx="1"/>
          </p:nvPr>
        </p:nvSpPr>
        <p:spPr/>
        <p:txBody>
          <a:bodyPr/>
          <a:lstStyle/>
          <a:p>
            <a:r>
              <a:rPr lang="en-GB" dirty="0" smtClean="0"/>
              <a:t>The approaches are related to conceptual aspects guiding the manner in which the comprehensive protection of migrant and refugee boys, girls and adolescents is </a:t>
            </a:r>
            <a:r>
              <a:rPr lang="en-GB" dirty="0" smtClean="0"/>
              <a:t>understood, analysed and addressed</a:t>
            </a:r>
            <a:r>
              <a:rPr lang="en-GB" dirty="0" smtClean="0"/>
              <a:t>.</a:t>
            </a:r>
            <a:endParaRPr lang="en-GB" dirty="0"/>
          </a:p>
        </p:txBody>
      </p:sp>
    </p:spTree>
    <p:extLst>
      <p:ext uri="{BB962C8B-B14F-4D97-AF65-F5344CB8AC3E}">
        <p14:creationId xmlns:p14="http://schemas.microsoft.com/office/powerpoint/2010/main" val="421624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195157763"/>
              </p:ext>
            </p:extLst>
          </p:nvPr>
        </p:nvGraphicFramePr>
        <p:xfrm>
          <a:off x="0" y="0"/>
          <a:ext cx="9143999"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75868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b="1" dirty="0" smtClean="0"/>
              <a:t>PRINCIPLES</a:t>
            </a:r>
            <a:endParaRPr lang="en-GB" dirty="0"/>
          </a:p>
        </p:txBody>
      </p:sp>
      <p:sp>
        <p:nvSpPr>
          <p:cNvPr id="3" name="2 Marcador de contenido"/>
          <p:cNvSpPr>
            <a:spLocks noGrp="1"/>
          </p:cNvSpPr>
          <p:nvPr>
            <p:ph idx="1"/>
          </p:nvPr>
        </p:nvSpPr>
        <p:spPr/>
        <p:txBody>
          <a:bodyPr/>
          <a:lstStyle/>
          <a:p>
            <a:r>
              <a:rPr lang="en-GB" dirty="0" smtClean="0"/>
              <a:t>The principles are the guidelines, ways of thinking, feeling and acting that the persons in charge of providing assistance to migrant boys, girls and adolescents should assume. The following principles are essential:</a:t>
            </a:r>
            <a:endParaRPr lang="en-GB" dirty="0"/>
          </a:p>
        </p:txBody>
      </p:sp>
    </p:spTree>
    <p:extLst>
      <p:ext uri="{BB962C8B-B14F-4D97-AF65-F5344CB8AC3E}">
        <p14:creationId xmlns:p14="http://schemas.microsoft.com/office/powerpoint/2010/main" val="27253067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PRINCIPLES</a:t>
            </a:r>
            <a:endParaRPr lang="en-GB" dirty="0"/>
          </a:p>
        </p:txBody>
      </p:sp>
      <p:sp>
        <p:nvSpPr>
          <p:cNvPr id="3" name="2 Marcador de contenido"/>
          <p:cNvSpPr>
            <a:spLocks noGrp="1"/>
          </p:cNvSpPr>
          <p:nvPr>
            <p:ph idx="1"/>
          </p:nvPr>
        </p:nvSpPr>
        <p:spPr>
          <a:xfrm>
            <a:off x="251520" y="1600200"/>
            <a:ext cx="8579296" cy="4525963"/>
          </a:xfrm>
        </p:spPr>
        <p:txBody>
          <a:bodyPr>
            <a:normAutofit/>
          </a:bodyPr>
          <a:lstStyle/>
          <a:p>
            <a:pPr lvl="0"/>
            <a:r>
              <a:rPr lang="en-GB" b="1" dirty="0" smtClean="0"/>
              <a:t>The boy, girl or adolescent as a subject of rights;</a:t>
            </a:r>
          </a:p>
          <a:p>
            <a:r>
              <a:rPr lang="en-GB" b="1" dirty="0" smtClean="0"/>
              <a:t>The best interest of the boy, girl or adolescent;</a:t>
            </a:r>
          </a:p>
          <a:p>
            <a:pPr lvl="0"/>
            <a:r>
              <a:rPr lang="en-GB" b="1" dirty="0" smtClean="0"/>
              <a:t>Equality before the law and non-discrimination;</a:t>
            </a:r>
          </a:p>
          <a:p>
            <a:pPr lvl="0"/>
            <a:r>
              <a:rPr lang="en-GB" b="1" dirty="0" smtClean="0"/>
              <a:t>Life, survival and development;</a:t>
            </a:r>
          </a:p>
          <a:p>
            <a:pPr lvl="0"/>
            <a:r>
              <a:rPr lang="en-GB" b="1" dirty="0" smtClean="0"/>
              <a:t>The f</a:t>
            </a:r>
            <a:r>
              <a:rPr lang="en-GB" b="1" dirty="0" smtClean="0"/>
              <a:t>amily unit.</a:t>
            </a:r>
          </a:p>
          <a:p>
            <a:pPr lvl="0"/>
            <a:endParaRPr lang="en-GB" b="1" dirty="0" smtClean="0"/>
          </a:p>
          <a:p>
            <a:endParaRPr lang="en-GB" dirty="0"/>
          </a:p>
        </p:txBody>
      </p:sp>
    </p:spTree>
    <p:extLst>
      <p:ext uri="{BB962C8B-B14F-4D97-AF65-F5344CB8AC3E}">
        <p14:creationId xmlns:p14="http://schemas.microsoft.com/office/powerpoint/2010/main" val="2798874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t>PRINCIPLES</a:t>
            </a:r>
            <a:endParaRPr lang="en-GB" dirty="0"/>
          </a:p>
        </p:txBody>
      </p:sp>
      <p:sp>
        <p:nvSpPr>
          <p:cNvPr id="3" name="2 Marcador de contenido"/>
          <p:cNvSpPr>
            <a:spLocks noGrp="1"/>
          </p:cNvSpPr>
          <p:nvPr>
            <p:ph idx="1"/>
          </p:nvPr>
        </p:nvSpPr>
        <p:spPr/>
        <p:txBody>
          <a:bodyPr/>
          <a:lstStyle/>
          <a:p>
            <a:pPr lvl="0"/>
            <a:r>
              <a:rPr lang="en-GB" b="1" dirty="0" smtClean="0"/>
              <a:t>Effective access to protection procedures and procedural safeguards;</a:t>
            </a:r>
          </a:p>
          <a:p>
            <a:pPr lvl="0"/>
            <a:r>
              <a:rPr lang="en-GB" b="1" dirty="0" smtClean="0"/>
              <a:t>Participation and the right to express an opinion;</a:t>
            </a:r>
          </a:p>
          <a:p>
            <a:pPr lvl="0"/>
            <a:r>
              <a:rPr lang="en-GB" b="1" dirty="0" smtClean="0"/>
              <a:t>No detention;</a:t>
            </a:r>
          </a:p>
          <a:p>
            <a:pPr lvl="0"/>
            <a:r>
              <a:rPr lang="en-GB" b="1" dirty="0" smtClean="0"/>
              <a:t>Non-refoulement;</a:t>
            </a:r>
          </a:p>
          <a:p>
            <a:pPr lvl="0"/>
            <a:r>
              <a:rPr lang="en-GB" b="1" dirty="0" smtClean="0"/>
              <a:t>Presumption of minority.</a:t>
            </a:r>
            <a:endParaRPr lang="en-GB" b="1" dirty="0"/>
          </a:p>
        </p:txBody>
      </p:sp>
    </p:spTree>
    <p:extLst>
      <p:ext uri="{BB962C8B-B14F-4D97-AF65-F5344CB8AC3E}">
        <p14:creationId xmlns:p14="http://schemas.microsoft.com/office/powerpoint/2010/main" val="29499681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TotalTime>
  <Words>1080</Words>
  <Application>Microsoft Macintosh PowerPoint</Application>
  <PresentationFormat>Presentación en pantalla (4:3)</PresentationFormat>
  <Paragraphs>77</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 Handbook for the Comprehensive Protection of Migrant and Refugee Boys, Girls and Adolescents  </vt:lpstr>
      <vt:lpstr>INTRODUCTION</vt:lpstr>
      <vt:lpstr>INTRODUCTION</vt:lpstr>
      <vt:lpstr>OBJECTIVE</vt:lpstr>
      <vt:lpstr>APPROACHES</vt:lpstr>
      <vt:lpstr>Presentación de PowerPoint</vt:lpstr>
      <vt:lpstr>PRINCIPLES</vt:lpstr>
      <vt:lpstr>PRINCIPLES</vt:lpstr>
      <vt:lpstr>PRINCIPLES</vt:lpstr>
      <vt:lpstr>Comprehensive Protection</vt:lpstr>
      <vt:lpstr>ACTIONS</vt:lpstr>
      <vt:lpstr>Protection Actions Prior to Departure</vt:lpstr>
      <vt:lpstr>Actions to Receive Alien Boys, Girls and Adolescents and Provide Protection and Immediate Assistance</vt:lpstr>
      <vt:lpstr>Protection Actions in Integration Processes</vt:lpstr>
      <vt:lpstr>Protection Actions in Return Processes</vt:lpstr>
      <vt:lpstr>Protection Actions in Processes of Reception and Reintegration in the Country of Origin</vt:lpstr>
      <vt:lpstr>GUIDELINES FOR REVIEWING THE PROPOSED HANDBOOK</vt:lpstr>
    </vt:vector>
  </TitlesOfParts>
  <Manager/>
  <Company>Hewlett-Packard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de actuación para la protección integral de la niñez y adolescencia migrante y refugiada</dc:title>
  <dc:subject/>
  <dc:creator>Tita Escalante</dc:creator>
  <cp:keywords/>
  <dc:description/>
  <cp:lastModifiedBy>Christiane Lehnhoff</cp:lastModifiedBy>
  <cp:revision>54</cp:revision>
  <dcterms:created xsi:type="dcterms:W3CDTF">2015-08-19T00:22:12Z</dcterms:created>
  <dcterms:modified xsi:type="dcterms:W3CDTF">2015-08-19T17:20:17Z</dcterms:modified>
  <cp:category/>
</cp:coreProperties>
</file>