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561274-36D9-4640-A897-E1ED92CEBD39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R"/>
        </a:p>
      </dgm:t>
    </dgm:pt>
    <dgm:pt modelId="{793CAD73-9851-4DC6-A177-CACC5C02D947}">
      <dgm:prSet phldrT="[Texto]"/>
      <dgm:spPr/>
      <dgm:t>
        <a:bodyPr/>
        <a:lstStyle/>
        <a:p>
          <a:pPr algn="ctr"/>
          <a:r>
            <a:rPr lang="es-ES_tradnl" b="1" dirty="0" smtClean="0">
              <a:latin typeface="Arial Narrow"/>
              <a:cs typeface="Arial Narrow"/>
            </a:rPr>
            <a:t>ENFOQUES</a:t>
          </a:r>
          <a:endParaRPr lang="es-CR" dirty="0">
            <a:latin typeface="Arial Narrow"/>
            <a:cs typeface="Arial Narrow"/>
          </a:endParaRPr>
        </a:p>
      </dgm:t>
    </dgm:pt>
    <dgm:pt modelId="{9F69ECF5-7C14-4B21-B7BA-870301AF177C}" type="parTrans" cxnId="{72AE423F-2DFA-4509-9967-4A70E11F0D67}">
      <dgm:prSet/>
      <dgm:spPr/>
      <dgm:t>
        <a:bodyPr/>
        <a:lstStyle/>
        <a:p>
          <a:pPr algn="ctr"/>
          <a:endParaRPr lang="es-CR"/>
        </a:p>
      </dgm:t>
    </dgm:pt>
    <dgm:pt modelId="{52F8641E-759E-4D7E-8E59-DDC4AF6E1CAC}" type="sibTrans" cxnId="{72AE423F-2DFA-4509-9967-4A70E11F0D67}">
      <dgm:prSet/>
      <dgm:spPr/>
      <dgm:t>
        <a:bodyPr/>
        <a:lstStyle/>
        <a:p>
          <a:pPr algn="ctr"/>
          <a:endParaRPr lang="es-CR"/>
        </a:p>
      </dgm:t>
    </dgm:pt>
    <dgm:pt modelId="{A4BE3A84-0603-4F43-9D7C-A74476A9E49B}">
      <dgm:prSet phldrT="[Texto]" custT="1"/>
      <dgm:spPr/>
      <dgm:t>
        <a:bodyPr/>
        <a:lstStyle/>
        <a:p>
          <a:pPr algn="ctr">
            <a:lnSpc>
              <a:spcPct val="114000"/>
            </a:lnSpc>
          </a:pPr>
          <a:r>
            <a:rPr lang="es-ES_tradnl" sz="1200" b="1" dirty="0" smtClean="0">
              <a:solidFill>
                <a:srgbClr val="000000"/>
              </a:solidFill>
              <a:latin typeface="Arial Narrow"/>
              <a:cs typeface="Arial Narrow"/>
            </a:rPr>
            <a:t>DERECHOS HUMANOS</a:t>
          </a:r>
          <a:endParaRPr lang="es-CR" sz="1200" b="1" dirty="0">
            <a:solidFill>
              <a:srgbClr val="000000"/>
            </a:solidFill>
            <a:latin typeface="Arial Narrow"/>
            <a:cs typeface="Arial Narrow"/>
          </a:endParaRPr>
        </a:p>
      </dgm:t>
    </dgm:pt>
    <dgm:pt modelId="{3A600D6E-1D6B-4360-89EA-11A50952094B}" type="parTrans" cxnId="{5CE2DE75-A5CD-488D-86CE-8A194CCC6BBD}">
      <dgm:prSet/>
      <dgm:spPr/>
      <dgm:t>
        <a:bodyPr/>
        <a:lstStyle/>
        <a:p>
          <a:pPr algn="ctr"/>
          <a:endParaRPr lang="es-CR"/>
        </a:p>
      </dgm:t>
    </dgm:pt>
    <dgm:pt modelId="{4FA97D6F-4BB8-49F8-8D73-597F7078BAEA}" type="sibTrans" cxnId="{5CE2DE75-A5CD-488D-86CE-8A194CCC6BBD}">
      <dgm:prSet/>
      <dgm:spPr/>
      <dgm:t>
        <a:bodyPr/>
        <a:lstStyle/>
        <a:p>
          <a:pPr algn="ctr"/>
          <a:endParaRPr lang="es-CR">
            <a:latin typeface="Arial Narrow"/>
            <a:cs typeface="Arial Narrow"/>
          </a:endParaRPr>
        </a:p>
      </dgm:t>
    </dgm:pt>
    <dgm:pt modelId="{3968D953-7D2B-4B6F-B9A3-4311B16C9528}">
      <dgm:prSet phldrT="[Texto]" custT="1"/>
      <dgm:spPr/>
      <dgm:t>
        <a:bodyPr anchor="ctr" anchorCtr="0"/>
        <a:lstStyle/>
        <a:p>
          <a:pPr algn="ctr"/>
          <a:r>
            <a:rPr lang="es-ES_tradnl" sz="1400" b="1" dirty="0" smtClean="0">
              <a:latin typeface="Arial Narrow"/>
              <a:cs typeface="Arial Narrow"/>
            </a:rPr>
            <a:t>GÉNERO</a:t>
          </a:r>
          <a:endParaRPr lang="es-CR" sz="1400" b="1" dirty="0">
            <a:latin typeface="Arial Narrow"/>
            <a:cs typeface="Arial Narrow"/>
          </a:endParaRPr>
        </a:p>
      </dgm:t>
    </dgm:pt>
    <dgm:pt modelId="{1FB2E2D3-D259-4D25-BF42-1BD501CDF352}" type="parTrans" cxnId="{81A9B410-807A-4D18-B674-22B937567F81}">
      <dgm:prSet/>
      <dgm:spPr/>
      <dgm:t>
        <a:bodyPr/>
        <a:lstStyle/>
        <a:p>
          <a:pPr algn="ctr"/>
          <a:endParaRPr lang="es-CR"/>
        </a:p>
      </dgm:t>
    </dgm:pt>
    <dgm:pt modelId="{0625AF22-6C33-4D11-AD59-96C1DA8ACA1A}" type="sibTrans" cxnId="{81A9B410-807A-4D18-B674-22B937567F81}">
      <dgm:prSet/>
      <dgm:spPr/>
      <dgm:t>
        <a:bodyPr/>
        <a:lstStyle/>
        <a:p>
          <a:pPr algn="ctr"/>
          <a:endParaRPr lang="es-CR"/>
        </a:p>
      </dgm:t>
    </dgm:pt>
    <dgm:pt modelId="{1A45A2B6-E50A-47B8-B6CA-0193EF6A59D1}">
      <dgm:prSet phldrT="[Texto]" custT="1"/>
      <dgm:spPr/>
      <dgm:t>
        <a:bodyPr/>
        <a:lstStyle/>
        <a:p>
          <a:pPr algn="ctr"/>
          <a:r>
            <a:rPr lang="es-ES_tradnl" sz="1200" b="1" dirty="0" smtClean="0">
              <a:solidFill>
                <a:srgbClr val="000000"/>
              </a:solidFill>
              <a:latin typeface="Arial Narrow"/>
              <a:cs typeface="Arial Narrow"/>
            </a:rPr>
            <a:t>DIVERSIDAD</a:t>
          </a:r>
          <a:endParaRPr lang="es-CR" sz="1200" b="1" dirty="0">
            <a:solidFill>
              <a:srgbClr val="000000"/>
            </a:solidFill>
            <a:latin typeface="Arial Narrow"/>
            <a:cs typeface="Arial Narrow"/>
          </a:endParaRPr>
        </a:p>
      </dgm:t>
    </dgm:pt>
    <dgm:pt modelId="{37B455DC-DA52-4BB9-8349-48E616D20B32}" type="parTrans" cxnId="{5D714D49-9FF4-40CA-AF96-8DCB82D1EC6A}">
      <dgm:prSet/>
      <dgm:spPr/>
      <dgm:t>
        <a:bodyPr/>
        <a:lstStyle/>
        <a:p>
          <a:pPr algn="ctr"/>
          <a:endParaRPr lang="es-CR"/>
        </a:p>
      </dgm:t>
    </dgm:pt>
    <dgm:pt modelId="{379D4670-4730-4885-BE06-F81C11709A3A}" type="sibTrans" cxnId="{5D714D49-9FF4-40CA-AF96-8DCB82D1EC6A}">
      <dgm:prSet/>
      <dgm:spPr/>
      <dgm:t>
        <a:bodyPr/>
        <a:lstStyle/>
        <a:p>
          <a:pPr algn="ctr"/>
          <a:endParaRPr lang="es-CR"/>
        </a:p>
      </dgm:t>
    </dgm:pt>
    <dgm:pt modelId="{B6F07B24-F27F-4F85-8A63-A82BFA5D59E8}">
      <dgm:prSet phldrT="[Texto]" custT="1"/>
      <dgm:spPr/>
      <dgm:t>
        <a:bodyPr/>
        <a:lstStyle/>
        <a:p>
          <a:pPr algn="ctr"/>
          <a:r>
            <a:rPr lang="es-ES_tradnl" sz="1050" b="1" dirty="0" smtClean="0">
              <a:latin typeface="Arial Narrow"/>
              <a:cs typeface="Arial Narrow"/>
            </a:rPr>
            <a:t>GENERACIÓN</a:t>
          </a:r>
          <a:endParaRPr lang="es-CR" sz="1050" b="1" dirty="0">
            <a:latin typeface="Arial Narrow"/>
            <a:cs typeface="Arial Narrow"/>
          </a:endParaRPr>
        </a:p>
      </dgm:t>
    </dgm:pt>
    <dgm:pt modelId="{33DFE876-738D-4396-8268-EB69A6AFE0DB}" type="parTrans" cxnId="{1919C7D0-5ECA-4374-A32B-9FCBECE26473}">
      <dgm:prSet/>
      <dgm:spPr/>
      <dgm:t>
        <a:bodyPr/>
        <a:lstStyle/>
        <a:p>
          <a:pPr algn="ctr"/>
          <a:endParaRPr lang="es-CR"/>
        </a:p>
      </dgm:t>
    </dgm:pt>
    <dgm:pt modelId="{93DBD676-A097-427C-8097-5A388B4849C8}" type="sibTrans" cxnId="{1919C7D0-5ECA-4374-A32B-9FCBECE26473}">
      <dgm:prSet/>
      <dgm:spPr/>
      <dgm:t>
        <a:bodyPr/>
        <a:lstStyle/>
        <a:p>
          <a:pPr algn="ctr"/>
          <a:endParaRPr lang="es-CR"/>
        </a:p>
      </dgm:t>
    </dgm:pt>
    <dgm:pt modelId="{09BDC620-9630-4FD4-B892-C2894FACC9BD}">
      <dgm:prSet custT="1"/>
      <dgm:spPr/>
      <dgm:t>
        <a:bodyPr/>
        <a:lstStyle/>
        <a:p>
          <a:pPr algn="ctr"/>
          <a:r>
            <a:rPr lang="es-ES_tradnl" sz="1200" b="1" dirty="0" smtClean="0">
              <a:latin typeface="Arial Narrow"/>
              <a:cs typeface="Arial Narrow"/>
            </a:rPr>
            <a:t>CONTEXTO</a:t>
          </a:r>
          <a:endParaRPr lang="es-CR" sz="1200" b="1" dirty="0">
            <a:latin typeface="Arial Narrow"/>
            <a:cs typeface="Arial Narrow"/>
          </a:endParaRPr>
        </a:p>
      </dgm:t>
    </dgm:pt>
    <dgm:pt modelId="{296B11C7-0BA6-40BB-91CA-0638F02ABFFB}" type="parTrans" cxnId="{41773DED-987C-43EE-A8CE-AE80857C307E}">
      <dgm:prSet/>
      <dgm:spPr/>
      <dgm:t>
        <a:bodyPr/>
        <a:lstStyle/>
        <a:p>
          <a:pPr algn="ctr"/>
          <a:endParaRPr lang="es-CR"/>
        </a:p>
      </dgm:t>
    </dgm:pt>
    <dgm:pt modelId="{509E513B-70B1-4C40-943C-B356A7C5F5C7}" type="sibTrans" cxnId="{41773DED-987C-43EE-A8CE-AE80857C307E}">
      <dgm:prSet/>
      <dgm:spPr/>
      <dgm:t>
        <a:bodyPr/>
        <a:lstStyle/>
        <a:p>
          <a:pPr algn="ctr"/>
          <a:endParaRPr lang="es-CR"/>
        </a:p>
      </dgm:t>
    </dgm:pt>
    <dgm:pt modelId="{7BA48392-F029-4E35-A530-B2645D249732}" type="pres">
      <dgm:prSet presAssocID="{81561274-36D9-4640-A897-E1ED92CEBD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54890423-FE05-4054-96AA-567DA7BC2C9B}" type="pres">
      <dgm:prSet presAssocID="{793CAD73-9851-4DC6-A177-CACC5C02D947}" presName="centerShape" presStyleLbl="node0" presStyleIdx="0" presStyleCnt="1"/>
      <dgm:spPr/>
      <dgm:t>
        <a:bodyPr/>
        <a:lstStyle/>
        <a:p>
          <a:endParaRPr lang="es-CR"/>
        </a:p>
      </dgm:t>
    </dgm:pt>
    <dgm:pt modelId="{F04683A2-66CD-43D9-A502-96F4AB5BC47F}" type="pres">
      <dgm:prSet presAssocID="{A4BE3A84-0603-4F43-9D7C-A74476A9E49B}" presName="node" presStyleLbl="node1" presStyleIdx="0" presStyleCnt="5" custScaleX="148412" custScaleY="14841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DD88C4E-AB48-42C7-BB97-1B84BAEA771A}" type="pres">
      <dgm:prSet presAssocID="{A4BE3A84-0603-4F43-9D7C-A74476A9E49B}" presName="dummy" presStyleCnt="0"/>
      <dgm:spPr/>
      <dgm:t>
        <a:bodyPr/>
        <a:lstStyle/>
        <a:p>
          <a:endParaRPr lang="en-US"/>
        </a:p>
      </dgm:t>
    </dgm:pt>
    <dgm:pt modelId="{E577086C-C8CA-40D0-84AA-54E52414C43F}" type="pres">
      <dgm:prSet presAssocID="{4FA97D6F-4BB8-49F8-8D73-597F7078BAEA}" presName="sibTrans" presStyleLbl="sibTrans2D1" presStyleIdx="0" presStyleCnt="5"/>
      <dgm:spPr/>
      <dgm:t>
        <a:bodyPr/>
        <a:lstStyle/>
        <a:p>
          <a:endParaRPr lang="es-CR"/>
        </a:p>
      </dgm:t>
    </dgm:pt>
    <dgm:pt modelId="{B35584A6-B3BE-4918-BBDE-EC0D6145E8A3}" type="pres">
      <dgm:prSet presAssocID="{3968D953-7D2B-4B6F-B9A3-4311B16C9528}" presName="node" presStyleLbl="node1" presStyleIdx="1" presStyleCnt="5" custScaleX="168533" custScaleY="168530" custRadScaleRad="110896" custRadScaleInc="1203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DFE0D32-ADEF-4C51-B96D-2A4A0FB15B36}" type="pres">
      <dgm:prSet presAssocID="{3968D953-7D2B-4B6F-B9A3-4311B16C9528}" presName="dummy" presStyleCnt="0"/>
      <dgm:spPr/>
      <dgm:t>
        <a:bodyPr/>
        <a:lstStyle/>
        <a:p>
          <a:endParaRPr lang="en-US"/>
        </a:p>
      </dgm:t>
    </dgm:pt>
    <dgm:pt modelId="{972A749B-EEF1-4C0D-8FDD-6C895DBB28E2}" type="pres">
      <dgm:prSet presAssocID="{0625AF22-6C33-4D11-AD59-96C1DA8ACA1A}" presName="sibTrans" presStyleLbl="sibTrans2D1" presStyleIdx="1" presStyleCnt="5"/>
      <dgm:spPr/>
      <dgm:t>
        <a:bodyPr/>
        <a:lstStyle/>
        <a:p>
          <a:endParaRPr lang="es-CR"/>
        </a:p>
      </dgm:t>
    </dgm:pt>
    <dgm:pt modelId="{1FDFD0FF-5654-469E-8CC4-29DA5C596336}" type="pres">
      <dgm:prSet presAssocID="{1A45A2B6-E50A-47B8-B6CA-0193EF6A59D1}" presName="node" presStyleLbl="node1" presStyleIdx="2" presStyleCnt="5" custScaleX="159410" custScaleY="159408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FBF32AA-F11E-4A85-9328-7216EEB01308}" type="pres">
      <dgm:prSet presAssocID="{1A45A2B6-E50A-47B8-B6CA-0193EF6A59D1}" presName="dummy" presStyleCnt="0"/>
      <dgm:spPr/>
      <dgm:t>
        <a:bodyPr/>
        <a:lstStyle/>
        <a:p>
          <a:endParaRPr lang="en-US"/>
        </a:p>
      </dgm:t>
    </dgm:pt>
    <dgm:pt modelId="{2D6D0287-F310-453E-A7CA-8725AD9F3102}" type="pres">
      <dgm:prSet presAssocID="{379D4670-4730-4885-BE06-F81C11709A3A}" presName="sibTrans" presStyleLbl="sibTrans2D1" presStyleIdx="2" presStyleCnt="5"/>
      <dgm:spPr/>
      <dgm:t>
        <a:bodyPr/>
        <a:lstStyle/>
        <a:p>
          <a:endParaRPr lang="es-CR"/>
        </a:p>
      </dgm:t>
    </dgm:pt>
    <dgm:pt modelId="{A73BB2B7-7C47-4141-A4BF-A3560C587CBC}" type="pres">
      <dgm:prSet presAssocID="{B6F07B24-F27F-4F85-8A63-A82BFA5D59E8}" presName="node" presStyleLbl="node1" presStyleIdx="3" presStyleCnt="5" custScaleX="155287" custScaleY="15528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9E0C3B7-984C-454F-8009-B3171E3CCA37}" type="pres">
      <dgm:prSet presAssocID="{B6F07B24-F27F-4F85-8A63-A82BFA5D59E8}" presName="dummy" presStyleCnt="0"/>
      <dgm:spPr/>
      <dgm:t>
        <a:bodyPr/>
        <a:lstStyle/>
        <a:p>
          <a:endParaRPr lang="en-US"/>
        </a:p>
      </dgm:t>
    </dgm:pt>
    <dgm:pt modelId="{AFA8CD54-EBC6-498B-AFEE-8DEC5A717F66}" type="pres">
      <dgm:prSet presAssocID="{93DBD676-A097-427C-8097-5A388B4849C8}" presName="sibTrans" presStyleLbl="sibTrans2D1" presStyleIdx="3" presStyleCnt="5"/>
      <dgm:spPr/>
      <dgm:t>
        <a:bodyPr/>
        <a:lstStyle/>
        <a:p>
          <a:endParaRPr lang="es-CR"/>
        </a:p>
      </dgm:t>
    </dgm:pt>
    <dgm:pt modelId="{0124462E-2427-4FEA-8BCA-CE020F652E4A}" type="pres">
      <dgm:prSet presAssocID="{09BDC620-9630-4FD4-B892-C2894FACC9BD}" presName="node" presStyleLbl="node1" presStyleIdx="4" presStyleCnt="5" custScaleX="152336" custScaleY="152336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109DF9E-731D-4AA1-85C3-310EC78073CF}" type="pres">
      <dgm:prSet presAssocID="{09BDC620-9630-4FD4-B892-C2894FACC9BD}" presName="dummy" presStyleCnt="0"/>
      <dgm:spPr/>
      <dgm:t>
        <a:bodyPr/>
        <a:lstStyle/>
        <a:p>
          <a:endParaRPr lang="en-US"/>
        </a:p>
      </dgm:t>
    </dgm:pt>
    <dgm:pt modelId="{08E99732-6448-4F04-9717-90CF2DB578BD}" type="pres">
      <dgm:prSet presAssocID="{509E513B-70B1-4C40-943C-B356A7C5F5C7}" presName="sibTrans" presStyleLbl="sibTrans2D1" presStyleIdx="4" presStyleCnt="5"/>
      <dgm:spPr/>
      <dgm:t>
        <a:bodyPr/>
        <a:lstStyle/>
        <a:p>
          <a:endParaRPr lang="es-CR"/>
        </a:p>
      </dgm:t>
    </dgm:pt>
  </dgm:ptLst>
  <dgm:cxnLst>
    <dgm:cxn modelId="{BAA16086-D204-4AE5-9CCE-89876773AB0A}" type="presOf" srcId="{379D4670-4730-4885-BE06-F81C11709A3A}" destId="{2D6D0287-F310-453E-A7CA-8725AD9F3102}" srcOrd="0" destOrd="0" presId="urn:microsoft.com/office/officeart/2005/8/layout/radial6"/>
    <dgm:cxn modelId="{B1170A3F-7B48-4557-80CF-A108F986FC0F}" type="presOf" srcId="{4FA97D6F-4BB8-49F8-8D73-597F7078BAEA}" destId="{E577086C-C8CA-40D0-84AA-54E52414C43F}" srcOrd="0" destOrd="0" presId="urn:microsoft.com/office/officeart/2005/8/layout/radial6"/>
    <dgm:cxn modelId="{998B2367-0CDA-4272-97D2-22E4818AD6B2}" type="presOf" srcId="{81561274-36D9-4640-A897-E1ED92CEBD39}" destId="{7BA48392-F029-4E35-A530-B2645D249732}" srcOrd="0" destOrd="0" presId="urn:microsoft.com/office/officeart/2005/8/layout/radial6"/>
    <dgm:cxn modelId="{1919C7D0-5ECA-4374-A32B-9FCBECE26473}" srcId="{793CAD73-9851-4DC6-A177-CACC5C02D947}" destId="{B6F07B24-F27F-4F85-8A63-A82BFA5D59E8}" srcOrd="3" destOrd="0" parTransId="{33DFE876-738D-4396-8268-EB69A6AFE0DB}" sibTransId="{93DBD676-A097-427C-8097-5A388B4849C8}"/>
    <dgm:cxn modelId="{5CE2DE75-A5CD-488D-86CE-8A194CCC6BBD}" srcId="{793CAD73-9851-4DC6-A177-CACC5C02D947}" destId="{A4BE3A84-0603-4F43-9D7C-A74476A9E49B}" srcOrd="0" destOrd="0" parTransId="{3A600D6E-1D6B-4360-89EA-11A50952094B}" sibTransId="{4FA97D6F-4BB8-49F8-8D73-597F7078BAEA}"/>
    <dgm:cxn modelId="{5D714D49-9FF4-40CA-AF96-8DCB82D1EC6A}" srcId="{793CAD73-9851-4DC6-A177-CACC5C02D947}" destId="{1A45A2B6-E50A-47B8-B6CA-0193EF6A59D1}" srcOrd="2" destOrd="0" parTransId="{37B455DC-DA52-4BB9-8349-48E616D20B32}" sibTransId="{379D4670-4730-4885-BE06-F81C11709A3A}"/>
    <dgm:cxn modelId="{1DE23181-564A-46A1-82B2-F6725DB33C59}" type="presOf" srcId="{0625AF22-6C33-4D11-AD59-96C1DA8ACA1A}" destId="{972A749B-EEF1-4C0D-8FDD-6C895DBB28E2}" srcOrd="0" destOrd="0" presId="urn:microsoft.com/office/officeart/2005/8/layout/radial6"/>
    <dgm:cxn modelId="{72AE423F-2DFA-4509-9967-4A70E11F0D67}" srcId="{81561274-36D9-4640-A897-E1ED92CEBD39}" destId="{793CAD73-9851-4DC6-A177-CACC5C02D947}" srcOrd="0" destOrd="0" parTransId="{9F69ECF5-7C14-4B21-B7BA-870301AF177C}" sibTransId="{52F8641E-759E-4D7E-8E59-DDC4AF6E1CAC}"/>
    <dgm:cxn modelId="{581FFBC5-BDD6-4E57-AAB8-C75349260999}" type="presOf" srcId="{A4BE3A84-0603-4F43-9D7C-A74476A9E49B}" destId="{F04683A2-66CD-43D9-A502-96F4AB5BC47F}" srcOrd="0" destOrd="0" presId="urn:microsoft.com/office/officeart/2005/8/layout/radial6"/>
    <dgm:cxn modelId="{E2D9E85C-56A6-4EC1-812C-2AB6C0FD3FB3}" type="presOf" srcId="{1A45A2B6-E50A-47B8-B6CA-0193EF6A59D1}" destId="{1FDFD0FF-5654-469E-8CC4-29DA5C596336}" srcOrd="0" destOrd="0" presId="urn:microsoft.com/office/officeart/2005/8/layout/radial6"/>
    <dgm:cxn modelId="{315A0873-7652-48F9-A420-3B1FB9FC4ADE}" type="presOf" srcId="{09BDC620-9630-4FD4-B892-C2894FACC9BD}" destId="{0124462E-2427-4FEA-8BCA-CE020F652E4A}" srcOrd="0" destOrd="0" presId="urn:microsoft.com/office/officeart/2005/8/layout/radial6"/>
    <dgm:cxn modelId="{34C47366-9177-498F-B9E8-C9FA033F8B12}" type="presOf" srcId="{793CAD73-9851-4DC6-A177-CACC5C02D947}" destId="{54890423-FE05-4054-96AA-567DA7BC2C9B}" srcOrd="0" destOrd="0" presId="urn:microsoft.com/office/officeart/2005/8/layout/radial6"/>
    <dgm:cxn modelId="{41773DED-987C-43EE-A8CE-AE80857C307E}" srcId="{793CAD73-9851-4DC6-A177-CACC5C02D947}" destId="{09BDC620-9630-4FD4-B892-C2894FACC9BD}" srcOrd="4" destOrd="0" parTransId="{296B11C7-0BA6-40BB-91CA-0638F02ABFFB}" sibTransId="{509E513B-70B1-4C40-943C-B356A7C5F5C7}"/>
    <dgm:cxn modelId="{B982A3C6-F4D7-4704-AC12-7A28251FFFEE}" type="presOf" srcId="{93DBD676-A097-427C-8097-5A388B4849C8}" destId="{AFA8CD54-EBC6-498B-AFEE-8DEC5A717F66}" srcOrd="0" destOrd="0" presId="urn:microsoft.com/office/officeart/2005/8/layout/radial6"/>
    <dgm:cxn modelId="{81A9B410-807A-4D18-B674-22B937567F81}" srcId="{793CAD73-9851-4DC6-A177-CACC5C02D947}" destId="{3968D953-7D2B-4B6F-B9A3-4311B16C9528}" srcOrd="1" destOrd="0" parTransId="{1FB2E2D3-D259-4D25-BF42-1BD501CDF352}" sibTransId="{0625AF22-6C33-4D11-AD59-96C1DA8ACA1A}"/>
    <dgm:cxn modelId="{9A3159DB-8A57-46CB-9323-E743AF721553}" type="presOf" srcId="{B6F07B24-F27F-4F85-8A63-A82BFA5D59E8}" destId="{A73BB2B7-7C47-4141-A4BF-A3560C587CBC}" srcOrd="0" destOrd="0" presId="urn:microsoft.com/office/officeart/2005/8/layout/radial6"/>
    <dgm:cxn modelId="{6F18F676-8B50-4A4F-AA32-C65F1166AB98}" type="presOf" srcId="{3968D953-7D2B-4B6F-B9A3-4311B16C9528}" destId="{B35584A6-B3BE-4918-BBDE-EC0D6145E8A3}" srcOrd="0" destOrd="0" presId="urn:microsoft.com/office/officeart/2005/8/layout/radial6"/>
    <dgm:cxn modelId="{F182780D-E1FC-4243-B773-F3910967574F}" type="presOf" srcId="{509E513B-70B1-4C40-943C-B356A7C5F5C7}" destId="{08E99732-6448-4F04-9717-90CF2DB578BD}" srcOrd="0" destOrd="0" presId="urn:microsoft.com/office/officeart/2005/8/layout/radial6"/>
    <dgm:cxn modelId="{2554EE53-583F-4155-AB68-D3B4C7CC00C1}" type="presParOf" srcId="{7BA48392-F029-4E35-A530-B2645D249732}" destId="{54890423-FE05-4054-96AA-567DA7BC2C9B}" srcOrd="0" destOrd="0" presId="urn:microsoft.com/office/officeart/2005/8/layout/radial6"/>
    <dgm:cxn modelId="{5CE515DA-A863-4704-B5EE-176DCE34DAE7}" type="presParOf" srcId="{7BA48392-F029-4E35-A530-B2645D249732}" destId="{F04683A2-66CD-43D9-A502-96F4AB5BC47F}" srcOrd="1" destOrd="0" presId="urn:microsoft.com/office/officeart/2005/8/layout/radial6"/>
    <dgm:cxn modelId="{3B3DAB5D-586B-4F0C-B1BD-2998CF0093BB}" type="presParOf" srcId="{7BA48392-F029-4E35-A530-B2645D249732}" destId="{9DD88C4E-AB48-42C7-BB97-1B84BAEA771A}" srcOrd="2" destOrd="0" presId="urn:microsoft.com/office/officeart/2005/8/layout/radial6"/>
    <dgm:cxn modelId="{79EE5195-027D-4AA9-BF33-ABA2D065CB76}" type="presParOf" srcId="{7BA48392-F029-4E35-A530-B2645D249732}" destId="{E577086C-C8CA-40D0-84AA-54E52414C43F}" srcOrd="3" destOrd="0" presId="urn:microsoft.com/office/officeart/2005/8/layout/radial6"/>
    <dgm:cxn modelId="{102BCF57-1E3F-4A30-87F2-02F56359DAE3}" type="presParOf" srcId="{7BA48392-F029-4E35-A530-B2645D249732}" destId="{B35584A6-B3BE-4918-BBDE-EC0D6145E8A3}" srcOrd="4" destOrd="0" presId="urn:microsoft.com/office/officeart/2005/8/layout/radial6"/>
    <dgm:cxn modelId="{5E4CFA0E-6ED6-4017-AB1F-F54D6719C145}" type="presParOf" srcId="{7BA48392-F029-4E35-A530-B2645D249732}" destId="{6DFE0D32-ADEF-4C51-B96D-2A4A0FB15B36}" srcOrd="5" destOrd="0" presId="urn:microsoft.com/office/officeart/2005/8/layout/radial6"/>
    <dgm:cxn modelId="{4870EC19-1692-4783-A72A-AEAA8A1483BE}" type="presParOf" srcId="{7BA48392-F029-4E35-A530-B2645D249732}" destId="{972A749B-EEF1-4C0D-8FDD-6C895DBB28E2}" srcOrd="6" destOrd="0" presId="urn:microsoft.com/office/officeart/2005/8/layout/radial6"/>
    <dgm:cxn modelId="{0808AA69-242C-4B94-B0E5-25EC1DDBE635}" type="presParOf" srcId="{7BA48392-F029-4E35-A530-B2645D249732}" destId="{1FDFD0FF-5654-469E-8CC4-29DA5C596336}" srcOrd="7" destOrd="0" presId="urn:microsoft.com/office/officeart/2005/8/layout/radial6"/>
    <dgm:cxn modelId="{FBE30FFF-8FB5-49DE-95F4-D0E3AC35A83B}" type="presParOf" srcId="{7BA48392-F029-4E35-A530-B2645D249732}" destId="{CFBF32AA-F11E-4A85-9328-7216EEB01308}" srcOrd="8" destOrd="0" presId="urn:microsoft.com/office/officeart/2005/8/layout/radial6"/>
    <dgm:cxn modelId="{9D0D9817-4426-44F7-A5D1-733DA8C7A0F8}" type="presParOf" srcId="{7BA48392-F029-4E35-A530-B2645D249732}" destId="{2D6D0287-F310-453E-A7CA-8725AD9F3102}" srcOrd="9" destOrd="0" presId="urn:microsoft.com/office/officeart/2005/8/layout/radial6"/>
    <dgm:cxn modelId="{4973BB39-CCFD-45E6-A44B-AB76A0360C41}" type="presParOf" srcId="{7BA48392-F029-4E35-A530-B2645D249732}" destId="{A73BB2B7-7C47-4141-A4BF-A3560C587CBC}" srcOrd="10" destOrd="0" presId="urn:microsoft.com/office/officeart/2005/8/layout/radial6"/>
    <dgm:cxn modelId="{F0EA37FE-BF5D-43A9-9E43-C9439E9C4045}" type="presParOf" srcId="{7BA48392-F029-4E35-A530-B2645D249732}" destId="{F9E0C3B7-984C-454F-8009-B3171E3CCA37}" srcOrd="11" destOrd="0" presId="urn:microsoft.com/office/officeart/2005/8/layout/radial6"/>
    <dgm:cxn modelId="{2C015384-6E6F-4C57-B5DE-3FC9AD78093D}" type="presParOf" srcId="{7BA48392-F029-4E35-A530-B2645D249732}" destId="{AFA8CD54-EBC6-498B-AFEE-8DEC5A717F66}" srcOrd="12" destOrd="0" presId="urn:microsoft.com/office/officeart/2005/8/layout/radial6"/>
    <dgm:cxn modelId="{762D2EA3-9A3C-4EB3-95F6-665CF28286EC}" type="presParOf" srcId="{7BA48392-F029-4E35-A530-B2645D249732}" destId="{0124462E-2427-4FEA-8BCA-CE020F652E4A}" srcOrd="13" destOrd="0" presId="urn:microsoft.com/office/officeart/2005/8/layout/radial6"/>
    <dgm:cxn modelId="{54C97E2A-03FD-416D-A47D-F51A2A6CC87A}" type="presParOf" srcId="{7BA48392-F029-4E35-A530-B2645D249732}" destId="{2109DF9E-731D-4AA1-85C3-310EC78073CF}" srcOrd="14" destOrd="0" presId="urn:microsoft.com/office/officeart/2005/8/layout/radial6"/>
    <dgm:cxn modelId="{D2180D2D-72EA-4DBC-BB9D-53343C7D2057}" type="presParOf" srcId="{7BA48392-F029-4E35-A530-B2645D249732}" destId="{08E99732-6448-4F04-9717-90CF2DB578BD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99732-6448-4F04-9717-90CF2DB578BD}">
      <dsp:nvSpPr>
        <dsp:cNvPr id="0" name=""/>
        <dsp:cNvSpPr/>
      </dsp:nvSpPr>
      <dsp:spPr>
        <a:xfrm>
          <a:off x="1676678" y="820521"/>
          <a:ext cx="5643332" cy="5643332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A8CD54-EBC6-498B-AFEE-8DEC5A717F66}">
      <dsp:nvSpPr>
        <dsp:cNvPr id="0" name=""/>
        <dsp:cNvSpPr/>
      </dsp:nvSpPr>
      <dsp:spPr>
        <a:xfrm>
          <a:off x="1676678" y="820521"/>
          <a:ext cx="5643332" cy="5643332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D0287-F310-453E-A7CA-8725AD9F3102}">
      <dsp:nvSpPr>
        <dsp:cNvPr id="0" name=""/>
        <dsp:cNvSpPr/>
      </dsp:nvSpPr>
      <dsp:spPr>
        <a:xfrm>
          <a:off x="1676678" y="820521"/>
          <a:ext cx="5643332" cy="5643332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A749B-EEF1-4C0D-8FDD-6C895DBB28E2}">
      <dsp:nvSpPr>
        <dsp:cNvPr id="0" name=""/>
        <dsp:cNvSpPr/>
      </dsp:nvSpPr>
      <dsp:spPr>
        <a:xfrm>
          <a:off x="1943248" y="649350"/>
          <a:ext cx="5643332" cy="5643332"/>
        </a:xfrm>
        <a:prstGeom prst="blockArc">
          <a:avLst>
            <a:gd name="adj1" fmla="val 20812732"/>
            <a:gd name="adj2" fmla="val 3635352"/>
            <a:gd name="adj3" fmla="val 4641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7086C-C8CA-40D0-84AA-54E52414C43F}">
      <dsp:nvSpPr>
        <dsp:cNvPr id="0" name=""/>
        <dsp:cNvSpPr/>
      </dsp:nvSpPr>
      <dsp:spPr>
        <a:xfrm>
          <a:off x="1983870" y="803348"/>
          <a:ext cx="5643332" cy="5643332"/>
        </a:xfrm>
        <a:prstGeom prst="blockArc">
          <a:avLst>
            <a:gd name="adj1" fmla="val 15816046"/>
            <a:gd name="adj2" fmla="val 20614055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90423-FE05-4054-96AA-567DA7BC2C9B}">
      <dsp:nvSpPr>
        <dsp:cNvPr id="0" name=""/>
        <dsp:cNvSpPr/>
      </dsp:nvSpPr>
      <dsp:spPr>
        <a:xfrm>
          <a:off x="3199075" y="2342918"/>
          <a:ext cx="2598538" cy="25985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b="1" kern="1200" dirty="0" smtClean="0">
              <a:latin typeface="Arial Narrow"/>
              <a:cs typeface="Arial Narrow"/>
            </a:rPr>
            <a:t>ENFOQUES</a:t>
          </a:r>
          <a:endParaRPr lang="es-CR" sz="3000" kern="1200" dirty="0">
            <a:latin typeface="Arial Narrow"/>
            <a:cs typeface="Arial Narrow"/>
          </a:endParaRPr>
        </a:p>
      </dsp:txBody>
      <dsp:txXfrm>
        <a:off x="3579622" y="2723465"/>
        <a:ext cx="1837444" cy="1837444"/>
      </dsp:txXfrm>
    </dsp:sp>
    <dsp:sp modelId="{F04683A2-66CD-43D9-A502-96F4AB5BC47F}">
      <dsp:nvSpPr>
        <dsp:cNvPr id="0" name=""/>
        <dsp:cNvSpPr/>
      </dsp:nvSpPr>
      <dsp:spPr>
        <a:xfrm>
          <a:off x="3148554" y="-463785"/>
          <a:ext cx="2699580" cy="269958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114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>
              <a:solidFill>
                <a:srgbClr val="000000"/>
              </a:solidFill>
              <a:latin typeface="Arial Narrow"/>
              <a:cs typeface="Arial Narrow"/>
            </a:rPr>
            <a:t>DERECHOS HUMANOS</a:t>
          </a:r>
          <a:endParaRPr lang="es-CR" sz="1200" b="1" kern="1200" dirty="0">
            <a:solidFill>
              <a:srgbClr val="000000"/>
            </a:solidFill>
            <a:latin typeface="Arial Narrow"/>
            <a:cs typeface="Arial Narrow"/>
          </a:endParaRPr>
        </a:p>
      </dsp:txBody>
      <dsp:txXfrm>
        <a:off x="3543898" y="-68441"/>
        <a:ext cx="1908892" cy="1908892"/>
      </dsp:txXfrm>
    </dsp:sp>
    <dsp:sp modelId="{B35584A6-B3BE-4918-BBDE-EC0D6145E8A3}">
      <dsp:nvSpPr>
        <dsp:cNvPr id="0" name=""/>
        <dsp:cNvSpPr/>
      </dsp:nvSpPr>
      <dsp:spPr>
        <a:xfrm>
          <a:off x="5916352" y="1312573"/>
          <a:ext cx="3065576" cy="3065522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b="1" kern="1200" dirty="0" smtClean="0">
              <a:latin typeface="Arial Narrow"/>
              <a:cs typeface="Arial Narrow"/>
            </a:rPr>
            <a:t>GÉNERO</a:t>
          </a:r>
          <a:endParaRPr lang="es-CR" sz="1400" b="1" kern="1200" dirty="0">
            <a:latin typeface="Arial Narrow"/>
            <a:cs typeface="Arial Narrow"/>
          </a:endParaRPr>
        </a:p>
      </dsp:txBody>
      <dsp:txXfrm>
        <a:off x="6365295" y="1761508"/>
        <a:ext cx="2167690" cy="2167652"/>
      </dsp:txXfrm>
    </dsp:sp>
    <dsp:sp modelId="{1FDFD0FF-5654-469E-8CC4-29DA5C596336}">
      <dsp:nvSpPr>
        <dsp:cNvPr id="0" name=""/>
        <dsp:cNvSpPr/>
      </dsp:nvSpPr>
      <dsp:spPr>
        <a:xfrm>
          <a:off x="4668572" y="4422189"/>
          <a:ext cx="2899631" cy="2899595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>
              <a:solidFill>
                <a:srgbClr val="000000"/>
              </a:solidFill>
              <a:latin typeface="Arial Narrow"/>
              <a:cs typeface="Arial Narrow"/>
            </a:rPr>
            <a:t>DIVERSIDAD</a:t>
          </a:r>
          <a:endParaRPr lang="es-CR" sz="1200" b="1" kern="1200" dirty="0">
            <a:solidFill>
              <a:srgbClr val="000000"/>
            </a:solidFill>
            <a:latin typeface="Arial Narrow"/>
            <a:cs typeface="Arial Narrow"/>
          </a:endParaRPr>
        </a:p>
      </dsp:txBody>
      <dsp:txXfrm>
        <a:off x="5093213" y="4846825"/>
        <a:ext cx="2050349" cy="2050323"/>
      </dsp:txXfrm>
    </dsp:sp>
    <dsp:sp modelId="{A73BB2B7-7C47-4141-A4BF-A3560C587CBC}">
      <dsp:nvSpPr>
        <dsp:cNvPr id="0" name=""/>
        <dsp:cNvSpPr/>
      </dsp:nvSpPr>
      <dsp:spPr>
        <a:xfrm>
          <a:off x="1465983" y="4459669"/>
          <a:ext cx="2824635" cy="2824635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050" b="1" kern="1200" dirty="0" smtClean="0">
              <a:latin typeface="Arial Narrow"/>
              <a:cs typeface="Arial Narrow"/>
            </a:rPr>
            <a:t>GENERACIÓN</a:t>
          </a:r>
          <a:endParaRPr lang="es-CR" sz="1050" b="1" kern="1200" dirty="0">
            <a:latin typeface="Arial Narrow"/>
            <a:cs typeface="Arial Narrow"/>
          </a:endParaRPr>
        </a:p>
      </dsp:txBody>
      <dsp:txXfrm>
        <a:off x="1879641" y="4873327"/>
        <a:ext cx="1997319" cy="1997319"/>
      </dsp:txXfrm>
    </dsp:sp>
    <dsp:sp modelId="{0124462E-2427-4FEA-8BCA-CE020F652E4A}">
      <dsp:nvSpPr>
        <dsp:cNvPr id="0" name=""/>
        <dsp:cNvSpPr/>
      </dsp:nvSpPr>
      <dsp:spPr>
        <a:xfrm>
          <a:off x="491580" y="1405001"/>
          <a:ext cx="2770957" cy="2770957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>
              <a:latin typeface="Arial Narrow"/>
              <a:cs typeface="Arial Narrow"/>
            </a:rPr>
            <a:t>CONTEXTO</a:t>
          </a:r>
          <a:endParaRPr lang="es-CR" sz="1200" b="1" kern="1200" dirty="0">
            <a:latin typeface="Arial Narrow"/>
            <a:cs typeface="Arial Narrow"/>
          </a:endParaRPr>
        </a:p>
      </dsp:txBody>
      <dsp:txXfrm>
        <a:off x="897377" y="1810798"/>
        <a:ext cx="1959363" cy="1959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12840-8E07-4EEC-9298-468F13AA3668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B5681-92C6-4CC0-B173-BFA92D9B9517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519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9728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182298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0911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1872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23441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00719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45736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0878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2657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2213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079163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3407-AB25-4454-B377-62E798E195E3}" type="datetimeFigureOut">
              <a:rPr lang="es-CR" smtClean="0"/>
              <a:t>19/08/2015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78A3B-4491-4638-9F61-3DC7E0717D1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06849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CR" sz="3600" b="1" dirty="0"/>
              <a:t/>
            </a:r>
            <a:br>
              <a:rPr lang="es-CR" sz="3600" b="1" dirty="0"/>
            </a:br>
            <a:r>
              <a:rPr lang="es-ES_tradnl" sz="3600" b="1" dirty="0" smtClean="0"/>
              <a:t>Manual </a:t>
            </a:r>
            <a:r>
              <a:rPr lang="es-ES_tradnl" sz="3600" b="1" dirty="0"/>
              <a:t>de actuación para la protección integral de la niñez y adolescencia migrante y refugiada </a:t>
            </a:r>
            <a:r>
              <a:rPr lang="es-CR" sz="3600" b="1" dirty="0" smtClean="0">
                <a:effectLst/>
              </a:rPr>
              <a:t/>
            </a:r>
            <a:br>
              <a:rPr lang="es-CR" sz="3600" b="1" dirty="0" smtClean="0">
                <a:effectLst/>
              </a:rPr>
            </a:br>
            <a:endParaRPr lang="es-CR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R" b="1" dirty="0" smtClean="0"/>
              <a:t>PROPUESTA EN CONSTRUCCIÓN</a:t>
            </a:r>
            <a:endParaRPr lang="es-CR" b="1" dirty="0"/>
          </a:p>
        </p:txBody>
      </p:sp>
    </p:spTree>
    <p:extLst>
      <p:ext uri="{BB962C8B-B14F-4D97-AF65-F5344CB8AC3E}">
        <p14:creationId xmlns:p14="http://schemas.microsoft.com/office/powerpoint/2010/main" val="4195679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Protección Integral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Es la pronta, integral y efectiva intervención de las instituciones para garantizar el acceso a medidas administrativas </a:t>
            </a:r>
            <a:r>
              <a:rPr lang="es-ES_tradnl" dirty="0" smtClean="0"/>
              <a:t>o </a:t>
            </a:r>
            <a:r>
              <a:rPr lang="es-ES_tradnl" dirty="0"/>
              <a:t>judiciales que resguarden su integridad, evite la continuidad de la amenaza, restricción y violación de sus derechos. (</a:t>
            </a:r>
            <a:r>
              <a:rPr lang="es-ES_tradnl" dirty="0" smtClean="0"/>
              <a:t>OIM)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39099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/>
              <a:t>ACCIONES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_tradnl" dirty="0"/>
              <a:t>Las acciones que los estados </a:t>
            </a:r>
            <a:r>
              <a:rPr lang="es-ES_tradnl" dirty="0" smtClean="0"/>
              <a:t>deben </a:t>
            </a:r>
            <a:r>
              <a:rPr lang="es-ES_tradnl" dirty="0"/>
              <a:t>promover, en el marco de este mecanismo </a:t>
            </a:r>
            <a:r>
              <a:rPr lang="es-ES_tradnl" dirty="0" smtClean="0"/>
              <a:t>son:</a:t>
            </a:r>
            <a:endParaRPr lang="es-CR" dirty="0"/>
          </a:p>
          <a:p>
            <a:pPr marL="571500" lvl="0" indent="-571500">
              <a:buFont typeface="+mj-lt"/>
              <a:buAutoNum type="romanUcPeriod"/>
            </a:pPr>
            <a:r>
              <a:rPr lang="es-ES_tradnl" dirty="0"/>
              <a:t>Acciones de protección antes de </a:t>
            </a:r>
            <a:r>
              <a:rPr lang="es-ES_tradnl" dirty="0" smtClean="0"/>
              <a:t>partir.</a:t>
            </a:r>
            <a:endParaRPr lang="es-CR" dirty="0"/>
          </a:p>
          <a:p>
            <a:pPr marL="571500" lvl="0" indent="-571500">
              <a:buFont typeface="+mj-lt"/>
              <a:buAutoNum type="romanUcPeriod"/>
            </a:pPr>
            <a:r>
              <a:rPr lang="es-ES_tradnl" dirty="0" smtClean="0"/>
              <a:t>Acciones </a:t>
            </a:r>
            <a:r>
              <a:rPr lang="es-ES_tradnl" dirty="0"/>
              <a:t>de recepción de niños, niñas y persona adolescentes no nacionales, protección y asistencia </a:t>
            </a:r>
            <a:r>
              <a:rPr lang="es-ES_tradnl" dirty="0" smtClean="0"/>
              <a:t>inmediata.</a:t>
            </a:r>
            <a:endParaRPr lang="es-CR" dirty="0"/>
          </a:p>
          <a:p>
            <a:pPr marL="571500" lvl="0" indent="-571500">
              <a:buFont typeface="+mj-lt"/>
              <a:buAutoNum type="romanUcPeriod"/>
            </a:pPr>
            <a:r>
              <a:rPr lang="es-ES_tradnl" dirty="0" smtClean="0"/>
              <a:t>Acciones </a:t>
            </a:r>
            <a:r>
              <a:rPr lang="es-ES_tradnl" dirty="0"/>
              <a:t>de protección en procesos de </a:t>
            </a:r>
            <a:r>
              <a:rPr lang="es-ES_tradnl" dirty="0" smtClean="0"/>
              <a:t>integración.</a:t>
            </a:r>
            <a:endParaRPr lang="es-CR" dirty="0"/>
          </a:p>
          <a:p>
            <a:pPr marL="571500" lvl="0" indent="-571500">
              <a:buFont typeface="+mj-lt"/>
              <a:buAutoNum type="romanUcPeriod"/>
            </a:pPr>
            <a:r>
              <a:rPr lang="es-ES_tradnl" dirty="0" smtClean="0"/>
              <a:t>Acciones </a:t>
            </a:r>
            <a:r>
              <a:rPr lang="es-ES_tradnl" dirty="0"/>
              <a:t>de protección en procesos de </a:t>
            </a:r>
            <a:r>
              <a:rPr lang="es-ES_tradnl" dirty="0" smtClean="0"/>
              <a:t>retorno.</a:t>
            </a:r>
            <a:endParaRPr lang="es-CR" dirty="0"/>
          </a:p>
          <a:p>
            <a:pPr marL="571500" lvl="0" indent="-571500">
              <a:buFont typeface="+mj-lt"/>
              <a:buAutoNum type="romanUcPeriod"/>
            </a:pPr>
            <a:r>
              <a:rPr lang="es-ES_tradnl" dirty="0" smtClean="0"/>
              <a:t>Acciones </a:t>
            </a:r>
            <a:r>
              <a:rPr lang="es-ES_tradnl" dirty="0"/>
              <a:t>de protección en proceso de </a:t>
            </a:r>
            <a:r>
              <a:rPr lang="es-ES_tradnl" dirty="0" smtClean="0"/>
              <a:t>recepción y reintegración </a:t>
            </a:r>
            <a:r>
              <a:rPr lang="es-ES_tradnl" dirty="0"/>
              <a:t>en el país de origen.</a:t>
            </a: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6075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b="1" dirty="0"/>
              <a:t>Acciones de protección antes de </a:t>
            </a:r>
            <a:r>
              <a:rPr lang="es-ES_tradnl" b="1" dirty="0" smtClean="0"/>
              <a:t>partir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dirty="0"/>
              <a:t>Medidas de identificación de vulnerabilidades.</a:t>
            </a:r>
            <a:endParaRPr lang="es-CR" dirty="0"/>
          </a:p>
          <a:p>
            <a:pPr lvl="0"/>
            <a:r>
              <a:rPr lang="es-ES_tradnl" dirty="0"/>
              <a:t>Referencia a la institucionalidad del Estado diseñada para la protección de la niñez en condición de vulnerabilidad. </a:t>
            </a:r>
            <a:endParaRPr lang="es-CR" dirty="0"/>
          </a:p>
          <a:p>
            <a:pPr lvl="0"/>
            <a:r>
              <a:rPr lang="es-ES_tradnl" dirty="0"/>
              <a:t>Activación de mecanismos internos de protección a la niñez en condición de vulnerabilidad</a:t>
            </a:r>
            <a:r>
              <a:rPr lang="es-ES_tradnl" dirty="0" smtClean="0"/>
              <a:t>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268240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71500" lvl="0" indent="-571500"/>
            <a:r>
              <a:rPr lang="es-ES_tradnl" sz="3200" b="1" dirty="0"/>
              <a:t>Acciones de recepción de niños, niñas y persona adolescentes no nacionales, protección y asistencia </a:t>
            </a:r>
            <a:r>
              <a:rPr lang="es-ES_tradnl" sz="3200" b="1" dirty="0" smtClean="0"/>
              <a:t>inmediata</a:t>
            </a:r>
            <a:endParaRPr lang="es-CR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dirty="0"/>
              <a:t>Detección inicial y protección </a:t>
            </a:r>
            <a:r>
              <a:rPr lang="es-ES_tradnl" dirty="0" smtClean="0"/>
              <a:t>adecuada.</a:t>
            </a:r>
            <a:endParaRPr lang="es-CR" dirty="0"/>
          </a:p>
          <a:p>
            <a:pPr lvl="0"/>
            <a:r>
              <a:rPr lang="es-ES_tradnl" dirty="0"/>
              <a:t>Designación de tutela </a:t>
            </a:r>
            <a:r>
              <a:rPr lang="es-ES_tradnl" dirty="0" smtClean="0"/>
              <a:t>legal.</a:t>
            </a:r>
            <a:endParaRPr lang="es-CR" dirty="0"/>
          </a:p>
          <a:p>
            <a:pPr lvl="0"/>
            <a:r>
              <a:rPr lang="es-ES_tradnl" dirty="0"/>
              <a:t>Localización de </a:t>
            </a:r>
            <a:r>
              <a:rPr lang="es-ES_tradnl" dirty="0" smtClean="0"/>
              <a:t>familiares.</a:t>
            </a:r>
            <a:endParaRPr lang="es-CR" dirty="0"/>
          </a:p>
          <a:p>
            <a:pPr lvl="0"/>
            <a:r>
              <a:rPr lang="es-ES_tradnl" dirty="0"/>
              <a:t>Determinación del Interés Superior (DIS</a:t>
            </a:r>
            <a:r>
              <a:rPr lang="es-ES_tradnl" dirty="0" smtClean="0"/>
              <a:t>).</a:t>
            </a: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8909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b="1" dirty="0"/>
              <a:t>Acciones de protección en procesos de integración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/>
              <a:t>E</a:t>
            </a:r>
            <a:r>
              <a:rPr lang="es-ES_tradnl" dirty="0" smtClean="0"/>
              <a:t>valuación </a:t>
            </a:r>
            <a:r>
              <a:rPr lang="es-ES_tradnl" dirty="0"/>
              <a:t>de las necesidades de protección de la niñez y adolescencia migrante acompañada y no acompañada, incluyendo su acceso a los procedimientos de determinación de la condición de refugiado</a:t>
            </a:r>
            <a:r>
              <a:rPr lang="es-ES_tradnl" dirty="0" smtClean="0"/>
              <a:t>.</a:t>
            </a:r>
          </a:p>
          <a:p>
            <a:pPr lvl="0"/>
            <a:r>
              <a:rPr lang="es-ES_tradnl" dirty="0"/>
              <a:t>Reconocer que la privación de libertad de niñas, niños y adolescentes migrantes en situación irregular, decretada por esa única circunstancia, es arbitraria, por lo que se deben adoptar medidas alternativas a la detención, encaminadas a su prohibición</a:t>
            </a:r>
            <a:r>
              <a:rPr lang="es-ES_tradnl" dirty="0" smtClean="0"/>
              <a:t>.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51771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_tradnl" b="1" dirty="0"/>
              <a:t>Acciones de protección en procesos de </a:t>
            </a:r>
            <a:r>
              <a:rPr lang="es-ES_tradnl" b="1" dirty="0" smtClean="0"/>
              <a:t>retorno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_tradnl" dirty="0"/>
              <a:t>Con respecto a las acciones referidas a los procesos de retorno de niñas, niños y adolescentes, se debe considerar los siguientes lineamientos adoptados en el marco de la Reunión Viceministerial de la Conferencia Regional sobre Migración (CRM</a:t>
            </a:r>
            <a:r>
              <a:rPr lang="es-ES_tradnl" dirty="0" smtClean="0"/>
              <a:t>):</a:t>
            </a:r>
          </a:p>
          <a:p>
            <a:endParaRPr lang="es-CR" dirty="0"/>
          </a:p>
          <a:p>
            <a:pPr lvl="1"/>
            <a:r>
              <a:rPr lang="es-ES_tradnl" dirty="0"/>
              <a:t>“</a:t>
            </a:r>
            <a:r>
              <a:rPr lang="es-ES_tradnl" i="1" dirty="0"/>
              <a:t>Lineamientos regionales para la protección especial en casos de repatriación de niños, niñas y adolescentes víctimas de trata de personas</a:t>
            </a:r>
            <a:r>
              <a:rPr lang="es-ES_tradnl" dirty="0"/>
              <a:t>” (abril, 2007) </a:t>
            </a:r>
            <a:endParaRPr lang="es-CR" dirty="0"/>
          </a:p>
          <a:p>
            <a:pPr lvl="1"/>
            <a:r>
              <a:rPr lang="es-ES_tradnl" dirty="0"/>
              <a:t>“</a:t>
            </a:r>
            <a:r>
              <a:rPr lang="es-ES_tradnl" i="1" dirty="0"/>
              <a:t>Lineamientos regionales para la atención de niños, niñas y adolescentes migrantes no acompañados en casos de repatriación</a:t>
            </a:r>
            <a:r>
              <a:rPr lang="es-ES_tradnl" dirty="0"/>
              <a:t>” (julio, 2009)</a:t>
            </a: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17069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s-ES_tradnl" sz="3200" b="1" dirty="0"/>
              <a:t>Acciones de protección en proceso de recepción y reintegración en el país de </a:t>
            </a:r>
            <a:r>
              <a:rPr lang="es-ES_tradnl" sz="3200" b="1" dirty="0" smtClean="0"/>
              <a:t>origen</a:t>
            </a:r>
            <a:endParaRPr lang="es-CR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ES_tradnl" dirty="0"/>
              <a:t>I</a:t>
            </a:r>
            <a:r>
              <a:rPr lang="es-ES_tradnl" dirty="0" smtClean="0"/>
              <a:t>ncorporación </a:t>
            </a:r>
            <a:r>
              <a:rPr lang="es-ES_tradnl" dirty="0"/>
              <a:t>inmediata de niñas, niños y adolescentes a los programas de protección social, la habilitación de espacio físico para mejorar su atención, sensibilización del personal sobre las particularidades de esta población, y establecimiento de protocolos de atención que garanticen su seguridad y </a:t>
            </a:r>
            <a:r>
              <a:rPr lang="es-ES_tradnl" dirty="0" smtClean="0"/>
              <a:t>bienestar.</a:t>
            </a:r>
            <a:endParaRPr lang="es-CR" b="1" dirty="0"/>
          </a:p>
          <a:p>
            <a:pPr lvl="0"/>
            <a:r>
              <a:rPr lang="es-ES_tradnl" dirty="0"/>
              <a:t>Fortalecimiento de las redes consulares </a:t>
            </a:r>
            <a:r>
              <a:rPr lang="es-ES_tradnl" dirty="0" smtClean="0"/>
              <a:t>, </a:t>
            </a:r>
            <a:r>
              <a:rPr lang="es-ES_tradnl" dirty="0"/>
              <a:t>para mejorar la atención a migrantes en tránsito facilitándoles documentación, asegurando condiciones adecuadas para su retorno y coordinando con organizaciones de la sociedad civil para garantizar la protección de los </a:t>
            </a:r>
            <a:r>
              <a:rPr lang="es-ES_tradnl" dirty="0" smtClean="0"/>
              <a:t>derechos.</a:t>
            </a:r>
            <a:endParaRPr lang="es-CR" b="1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30493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b="1" dirty="0" smtClean="0"/>
              <a:t>GUÍA PARA LA REVISIÓN DE ESTA PROPUESTA DE MANUAL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_tradnl" dirty="0"/>
              <a:t>Integración de grupos de trabajo</a:t>
            </a:r>
            <a:r>
              <a:rPr lang="es-ES_tradnl" dirty="0" smtClean="0"/>
              <a:t>, por fases del ciclo migratorio, </a:t>
            </a:r>
            <a:r>
              <a:rPr lang="es-ES_tradnl" dirty="0"/>
              <a:t>para responder las siguientes preguntas</a:t>
            </a:r>
            <a:r>
              <a:rPr lang="es-ES_tradnl" dirty="0" smtClean="0"/>
              <a:t>:</a:t>
            </a:r>
          </a:p>
          <a:p>
            <a:endParaRPr lang="es-ES_tradnl" dirty="0" smtClean="0"/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¿Consideran que las acciones propuestas son las apropiadas para cada una de las fases del ciclo migratorio?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¿Permiten estas acciones propuestas la aplicación práctica de los enfoques y los principios de la protección integral de la niñez y adolescencia migrante y refugiada?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¿Atienden estas acciones las diversas condiciones de vulnerabilidad de la niñez y adolescencia migrante y refugiada?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Propuestas y recomendaciones para completar y concretar  </a:t>
            </a:r>
            <a:r>
              <a:rPr lang="es-ES_tradnl" dirty="0" smtClean="0"/>
              <a:t>lo </a:t>
            </a:r>
            <a:r>
              <a:rPr lang="es-ES_tradnl" dirty="0" smtClean="0"/>
              <a:t>que se </a:t>
            </a:r>
            <a:r>
              <a:rPr lang="es-ES_tradnl" smtClean="0"/>
              <a:t>considere necesario </a:t>
            </a:r>
            <a:r>
              <a:rPr lang="es-ES_tradnl" dirty="0" smtClean="0"/>
              <a:t>para cada fase del ciclo migratorio. Recuperar buenas prácticas nacionales o regionales.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En general, ¿consideran que esta propuesta cumple con el objetivo de convertirse en un instrumento para la </a:t>
            </a:r>
            <a:r>
              <a:rPr lang="es-ES_tradnl" dirty="0"/>
              <a:t>aplicación práctica del marco regional de protección integral de la niñez y adolescencia migrante en condiciones de </a:t>
            </a:r>
            <a:r>
              <a:rPr lang="es-ES_tradnl" dirty="0" smtClean="0"/>
              <a:t>vulnerabilidad?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Propuestas y recomendaciones generales.</a:t>
            </a:r>
          </a:p>
          <a:p>
            <a:pPr marL="514350" indent="-514350">
              <a:buFont typeface="+mj-lt"/>
              <a:buAutoNum type="arabicPeriod"/>
            </a:pP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2588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/>
              <a:t>INTRODUCCIÓN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_tradnl" sz="4400" dirty="0"/>
              <a:t>La presente consiste en una propuesta del Manual </a:t>
            </a:r>
            <a:r>
              <a:rPr lang="es-ES_tradnl" sz="4400" dirty="0" smtClean="0"/>
              <a:t>para </a:t>
            </a:r>
            <a:r>
              <a:rPr lang="es-ES_tradnl" sz="4400" dirty="0"/>
              <a:t>la aplicación práctica del marco regional de protección integral de la niñez y adolescencia migrante en condiciones de vulnerabilidad, incluido en el documento de la Conferencia Regional sobre Migración (CRM), aprobado en 2014 y desarrollado en una iniciativa de elaboración entre diversas agencias: OIM, ACNUR, UNICEF, OIT,  así como de información adicional contenida en otros esfuerzos de OIM.</a:t>
            </a:r>
            <a:endParaRPr lang="es-CR" sz="4400" dirty="0"/>
          </a:p>
          <a:p>
            <a:endParaRPr lang="es-ES_tradnl" dirty="0" smtClean="0"/>
          </a:p>
          <a:p>
            <a:pPr lvl="1"/>
            <a:r>
              <a:rPr lang="es-ES_tradnl" dirty="0" smtClean="0"/>
              <a:t>CRM</a:t>
            </a:r>
            <a:r>
              <a:rPr lang="es-ES_tradnl" dirty="0"/>
              <a:t>. (2014). </a:t>
            </a:r>
            <a:r>
              <a:rPr lang="es-ES_tradnl" i="1" dirty="0"/>
              <a:t>“Hacia un Mecanismo Regional de Protección Integral de la niñez y adolescencia migrante y refugiada”</a:t>
            </a:r>
            <a:endParaRPr lang="es-CR" dirty="0"/>
          </a:p>
          <a:p>
            <a:pPr lvl="1"/>
            <a:r>
              <a:rPr lang="es-ES_tradnl" dirty="0"/>
              <a:t>OIM y Programa Mesoamérica con la colaboración de CEFEMINA. “Construcción del curso especializado sobre niñez migrante, con énfasis en niñez migrante no acompañada y/o separada en el Triangulo Norte y México Rumbo hacia un sueño incierto: niñas, niños y adolescentes migrantes del Triangulo Norte”.</a:t>
            </a:r>
            <a:endParaRPr lang="es-CR" dirty="0"/>
          </a:p>
          <a:p>
            <a:pPr lvl="1"/>
            <a:r>
              <a:rPr lang="es-ES_tradnl" dirty="0"/>
              <a:t>Ana Cecilia Escalante Herrera, M. Sc. Consultora para OIM  y Programa Mesoamérica  “Unidades de Protección Integral (UPI) a la infancia migrante en condiciones de vulnerabilidad en fronteras estratégicas del Triángulo Norte de Centroamérica”. (Junio, 2015)</a:t>
            </a: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08864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INTRODUCCIÓN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_tradnl" dirty="0" smtClean="0"/>
              <a:t>Se recomiendan acciones </a:t>
            </a:r>
            <a:r>
              <a:rPr lang="es-ES_tradnl" dirty="0"/>
              <a:t>para la protección efectiva y atención integral de niñas, niños y </a:t>
            </a:r>
            <a:r>
              <a:rPr lang="es-ES_tradnl" dirty="0" smtClean="0"/>
              <a:t>adolescentes EN CONDICIONES DE VULNERABILIDAD, </a:t>
            </a:r>
            <a:r>
              <a:rPr lang="es-ES_tradnl" dirty="0"/>
              <a:t>durante las fases del ciclo migratorio: </a:t>
            </a:r>
            <a:endParaRPr lang="es-ES_tradnl" dirty="0" smtClean="0"/>
          </a:p>
          <a:p>
            <a:pPr lvl="1"/>
            <a:r>
              <a:rPr lang="es-ES_tradnl" dirty="0" smtClean="0"/>
              <a:t>desde </a:t>
            </a:r>
            <a:r>
              <a:rPr lang="es-ES_tradnl" dirty="0"/>
              <a:t>antes de partir, </a:t>
            </a:r>
            <a:endParaRPr lang="es-ES_tradnl" dirty="0" smtClean="0"/>
          </a:p>
          <a:p>
            <a:pPr lvl="1"/>
            <a:r>
              <a:rPr lang="es-ES_tradnl" dirty="0" smtClean="0"/>
              <a:t>su </a:t>
            </a:r>
            <a:r>
              <a:rPr lang="es-ES_tradnl" dirty="0"/>
              <a:t>detección, </a:t>
            </a:r>
            <a:endParaRPr lang="es-ES_tradnl" dirty="0" smtClean="0"/>
          </a:p>
          <a:p>
            <a:pPr lvl="1"/>
            <a:r>
              <a:rPr lang="es-ES_tradnl" dirty="0" smtClean="0"/>
              <a:t>su </a:t>
            </a:r>
            <a:r>
              <a:rPr lang="es-ES_tradnl" dirty="0"/>
              <a:t>recepción en los países de destino, </a:t>
            </a:r>
            <a:endParaRPr lang="es-ES_tradnl" dirty="0" smtClean="0"/>
          </a:p>
          <a:p>
            <a:pPr lvl="1"/>
            <a:r>
              <a:rPr lang="es-ES_tradnl" dirty="0" smtClean="0"/>
              <a:t>hasta </a:t>
            </a:r>
            <a:r>
              <a:rPr lang="es-ES_tradnl" dirty="0"/>
              <a:t>la integración, retorno y reintegración a sus países de origen. </a:t>
            </a:r>
            <a:endParaRPr lang="es-ES_tradnl" dirty="0" smtClean="0"/>
          </a:p>
          <a:p>
            <a:pPr marL="457200" lvl="1" indent="0">
              <a:buNone/>
            </a:pPr>
            <a:r>
              <a:rPr lang="es-ES_tradnl" dirty="0" smtClean="0"/>
              <a:t>Siempre </a:t>
            </a:r>
            <a:r>
              <a:rPr lang="es-ES_tradnl" dirty="0"/>
              <a:t>salvaguardando sus derechos y su interés </a:t>
            </a:r>
            <a:r>
              <a:rPr lang="es-ES_tradnl" dirty="0" smtClean="0"/>
              <a:t>superior.</a:t>
            </a:r>
            <a:endParaRPr lang="es-CR" dirty="0"/>
          </a:p>
          <a:p>
            <a:pPr marL="0" indent="0">
              <a:buNone/>
            </a:pP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69270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/>
              <a:t>OBJETIVO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objetivo de este Manual de Actuación es poner en práctica </a:t>
            </a:r>
            <a:r>
              <a:rPr lang="es-ES_tradnl" dirty="0" smtClean="0"/>
              <a:t>los enfoques, los </a:t>
            </a:r>
            <a:r>
              <a:rPr lang="es-ES_tradnl" dirty="0"/>
              <a:t>principios orientadores y las acciones </a:t>
            </a:r>
            <a:r>
              <a:rPr lang="es-ES_tradnl" dirty="0" smtClean="0"/>
              <a:t>de </a:t>
            </a:r>
            <a:r>
              <a:rPr lang="es-ES_tradnl" dirty="0"/>
              <a:t>integral de la niñez y adolescencia migrante y </a:t>
            </a:r>
            <a:r>
              <a:rPr lang="es-ES_tradnl" dirty="0" smtClean="0"/>
              <a:t>refugiada.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217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/>
              <a:t>ENFOQUES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Los enfoques se refieren a aspectos conceptuales que orientan la manera en que se comprende, analiza y aborda la protección integral de la </a:t>
            </a:r>
            <a:r>
              <a:rPr lang="es-ES_tradnl" dirty="0" smtClean="0"/>
              <a:t>niñez y adolescencia </a:t>
            </a:r>
            <a:r>
              <a:rPr lang="es-ES_tradnl" dirty="0"/>
              <a:t>migrante </a:t>
            </a:r>
            <a:r>
              <a:rPr lang="es-ES_tradnl" dirty="0" smtClean="0"/>
              <a:t>y </a:t>
            </a:r>
            <a:r>
              <a:rPr lang="es-ES_tradnl" dirty="0"/>
              <a:t>refugiada</a:t>
            </a:r>
            <a:r>
              <a:rPr lang="es-ES_tradnl" dirty="0" smtClean="0"/>
              <a:t>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21624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839271236"/>
              </p:ext>
            </p:extLst>
          </p:nvPr>
        </p:nvGraphicFramePr>
        <p:xfrm>
          <a:off x="0" y="0"/>
          <a:ext cx="9143999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758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/>
              <a:t>PRINCIPIOS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Los principios son los lineamientos, formas de pensar, sentir y actuar que deben asumir las personas responsables al brindar atención a la niñez y adolescencia migrante. Los siguientes principios son fundamentales</a:t>
            </a:r>
            <a:r>
              <a:rPr lang="es-ES_tradnl" dirty="0" smtClean="0"/>
              <a:t>: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2530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/>
              <a:t>PRINCIPIOS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_tradnl" b="1" dirty="0"/>
              <a:t>Niña, niño o adolescente como persona sujeta de derecho </a:t>
            </a:r>
            <a:endParaRPr lang="es-ES_tradnl" b="1" dirty="0" smtClean="0"/>
          </a:p>
          <a:p>
            <a:r>
              <a:rPr lang="es-ES_tradnl" b="1" dirty="0"/>
              <a:t>Interés </a:t>
            </a:r>
            <a:r>
              <a:rPr lang="es-ES_tradnl" b="1" dirty="0" smtClean="0"/>
              <a:t>superior</a:t>
            </a:r>
          </a:p>
          <a:p>
            <a:pPr lvl="0"/>
            <a:r>
              <a:rPr lang="es-ES_tradnl" b="1" dirty="0"/>
              <a:t>Igualdad ante la ley y no discriminación </a:t>
            </a:r>
            <a:endParaRPr lang="es-CR" b="1" dirty="0"/>
          </a:p>
          <a:p>
            <a:pPr lvl="0"/>
            <a:r>
              <a:rPr lang="es-ES_tradnl" b="1" dirty="0"/>
              <a:t>Vida, supervivencia y desarrollo </a:t>
            </a:r>
            <a:endParaRPr lang="es-CR" b="1" dirty="0"/>
          </a:p>
          <a:p>
            <a:pPr lvl="0"/>
            <a:r>
              <a:rPr lang="es-ES_tradnl" b="1" dirty="0"/>
              <a:t>Unidad Familiar </a:t>
            </a:r>
            <a:endParaRPr lang="es-CR" b="1" dirty="0"/>
          </a:p>
          <a:p>
            <a:pPr lvl="0"/>
            <a:endParaRPr lang="es-CR" b="1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98874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/>
              <a:t>PRINCIPIOS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b="1" dirty="0"/>
              <a:t>Acceso efectivo a procedimientos de protección y garantías procesales </a:t>
            </a:r>
            <a:endParaRPr lang="es-CR" b="1" dirty="0"/>
          </a:p>
          <a:p>
            <a:pPr lvl="0"/>
            <a:r>
              <a:rPr lang="es-ES_tradnl" b="1" dirty="0"/>
              <a:t>Participación y derecho de opinión </a:t>
            </a:r>
            <a:endParaRPr lang="es-CR" b="1" dirty="0"/>
          </a:p>
          <a:p>
            <a:pPr lvl="0"/>
            <a:r>
              <a:rPr lang="es-ES_tradnl" b="1" dirty="0"/>
              <a:t>No Detención </a:t>
            </a:r>
            <a:endParaRPr lang="es-CR" b="1" dirty="0"/>
          </a:p>
          <a:p>
            <a:pPr lvl="0"/>
            <a:r>
              <a:rPr lang="es-ES_tradnl" b="1" dirty="0"/>
              <a:t>No devolución </a:t>
            </a:r>
            <a:endParaRPr lang="es-CR" b="1" dirty="0"/>
          </a:p>
          <a:p>
            <a:pPr lvl="0"/>
            <a:r>
              <a:rPr lang="es-ES_tradnl" b="1" dirty="0"/>
              <a:t>Presunción de minoridad </a:t>
            </a:r>
            <a:endParaRPr lang="es-CR" b="1" dirty="0"/>
          </a:p>
        </p:txBody>
      </p:sp>
    </p:spTree>
    <p:extLst>
      <p:ext uri="{BB962C8B-B14F-4D97-AF65-F5344CB8AC3E}">
        <p14:creationId xmlns:p14="http://schemas.microsoft.com/office/powerpoint/2010/main" val="2949968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1053</Words>
  <Application>Microsoft Office PowerPoint</Application>
  <PresentationFormat>Presentación en pantalla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 Manual de actuación para la protección integral de la niñez y adolescencia migrante y refugiada  </vt:lpstr>
      <vt:lpstr>INTRODUCCIÓN</vt:lpstr>
      <vt:lpstr>INTRODUCCIÓN</vt:lpstr>
      <vt:lpstr>OBJETIVO</vt:lpstr>
      <vt:lpstr>ENFOQUES</vt:lpstr>
      <vt:lpstr>Presentación de PowerPoint</vt:lpstr>
      <vt:lpstr>PRINCIPIOS</vt:lpstr>
      <vt:lpstr>PRINCIPIOS</vt:lpstr>
      <vt:lpstr>PRINCIPIOS</vt:lpstr>
      <vt:lpstr>Protección Integral</vt:lpstr>
      <vt:lpstr>ACCIONES</vt:lpstr>
      <vt:lpstr>Acciones de protección antes de partir</vt:lpstr>
      <vt:lpstr>Acciones de recepción de niños, niñas y persona adolescentes no nacionales, protección y asistencia inmediata</vt:lpstr>
      <vt:lpstr>Acciones de protección en procesos de integración </vt:lpstr>
      <vt:lpstr>Acciones de protección en procesos de retorno</vt:lpstr>
      <vt:lpstr>Acciones de protección en proceso de recepción y reintegración en el país de origen</vt:lpstr>
      <vt:lpstr>GUÍA PARA LA REVISIÓN DE ESTA PROPUESTA DE MANUAL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de actuación para la protección integral de la niñez y adolescencia migrante y refugiada</dc:title>
  <dc:creator>Tita Escalante</dc:creator>
  <cp:lastModifiedBy>Tita Escalante</cp:lastModifiedBy>
  <cp:revision>12</cp:revision>
  <dcterms:created xsi:type="dcterms:W3CDTF">2015-08-19T00:22:12Z</dcterms:created>
  <dcterms:modified xsi:type="dcterms:W3CDTF">2015-08-19T11:44:55Z</dcterms:modified>
</cp:coreProperties>
</file>