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76" r:id="rId3"/>
    <p:sldId id="277" r:id="rId4"/>
    <p:sldId id="283" r:id="rId5"/>
    <p:sldId id="284" r:id="rId6"/>
    <p:sldId id="279" r:id="rId7"/>
    <p:sldId id="266" r:id="rId8"/>
    <p:sldId id="264" r:id="rId9"/>
    <p:sldId id="268" r:id="rId10"/>
    <p:sldId id="280" r:id="rId11"/>
    <p:sldId id="260" r:id="rId12"/>
    <p:sldId id="281" r:id="rId13"/>
    <p:sldId id="262" r:id="rId14"/>
    <p:sldId id="272" r:id="rId15"/>
    <p:sldId id="282" r:id="rId16"/>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6" d="100"/>
          <a:sy n="136" d="100"/>
        </p:scale>
        <p:origin x="-200" y="-120"/>
      </p:cViewPr>
      <p:guideLst>
        <p:guide orient="horz" pos="2160"/>
        <p:guide pos="2880"/>
      </p:guideLst>
    </p:cSldViewPr>
  </p:slideViewPr>
  <p:notesTextViewPr>
    <p:cViewPr>
      <p:scale>
        <a:sx n="1" d="1"/>
        <a:sy n="1" d="1"/>
      </p:scale>
      <p:origin x="0" y="0"/>
    </p:cViewPr>
  </p:notesTextViewPr>
  <p:sorterViewPr>
    <p:cViewPr>
      <p:scale>
        <a:sx n="100" d="100"/>
        <a:sy n="100" d="100"/>
      </p:scale>
      <p:origin x="0" y="81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20" name="19 Marcador de pie de página"/>
          <p:cNvSpPr>
            <a:spLocks noGrp="1"/>
          </p:cNvSpPr>
          <p:nvPr>
            <p:ph type="ftr" sz="quarter" idx="11"/>
          </p:nvPr>
        </p:nvSpPr>
        <p:spPr/>
        <p:txBody>
          <a:bodyPr/>
          <a:lstStyle>
            <a:extLst/>
          </a:lstStyle>
          <a:p>
            <a:endParaRPr lang="en-US"/>
          </a:p>
        </p:txBody>
      </p:sp>
      <p:sp>
        <p:nvSpPr>
          <p:cNvPr id="10" name="9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3" name="2 Marcador de pie de página"/>
          <p:cNvSpPr>
            <a:spLocks noGrp="1"/>
          </p:cNvSpPr>
          <p:nvPr>
            <p:ph type="ftr" sz="quarter" idx="11"/>
          </p:nvPr>
        </p:nvSpPr>
        <p:spPr/>
        <p:txBody>
          <a:bodyPr/>
          <a:lstStyle>
            <a:extLst/>
          </a:lstStyle>
          <a:p>
            <a:endParaRPr lang="en-US"/>
          </a:p>
        </p:txBody>
      </p:sp>
      <p:sp>
        <p:nvSpPr>
          <p:cNvPr id="4" name="3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64C71501-EE86-4966-8CB9-7167CADBDFFE}" type="datetimeFigureOut">
              <a:rPr lang="en-US" smtClean="0"/>
              <a:pPr/>
              <a:t>5/12/15</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D5F2FA14-0A98-4FED-9C99-4C9B6ABCB9AE}" type="slidenum">
              <a:rPr lang="en-US" smtClean="0"/>
              <a:pPr/>
              <a:t>‹Nr.›</a:t>
            </a:fld>
            <a:endParaRPr lang="en-U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4C71501-EE86-4966-8CB9-7167CADBDFFE}" type="datetimeFigureOut">
              <a:rPr lang="en-US" smtClean="0"/>
              <a:pPr/>
              <a:t>5/12/15</a:t>
            </a:fld>
            <a:endParaRPr lang="en-U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5F2FA14-0A98-4FED-9C99-4C9B6ABCB9AE}" type="slidenum">
              <a:rPr lang="en-US" smtClean="0"/>
              <a:pPr/>
              <a:t>‹Nr.›</a:t>
            </a:fld>
            <a:endParaRPr lang="en-U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411760" y="836712"/>
            <a:ext cx="6400800" cy="2880320"/>
          </a:xfrm>
        </p:spPr>
        <p:txBody>
          <a:bodyPr>
            <a:normAutofit fontScale="90000"/>
          </a:bodyPr>
          <a:lstStyle/>
          <a:p>
            <a:pPr algn="ctr"/>
            <a:r>
              <a:rPr lang="en-GB" sz="3100" b="0" dirty="0" smtClean="0"/>
              <a:t>WOMEN TRAVELLING BY THEMSELVES, PREGNANT WOMEN WITHOUT SUPPORT (PARTICULARLY ADOLESCENTS),  VICTIMS OF SEXUAL VIOLENCE</a:t>
            </a:r>
            <a:endParaRPr lang="en-GB" dirty="0"/>
          </a:p>
        </p:txBody>
      </p:sp>
      <p:sp>
        <p:nvSpPr>
          <p:cNvPr id="2" name="1 Marcador de texto"/>
          <p:cNvSpPr>
            <a:spLocks noGrp="1"/>
          </p:cNvSpPr>
          <p:nvPr>
            <p:ph type="body" idx="1"/>
          </p:nvPr>
        </p:nvSpPr>
        <p:spPr>
          <a:xfrm>
            <a:off x="2555776" y="4365104"/>
            <a:ext cx="6400800" cy="1961024"/>
          </a:xfrm>
        </p:spPr>
        <p:txBody>
          <a:bodyPr>
            <a:normAutofit/>
          </a:bodyPr>
          <a:lstStyle/>
          <a:p>
            <a:pPr marL="0"/>
            <a:endParaRPr lang="en-GB" dirty="0" smtClean="0"/>
          </a:p>
          <a:p>
            <a:pPr marL="0"/>
            <a:r>
              <a:rPr lang="en-GB" dirty="0" smtClean="0"/>
              <a:t>Indicators for </a:t>
            </a:r>
            <a:r>
              <a:rPr lang="en-GB" dirty="0" smtClean="0"/>
              <a:t>suspected </a:t>
            </a:r>
            <a:r>
              <a:rPr lang="en-GB" dirty="0" smtClean="0"/>
              <a:t>sexual violence</a:t>
            </a:r>
          </a:p>
          <a:p>
            <a:pPr marL="0"/>
            <a:endParaRPr lang="en-GB" dirty="0" smtClean="0"/>
          </a:p>
          <a:p>
            <a:pPr marL="0"/>
            <a:r>
              <a:rPr lang="en-GB" dirty="0" smtClean="0"/>
              <a:t>Specific assistance and protection needs</a:t>
            </a:r>
          </a:p>
          <a:p>
            <a:pPr marL="0"/>
            <a:endParaRPr lang="en-GB" dirty="0" smtClean="0"/>
          </a:p>
          <a:p>
            <a:pPr marL="0"/>
            <a:r>
              <a:rPr lang="en-GB" dirty="0" smtClean="0"/>
              <a:t>Urgent needs that need to be met</a:t>
            </a:r>
          </a:p>
          <a:p>
            <a:endParaRPr lang="en-GB" dirty="0"/>
          </a:p>
        </p:txBody>
      </p:sp>
    </p:spTree>
    <p:extLst>
      <p:ext uri="{BB962C8B-B14F-4D97-AF65-F5344CB8AC3E}">
        <p14:creationId xmlns:p14="http://schemas.microsoft.com/office/powerpoint/2010/main" val="15238093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ctr"/>
            <a:r>
              <a:rPr lang="en-GB" b="0" dirty="0" smtClean="0"/>
              <a:t>PROCESS COMPONENTS</a:t>
            </a:r>
            <a:endParaRPr lang="en-GB" b="0" dirty="0"/>
          </a:p>
        </p:txBody>
      </p:sp>
      <p:sp>
        <p:nvSpPr>
          <p:cNvPr id="5" name="4 Marcador de texto"/>
          <p:cNvSpPr>
            <a:spLocks noGrp="1"/>
          </p:cNvSpPr>
          <p:nvPr>
            <p:ph type="body" idx="1"/>
          </p:nvPr>
        </p:nvSpPr>
        <p:spPr/>
        <p:txBody>
          <a:bodyPr/>
          <a:lstStyle/>
          <a:p>
            <a:r>
              <a:rPr lang="en-GB" smtClean="0"/>
              <a:t> </a:t>
            </a:r>
            <a:endParaRPr lang="en-GB"/>
          </a:p>
        </p:txBody>
      </p:sp>
    </p:spTree>
    <p:extLst>
      <p:ext uri="{BB962C8B-B14F-4D97-AF65-F5344CB8AC3E}">
        <p14:creationId xmlns:p14="http://schemas.microsoft.com/office/powerpoint/2010/main" val="41175028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z="3600" dirty="0" smtClean="0"/>
              <a:t>Initial Approach and Protection</a:t>
            </a:r>
            <a:endParaRPr lang="en-GB" sz="3600" dirty="0"/>
          </a:p>
        </p:txBody>
      </p:sp>
      <p:sp>
        <p:nvSpPr>
          <p:cNvPr id="17411" name="Rectangle 3"/>
          <p:cNvSpPr>
            <a:spLocks noGrp="1" noChangeArrowheads="1"/>
          </p:cNvSpPr>
          <p:nvPr>
            <p:ph idx="1"/>
          </p:nvPr>
        </p:nvSpPr>
        <p:spPr>
          <a:xfrm>
            <a:off x="971600" y="1628799"/>
            <a:ext cx="7704856" cy="4968851"/>
          </a:xfrm>
        </p:spPr>
        <p:txBody>
          <a:bodyPr>
            <a:normAutofit/>
          </a:bodyPr>
          <a:lstStyle/>
          <a:p>
            <a:pPr>
              <a:lnSpc>
                <a:spcPct val="90000"/>
              </a:lnSpc>
            </a:pPr>
            <a:r>
              <a:rPr lang="en-GB" sz="2800" dirty="0" smtClean="0"/>
              <a:t>Establishing personal contact;</a:t>
            </a:r>
          </a:p>
          <a:p>
            <a:pPr>
              <a:lnSpc>
                <a:spcPct val="90000"/>
              </a:lnSpc>
            </a:pPr>
            <a:endParaRPr lang="en-GB" sz="2800" dirty="0" smtClean="0"/>
          </a:p>
          <a:p>
            <a:pPr>
              <a:lnSpc>
                <a:spcPct val="90000"/>
              </a:lnSpc>
            </a:pPr>
            <a:r>
              <a:rPr lang="en-GB" sz="2800" dirty="0" smtClean="0"/>
              <a:t>Establishing the dimensions and characteristics of the problem;</a:t>
            </a:r>
          </a:p>
          <a:p>
            <a:pPr>
              <a:lnSpc>
                <a:spcPct val="90000"/>
              </a:lnSpc>
            </a:pPr>
            <a:endParaRPr lang="en-GB" sz="2800" dirty="0" smtClean="0"/>
          </a:p>
          <a:p>
            <a:pPr>
              <a:lnSpc>
                <a:spcPct val="90000"/>
              </a:lnSpc>
            </a:pPr>
            <a:r>
              <a:rPr lang="en-GB" sz="2800" dirty="0" smtClean="0"/>
              <a:t>Performing a risk assessment;</a:t>
            </a:r>
            <a:endParaRPr lang="en-GB" sz="2800" dirty="0" smtClean="0"/>
          </a:p>
          <a:p>
            <a:pPr marL="0" indent="0">
              <a:lnSpc>
                <a:spcPct val="90000"/>
              </a:lnSpc>
              <a:buNone/>
            </a:pPr>
            <a:endParaRPr lang="en-GB" sz="2800" dirty="0" smtClean="0"/>
          </a:p>
          <a:p>
            <a:pPr>
              <a:lnSpc>
                <a:spcPct val="90000"/>
              </a:lnSpc>
            </a:pPr>
            <a:r>
              <a:rPr lang="en-GB" sz="2800" dirty="0" smtClean="0"/>
              <a:t>Providing i</a:t>
            </a:r>
            <a:r>
              <a:rPr lang="en-GB" sz="2800" dirty="0" smtClean="0"/>
              <a:t>mmediate protection and security;</a:t>
            </a:r>
          </a:p>
          <a:p>
            <a:pPr>
              <a:lnSpc>
                <a:spcPct val="90000"/>
              </a:lnSpc>
            </a:pPr>
            <a:endParaRPr lang="en-GB" sz="2800" dirty="0" smtClean="0"/>
          </a:p>
          <a:p>
            <a:pPr>
              <a:lnSpc>
                <a:spcPct val="90000"/>
              </a:lnSpc>
            </a:pPr>
            <a:r>
              <a:rPr lang="en-GB" sz="2800" dirty="0" smtClean="0"/>
              <a:t>Identifying and meeting immediate needs (health, shelter, clothes).</a:t>
            </a:r>
            <a:endParaRPr lang="en-GB" sz="2800" dirty="0"/>
          </a:p>
        </p:txBody>
      </p:sp>
    </p:spTree>
    <p:extLst>
      <p:ext uri="{BB962C8B-B14F-4D97-AF65-F5344CB8AC3E}">
        <p14:creationId xmlns:p14="http://schemas.microsoft.com/office/powerpoint/2010/main" val="27905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411">
                                            <p:txEl>
                                              <p:pRg st="2" end="2"/>
                                            </p:txEl>
                                          </p:spTgt>
                                        </p:tgtEl>
                                        <p:attrNameLst>
                                          <p:attrName>style.visibility</p:attrName>
                                        </p:attrNameLst>
                                      </p:cBhvr>
                                      <p:to>
                                        <p:strVal val="visible"/>
                                      </p:to>
                                    </p:set>
                                    <p:animEffect transition="in" filter="fade">
                                      <p:cBhvr>
                                        <p:cTn id="14" dur="1000"/>
                                        <p:tgtEl>
                                          <p:spTgt spid="17411">
                                            <p:txEl>
                                              <p:pRg st="2" end="2"/>
                                            </p:txEl>
                                          </p:spTgt>
                                        </p:tgtEl>
                                      </p:cBhvr>
                                    </p:animEffect>
                                    <p:anim calcmode="lin" valueType="num">
                                      <p:cBhvr>
                                        <p:cTn id="15"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74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Effect transition="in" filter="fade">
                                      <p:cBhvr>
                                        <p:cTn id="21" dur="1000"/>
                                        <p:tgtEl>
                                          <p:spTgt spid="17411">
                                            <p:txEl>
                                              <p:pRg st="4" end="4"/>
                                            </p:txEl>
                                          </p:spTgt>
                                        </p:tgtEl>
                                      </p:cBhvr>
                                    </p:animEffect>
                                    <p:anim calcmode="lin" valueType="num">
                                      <p:cBhvr>
                                        <p:cTn id="22" dur="10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74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411">
                                            <p:txEl>
                                              <p:pRg st="6" end="6"/>
                                            </p:txEl>
                                          </p:spTgt>
                                        </p:tgtEl>
                                        <p:attrNameLst>
                                          <p:attrName>style.visibility</p:attrName>
                                        </p:attrNameLst>
                                      </p:cBhvr>
                                      <p:to>
                                        <p:strVal val="visible"/>
                                      </p:to>
                                    </p:set>
                                    <p:animEffect transition="in" filter="fade">
                                      <p:cBhvr>
                                        <p:cTn id="28" dur="1000"/>
                                        <p:tgtEl>
                                          <p:spTgt spid="17411">
                                            <p:txEl>
                                              <p:pRg st="6" end="6"/>
                                            </p:txEl>
                                          </p:spTgt>
                                        </p:tgtEl>
                                      </p:cBhvr>
                                    </p:animEffect>
                                    <p:anim calcmode="lin" valueType="num">
                                      <p:cBhvr>
                                        <p:cTn id="29" dur="10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741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7411">
                                            <p:txEl>
                                              <p:pRg st="8" end="8"/>
                                            </p:txEl>
                                          </p:spTgt>
                                        </p:tgtEl>
                                        <p:attrNameLst>
                                          <p:attrName>style.visibility</p:attrName>
                                        </p:attrNameLst>
                                      </p:cBhvr>
                                      <p:to>
                                        <p:strVal val="visible"/>
                                      </p:to>
                                    </p:set>
                                    <p:animEffect transition="in" filter="fade">
                                      <p:cBhvr>
                                        <p:cTn id="35" dur="1000"/>
                                        <p:tgtEl>
                                          <p:spTgt spid="17411">
                                            <p:txEl>
                                              <p:pRg st="8" end="8"/>
                                            </p:txEl>
                                          </p:spTgt>
                                        </p:tgtEl>
                                      </p:cBhvr>
                                    </p:animEffect>
                                    <p:anim calcmode="lin" valueType="num">
                                      <p:cBhvr>
                                        <p:cTn id="36" dur="1000" fill="hold"/>
                                        <p:tgtEl>
                                          <p:spTgt spid="17411">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17411">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dirty="0" smtClean="0"/>
              <a:t>Initial Approach and Protection</a:t>
            </a:r>
            <a:endParaRPr lang="en-GB" dirty="0"/>
          </a:p>
        </p:txBody>
      </p:sp>
      <p:sp>
        <p:nvSpPr>
          <p:cNvPr id="3" name="2 Marcador de contenido"/>
          <p:cNvSpPr>
            <a:spLocks noGrp="1"/>
          </p:cNvSpPr>
          <p:nvPr>
            <p:ph idx="1"/>
          </p:nvPr>
        </p:nvSpPr>
        <p:spPr>
          <a:xfrm>
            <a:off x="1115616" y="1556792"/>
            <a:ext cx="7818072" cy="4691608"/>
          </a:xfrm>
        </p:spPr>
        <p:txBody>
          <a:bodyPr>
            <a:normAutofit/>
          </a:bodyPr>
          <a:lstStyle/>
          <a:p>
            <a:pPr>
              <a:lnSpc>
                <a:spcPct val="90000"/>
              </a:lnSpc>
            </a:pPr>
            <a:r>
              <a:rPr lang="en-GB" dirty="0" smtClean="0"/>
              <a:t>Information about available legal aid;</a:t>
            </a:r>
          </a:p>
          <a:p>
            <a:pPr marL="82296" indent="0">
              <a:lnSpc>
                <a:spcPct val="90000"/>
              </a:lnSpc>
              <a:buNone/>
            </a:pPr>
            <a:endParaRPr lang="en-GB" sz="1200" dirty="0" smtClean="0"/>
          </a:p>
          <a:p>
            <a:pPr>
              <a:lnSpc>
                <a:spcPct val="90000"/>
              </a:lnSpc>
            </a:pPr>
            <a:r>
              <a:rPr lang="en-GB" dirty="0" smtClean="0"/>
              <a:t>Identifying the family and community resources that are available to the victim;</a:t>
            </a:r>
            <a:endParaRPr lang="en-GB" sz="1200" dirty="0" smtClean="0"/>
          </a:p>
          <a:p>
            <a:pPr>
              <a:lnSpc>
                <a:spcPct val="90000"/>
              </a:lnSpc>
            </a:pPr>
            <a:endParaRPr lang="en-GB" sz="1200" dirty="0" smtClean="0"/>
          </a:p>
          <a:p>
            <a:pPr>
              <a:lnSpc>
                <a:spcPct val="90000"/>
              </a:lnSpc>
            </a:pPr>
            <a:r>
              <a:rPr lang="en-GB" dirty="0" smtClean="0"/>
              <a:t>Exploring available options;</a:t>
            </a:r>
          </a:p>
          <a:p>
            <a:pPr>
              <a:lnSpc>
                <a:spcPct val="90000"/>
              </a:lnSpc>
            </a:pPr>
            <a:endParaRPr lang="en-GB" sz="1200" dirty="0" smtClean="0"/>
          </a:p>
          <a:p>
            <a:pPr>
              <a:lnSpc>
                <a:spcPct val="90000"/>
              </a:lnSpc>
            </a:pPr>
            <a:r>
              <a:rPr lang="en-GB" dirty="0" smtClean="0"/>
              <a:t>Referral and follow-up.</a:t>
            </a:r>
          </a:p>
          <a:p>
            <a:endParaRPr lang="en-GB" dirty="0"/>
          </a:p>
        </p:txBody>
      </p:sp>
    </p:spTree>
    <p:extLst>
      <p:ext uri="{BB962C8B-B14F-4D97-AF65-F5344CB8AC3E}">
        <p14:creationId xmlns:p14="http://schemas.microsoft.com/office/powerpoint/2010/main" val="239178754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en-GB" sz="3600" dirty="0" smtClean="0"/>
              <a:t>Recovery Process</a:t>
            </a:r>
            <a:endParaRPr lang="en-GB" sz="3600" dirty="0"/>
          </a:p>
        </p:txBody>
      </p:sp>
      <p:sp>
        <p:nvSpPr>
          <p:cNvPr id="18435" name="Rectangle 3"/>
          <p:cNvSpPr>
            <a:spLocks noGrp="1" noChangeArrowheads="1"/>
          </p:cNvSpPr>
          <p:nvPr>
            <p:ph idx="1"/>
          </p:nvPr>
        </p:nvSpPr>
        <p:spPr>
          <a:xfrm>
            <a:off x="1115616" y="1447800"/>
            <a:ext cx="7704856" cy="4800600"/>
          </a:xfrm>
        </p:spPr>
        <p:txBody>
          <a:bodyPr>
            <a:normAutofit fontScale="92500"/>
          </a:bodyPr>
          <a:lstStyle/>
          <a:p>
            <a:r>
              <a:rPr lang="en-GB" dirty="0" smtClean="0"/>
              <a:t>Restoration of rights;</a:t>
            </a:r>
          </a:p>
          <a:p>
            <a:pPr marL="0" indent="0">
              <a:buNone/>
            </a:pPr>
            <a:endParaRPr lang="en-GB" dirty="0" smtClean="0"/>
          </a:p>
          <a:p>
            <a:r>
              <a:rPr lang="en-GB" dirty="0" smtClean="0"/>
              <a:t>Personal and social empowerment, reparation of the consequences of sexual violence;</a:t>
            </a:r>
          </a:p>
          <a:p>
            <a:pPr marL="82296" indent="0">
              <a:buNone/>
            </a:pPr>
            <a:endParaRPr lang="en-GB" dirty="0" smtClean="0"/>
          </a:p>
          <a:p>
            <a:r>
              <a:rPr lang="en-GB" dirty="0" smtClean="0"/>
              <a:t>Preventing </a:t>
            </a:r>
            <a:r>
              <a:rPr lang="en-GB" dirty="0" err="1" smtClean="0"/>
              <a:t>revictimization</a:t>
            </a:r>
            <a:r>
              <a:rPr lang="en-GB" dirty="0" smtClean="0"/>
              <a:t>;</a:t>
            </a:r>
          </a:p>
          <a:p>
            <a:pPr marL="0" indent="0">
              <a:buNone/>
            </a:pPr>
            <a:r>
              <a:rPr lang="en-GB" dirty="0" smtClean="0"/>
              <a:t> </a:t>
            </a:r>
          </a:p>
          <a:p>
            <a:r>
              <a:rPr lang="en-GB" dirty="0" smtClean="0"/>
              <a:t>Return to the place of origin (if this is an option and if the person </a:t>
            </a:r>
            <a:r>
              <a:rPr lang="en-GB" dirty="0" smtClean="0"/>
              <a:t>makes this decision</a:t>
            </a:r>
            <a:r>
              <a:rPr lang="en-GB" dirty="0" smtClean="0"/>
              <a:t>). </a:t>
            </a:r>
            <a:endParaRPr lang="en-GB" dirty="0"/>
          </a:p>
        </p:txBody>
      </p:sp>
    </p:spTree>
    <p:extLst>
      <p:ext uri="{BB962C8B-B14F-4D97-AF65-F5344CB8AC3E}">
        <p14:creationId xmlns:p14="http://schemas.microsoft.com/office/powerpoint/2010/main" val="2847523186"/>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1000" fill="hold"/>
                                        <p:tgtEl>
                                          <p:spTgt spid="18434"/>
                                        </p:tgtEl>
                                        <p:attrNameLst>
                                          <p:attrName>ppt_x</p:attrName>
                                        </p:attrNameLst>
                                      </p:cBhvr>
                                      <p:tavLst>
                                        <p:tav tm="0">
                                          <p:val>
                                            <p:strVal val="#ppt_x-.2"/>
                                          </p:val>
                                        </p:tav>
                                        <p:tav tm="100000">
                                          <p:val>
                                            <p:strVal val="#ppt_x"/>
                                          </p:val>
                                        </p:tav>
                                      </p:tavLst>
                                    </p:anim>
                                    <p:anim calcmode="lin" valueType="num">
                                      <p:cBhvr>
                                        <p:cTn id="8" dur="1000" fill="hold"/>
                                        <p:tgtEl>
                                          <p:spTgt spid="184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84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8435">
                                            <p:txEl>
                                              <p:pRg st="0" end="0"/>
                                            </p:txEl>
                                          </p:spTgt>
                                        </p:tgtEl>
                                        <p:attrNameLst>
                                          <p:attrName>style.visibility</p:attrName>
                                        </p:attrNameLst>
                                      </p:cBhvr>
                                      <p:to>
                                        <p:strVal val="visible"/>
                                      </p:to>
                                    </p:set>
                                    <p:animEffect transition="in" filter="fade">
                                      <p:cBhvr>
                                        <p:cTn id="14" dur="500"/>
                                        <p:tgtEl>
                                          <p:spTgt spid="18435">
                                            <p:txEl>
                                              <p:pRg st="0" end="0"/>
                                            </p:txEl>
                                          </p:spTgt>
                                        </p:tgtEl>
                                      </p:cBhvr>
                                    </p:animEffect>
                                    <p:anim calcmode="lin" valueType="num">
                                      <p:cBhvr>
                                        <p:cTn id="15"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843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8435">
                                            <p:txEl>
                                              <p:pRg st="2" end="2"/>
                                            </p:txEl>
                                          </p:spTgt>
                                        </p:tgtEl>
                                        <p:attrNameLst>
                                          <p:attrName>style.visibility</p:attrName>
                                        </p:attrNameLst>
                                      </p:cBhvr>
                                      <p:to>
                                        <p:strVal val="visible"/>
                                      </p:to>
                                    </p:set>
                                    <p:animEffect transition="in" filter="fade">
                                      <p:cBhvr>
                                        <p:cTn id="21" dur="500"/>
                                        <p:tgtEl>
                                          <p:spTgt spid="18435">
                                            <p:txEl>
                                              <p:pRg st="2" end="2"/>
                                            </p:txEl>
                                          </p:spTgt>
                                        </p:tgtEl>
                                      </p:cBhvr>
                                    </p:animEffect>
                                    <p:anim calcmode="lin" valueType="num">
                                      <p:cBhvr>
                                        <p:cTn id="22"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843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8435">
                                            <p:txEl>
                                              <p:pRg st="4" end="4"/>
                                            </p:txEl>
                                          </p:spTgt>
                                        </p:tgtEl>
                                        <p:attrNameLst>
                                          <p:attrName>style.visibility</p:attrName>
                                        </p:attrNameLst>
                                      </p:cBhvr>
                                      <p:to>
                                        <p:strVal val="visible"/>
                                      </p:to>
                                    </p:set>
                                    <p:animEffect transition="in" filter="fade">
                                      <p:cBhvr>
                                        <p:cTn id="28" dur="500"/>
                                        <p:tgtEl>
                                          <p:spTgt spid="18435">
                                            <p:txEl>
                                              <p:pRg st="4" end="4"/>
                                            </p:txEl>
                                          </p:spTgt>
                                        </p:tgtEl>
                                      </p:cBhvr>
                                    </p:animEffect>
                                    <p:anim calcmode="lin" valueType="num">
                                      <p:cBhvr>
                                        <p:cTn id="29"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18435">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8435">
                                            <p:txEl>
                                              <p:pRg st="5" end="5"/>
                                            </p:txEl>
                                          </p:spTgt>
                                        </p:tgtEl>
                                        <p:attrNameLst>
                                          <p:attrName>style.visibility</p:attrName>
                                        </p:attrNameLst>
                                      </p:cBhvr>
                                      <p:to>
                                        <p:strVal val="visible"/>
                                      </p:to>
                                    </p:set>
                                    <p:animEffect transition="in" filter="fade">
                                      <p:cBhvr>
                                        <p:cTn id="35" dur="500"/>
                                        <p:tgtEl>
                                          <p:spTgt spid="18435">
                                            <p:txEl>
                                              <p:pRg st="5" end="5"/>
                                            </p:txEl>
                                          </p:spTgt>
                                        </p:tgtEl>
                                      </p:cBhvr>
                                    </p:animEffect>
                                    <p:anim calcmode="lin" valueType="num">
                                      <p:cBhvr>
                                        <p:cTn id="36"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18435">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8435">
                                            <p:txEl>
                                              <p:pRg st="6" end="6"/>
                                            </p:txEl>
                                          </p:spTgt>
                                        </p:tgtEl>
                                        <p:attrNameLst>
                                          <p:attrName>style.visibility</p:attrName>
                                        </p:attrNameLst>
                                      </p:cBhvr>
                                      <p:to>
                                        <p:strVal val="visible"/>
                                      </p:to>
                                    </p:set>
                                    <p:animEffect transition="in" filter="fade">
                                      <p:cBhvr>
                                        <p:cTn id="42" dur="500"/>
                                        <p:tgtEl>
                                          <p:spTgt spid="18435">
                                            <p:txEl>
                                              <p:pRg st="6" end="6"/>
                                            </p:txEl>
                                          </p:spTgt>
                                        </p:tgtEl>
                                      </p:cBhvr>
                                    </p:animEffect>
                                    <p:anim calcmode="lin" valueType="num">
                                      <p:cBhvr>
                                        <p:cTn id="43"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p:cTn id="44" dur="500" fill="hold"/>
                                        <p:tgtEl>
                                          <p:spTgt spid="18435">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lgn="ctr"/>
            <a:r>
              <a:rPr lang="en-GB" dirty="0" smtClean="0"/>
              <a:t>Recovery Process</a:t>
            </a:r>
            <a:endParaRPr lang="en-GB" dirty="0"/>
          </a:p>
        </p:txBody>
      </p:sp>
      <p:sp>
        <p:nvSpPr>
          <p:cNvPr id="130051" name="Rectangle 3"/>
          <p:cNvSpPr>
            <a:spLocks noGrp="1" noChangeArrowheads="1"/>
          </p:cNvSpPr>
          <p:nvPr>
            <p:ph idx="1"/>
          </p:nvPr>
        </p:nvSpPr>
        <p:spPr>
          <a:xfrm>
            <a:off x="914401" y="1600200"/>
            <a:ext cx="7258000" cy="4997450"/>
          </a:xfrm>
        </p:spPr>
        <p:txBody>
          <a:bodyPr>
            <a:normAutofit/>
          </a:bodyPr>
          <a:lstStyle/>
          <a:p>
            <a:pPr algn="ctr">
              <a:buFont typeface="Wingdings" pitchFamily="2" charset="2"/>
              <a:buNone/>
            </a:pPr>
            <a:r>
              <a:rPr lang="en-GB" dirty="0" smtClean="0"/>
              <a:t>	</a:t>
            </a:r>
            <a:r>
              <a:rPr lang="en-GB" sz="3200" dirty="0" smtClean="0"/>
              <a:t>A successful recovery would involve being able to </a:t>
            </a:r>
            <a:r>
              <a:rPr lang="en-GB" dirty="0" smtClean="0"/>
              <a:t>observe a gradual trend to move away from unpredictable danger towards reasonable security, from trauma-induced dissociation towards acknowledgment and integration of memories, and from stigmatized isolation towards the restoration of social connections </a:t>
            </a:r>
            <a:r>
              <a:rPr lang="en-GB" sz="3200" dirty="0" smtClean="0"/>
              <a:t>(Herman,1992). </a:t>
            </a:r>
            <a:endParaRPr lang="en-GB" sz="3200" dirty="0"/>
          </a:p>
        </p:txBody>
      </p:sp>
    </p:spTree>
    <p:extLst>
      <p:ext uri="{BB962C8B-B14F-4D97-AF65-F5344CB8AC3E}">
        <p14:creationId xmlns:p14="http://schemas.microsoft.com/office/powerpoint/2010/main" val="69564555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555776" y="1772816"/>
            <a:ext cx="6400800" cy="828675"/>
          </a:xfrm>
        </p:spPr>
        <p:txBody>
          <a:bodyPr/>
          <a:lstStyle/>
          <a:p>
            <a:pPr algn="ctr"/>
            <a:r>
              <a:rPr lang="en-GB" b="0" dirty="0" smtClean="0">
                <a:effectLst/>
              </a:rPr>
              <a:t>THANK YOU</a:t>
            </a:r>
            <a:endParaRPr lang="en-GB" b="0" dirty="0">
              <a:effectLst/>
            </a:endParaRPr>
          </a:p>
        </p:txBody>
      </p:sp>
      <p:sp>
        <p:nvSpPr>
          <p:cNvPr id="5" name="4 Marcador de texto"/>
          <p:cNvSpPr>
            <a:spLocks noGrp="1"/>
          </p:cNvSpPr>
          <p:nvPr>
            <p:ph type="body" idx="1"/>
          </p:nvPr>
        </p:nvSpPr>
        <p:spPr>
          <a:xfrm>
            <a:off x="4067944" y="3717032"/>
            <a:ext cx="4888632" cy="2592288"/>
          </a:xfrm>
        </p:spPr>
        <p:txBody>
          <a:bodyPr>
            <a:normAutofit fontScale="92500"/>
          </a:bodyPr>
          <a:lstStyle/>
          <a:p>
            <a:r>
              <a:rPr lang="en-GB" sz="2900" dirty="0" smtClean="0"/>
              <a:t>Utopia is on the horizon. I move two steps closer; it </a:t>
            </a:r>
            <a:r>
              <a:rPr lang="en-GB" sz="2900" dirty="0" smtClean="0"/>
              <a:t>moves two steps further away, and the horizon moves ten steps further away. So, what is utopia for? It is for this, for walking</a:t>
            </a:r>
            <a:r>
              <a:rPr lang="en-GB" sz="2900" dirty="0" smtClean="0"/>
              <a:t>.</a:t>
            </a:r>
          </a:p>
          <a:p>
            <a:endParaRPr lang="en-GB" sz="2900" dirty="0" smtClean="0"/>
          </a:p>
          <a:p>
            <a:r>
              <a:rPr lang="en-GB" sz="2900" dirty="0" smtClean="0"/>
              <a:t>Eduardo </a:t>
            </a:r>
            <a:r>
              <a:rPr lang="en-GB" sz="2900" dirty="0" err="1" smtClean="0"/>
              <a:t>Galeano</a:t>
            </a:r>
            <a:endParaRPr lang="en-GB" sz="2900" dirty="0"/>
          </a:p>
        </p:txBody>
      </p:sp>
    </p:spTree>
    <p:extLst>
      <p:ext uri="{BB962C8B-B14F-4D97-AF65-F5344CB8AC3E}">
        <p14:creationId xmlns:p14="http://schemas.microsoft.com/office/powerpoint/2010/main" val="417299616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ctr"/>
            <a:r>
              <a:rPr lang="en-GB" dirty="0" smtClean="0"/>
              <a:t>Sexual Violence</a:t>
            </a:r>
            <a:endParaRPr lang="en-GB" dirty="0"/>
          </a:p>
        </p:txBody>
      </p:sp>
      <p:sp>
        <p:nvSpPr>
          <p:cNvPr id="5" name="4 Marcador de contenido"/>
          <p:cNvSpPr>
            <a:spLocks noGrp="1"/>
          </p:cNvSpPr>
          <p:nvPr>
            <p:ph idx="1"/>
          </p:nvPr>
        </p:nvSpPr>
        <p:spPr>
          <a:xfrm>
            <a:off x="971600" y="1600200"/>
            <a:ext cx="7715200" cy="4853136"/>
          </a:xfrm>
        </p:spPr>
        <p:txBody>
          <a:bodyPr>
            <a:normAutofit/>
          </a:bodyPr>
          <a:lstStyle/>
          <a:p>
            <a:r>
              <a:rPr lang="en-GB" dirty="0" smtClean="0"/>
              <a:t>One </a:t>
            </a:r>
            <a:r>
              <a:rPr lang="en-GB" dirty="0" smtClean="0"/>
              <a:t>of the most devastating forms of violence which is a daily reality, especially for women, girls and boys;</a:t>
            </a:r>
            <a:r>
              <a:rPr lang="en-GB" dirty="0" smtClean="0"/>
              <a:t> </a:t>
            </a:r>
          </a:p>
          <a:p>
            <a:r>
              <a:rPr lang="en-GB" dirty="0" smtClean="0"/>
              <a:t>The clearest way in which inequality is expressed in society; </a:t>
            </a:r>
          </a:p>
          <a:p>
            <a:r>
              <a:rPr lang="en-GB" b="0" dirty="0" smtClean="0"/>
              <a:t>Acts of sexual violence are traumatic events in the lives of the victims and generate crisis situations with varying degrees of intensity and severity.</a:t>
            </a:r>
          </a:p>
          <a:p>
            <a:endParaRPr lang="en-GB" dirty="0" smtClean="0"/>
          </a:p>
          <a:p>
            <a:endParaRPr lang="en-GB" dirty="0"/>
          </a:p>
        </p:txBody>
      </p:sp>
    </p:spTree>
    <p:extLst>
      <p:ext uri="{BB962C8B-B14F-4D97-AF65-F5344CB8AC3E}">
        <p14:creationId xmlns:p14="http://schemas.microsoft.com/office/powerpoint/2010/main" val="36418292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GB" dirty="0" smtClean="0"/>
              <a:t>Sexual Violence</a:t>
            </a:r>
            <a:endParaRPr lang="en-GB" dirty="0"/>
          </a:p>
        </p:txBody>
      </p:sp>
      <p:sp>
        <p:nvSpPr>
          <p:cNvPr id="3" name="2 Marcador de contenido"/>
          <p:cNvSpPr>
            <a:spLocks noGrp="1"/>
          </p:cNvSpPr>
          <p:nvPr>
            <p:ph idx="1"/>
          </p:nvPr>
        </p:nvSpPr>
        <p:spPr>
          <a:xfrm>
            <a:off x="899592" y="1412776"/>
            <a:ext cx="7787208" cy="5184576"/>
          </a:xfrm>
        </p:spPr>
        <p:txBody>
          <a:bodyPr>
            <a:noAutofit/>
          </a:bodyPr>
          <a:lstStyle/>
          <a:p>
            <a:r>
              <a:rPr lang="en-GB" sz="2300" dirty="0" smtClean="0"/>
              <a:t>Sexual violence includes every type of forced sexual activity and </a:t>
            </a:r>
            <a:r>
              <a:rPr lang="en-GB" sz="2300" dirty="0" smtClean="0"/>
              <a:t>regulation of sexuality as a way to exercise power and control over others</a:t>
            </a:r>
            <a:r>
              <a:rPr lang="en-GB" sz="2300" dirty="0" smtClean="0"/>
              <a:t>. </a:t>
            </a:r>
          </a:p>
          <a:p>
            <a:pPr marL="0" indent="0">
              <a:buNone/>
            </a:pPr>
            <a:endParaRPr lang="en-GB" sz="1200" dirty="0" smtClean="0"/>
          </a:p>
          <a:p>
            <a:r>
              <a:rPr lang="en-GB" sz="2300" dirty="0" smtClean="0"/>
              <a:t>Includes forced vaginal or anal penetration, unwanted touching, forced participation in sexual acts, forced exposure to sexual acts of third parties, forced exposure to pornographic materials, forced pregnancy, sexual exploitation, etc. </a:t>
            </a:r>
            <a:endParaRPr lang="en-GB" sz="1200" dirty="0" smtClean="0"/>
          </a:p>
          <a:p>
            <a:r>
              <a:rPr lang="en-GB" sz="2300" dirty="0" smtClean="0"/>
              <a:t>To effectively address t</a:t>
            </a:r>
            <a:r>
              <a:rPr lang="en-GB" sz="2300" b="0" dirty="0" smtClean="0"/>
              <a:t>he complexity of situations </a:t>
            </a:r>
            <a:r>
              <a:rPr lang="en-GB" sz="2300" dirty="0" smtClean="0"/>
              <a:t>resulting from the occurrence of an act of sexual violence, a comprehensive and interdisciplinary approach and specialized training are </a:t>
            </a:r>
            <a:r>
              <a:rPr lang="en-GB" sz="2300" dirty="0" smtClean="0"/>
              <a:t>required, including health care, legal aid and psychological and social assistance.</a:t>
            </a:r>
            <a:endParaRPr lang="en-GB" sz="2300" dirty="0" smtClean="0"/>
          </a:p>
        </p:txBody>
      </p:sp>
    </p:spTree>
    <p:extLst>
      <p:ext uri="{BB962C8B-B14F-4D97-AF65-F5344CB8AC3E}">
        <p14:creationId xmlns:p14="http://schemas.microsoft.com/office/powerpoint/2010/main" val="13073987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n-GB" dirty="0" smtClean="0">
                <a:effectLst/>
              </a:rPr>
              <a:t>Indicators and Consequences of Sexual Violence</a:t>
            </a:r>
            <a:endParaRPr lang="en-GB" dirty="0">
              <a:effectLst/>
            </a:endParaRPr>
          </a:p>
        </p:txBody>
      </p:sp>
      <p:sp>
        <p:nvSpPr>
          <p:cNvPr id="3" name="2 Marcador de contenido"/>
          <p:cNvSpPr>
            <a:spLocks noGrp="1"/>
          </p:cNvSpPr>
          <p:nvPr>
            <p:ph idx="1"/>
          </p:nvPr>
        </p:nvSpPr>
        <p:spPr>
          <a:xfrm>
            <a:off x="1115616" y="1807840"/>
            <a:ext cx="7818072" cy="5077544"/>
          </a:xfrm>
        </p:spPr>
        <p:txBody>
          <a:bodyPr>
            <a:normAutofit/>
          </a:bodyPr>
          <a:lstStyle/>
          <a:p>
            <a:pPr marL="82296" indent="0">
              <a:buNone/>
            </a:pPr>
            <a:r>
              <a:rPr lang="en-GB" i="1" dirty="0" smtClean="0"/>
              <a:t>At a physical level</a:t>
            </a:r>
            <a:endParaRPr lang="en-GB" dirty="0" smtClean="0"/>
          </a:p>
          <a:p>
            <a:pPr lvl="0"/>
            <a:r>
              <a:rPr lang="en-GB" dirty="0" smtClean="0"/>
              <a:t>Unwanted pregnancy;</a:t>
            </a:r>
          </a:p>
          <a:p>
            <a:pPr marL="82296" lvl="0" indent="0">
              <a:buNone/>
            </a:pPr>
            <a:endParaRPr lang="en-GB" dirty="0" smtClean="0"/>
          </a:p>
          <a:p>
            <a:pPr lvl="0"/>
            <a:r>
              <a:rPr lang="en-GB" dirty="0" smtClean="0"/>
              <a:t>Infections or recurrent problems in the genital area (vagina, anus);</a:t>
            </a:r>
          </a:p>
          <a:p>
            <a:pPr lvl="0"/>
            <a:endParaRPr lang="en-GB" dirty="0" smtClean="0"/>
          </a:p>
          <a:p>
            <a:pPr lvl="0"/>
            <a:r>
              <a:rPr lang="en-GB" dirty="0" smtClean="0"/>
              <a:t>Sexually transmitted infections (including HIV/AIDS).</a:t>
            </a:r>
          </a:p>
          <a:p>
            <a:pPr marL="82296" indent="0">
              <a:buNone/>
            </a:pPr>
            <a:endParaRPr lang="en-GB" dirty="0"/>
          </a:p>
        </p:txBody>
      </p:sp>
    </p:spTree>
    <p:extLst>
      <p:ext uri="{BB962C8B-B14F-4D97-AF65-F5344CB8AC3E}">
        <p14:creationId xmlns:p14="http://schemas.microsoft.com/office/powerpoint/2010/main" val="34422275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125760"/>
            <a:ext cx="7498080" cy="1143000"/>
          </a:xfrm>
        </p:spPr>
        <p:txBody>
          <a:bodyPr>
            <a:normAutofit fontScale="90000"/>
          </a:bodyPr>
          <a:lstStyle/>
          <a:p>
            <a:pPr algn="ctr"/>
            <a:r>
              <a:rPr lang="en-GB" dirty="0" smtClean="0">
                <a:effectLst/>
              </a:rPr>
              <a:t>Indicators and Consequences of Sexual Violence</a:t>
            </a:r>
            <a:endParaRPr lang="en-GB" dirty="0"/>
          </a:p>
        </p:txBody>
      </p:sp>
      <p:sp>
        <p:nvSpPr>
          <p:cNvPr id="3" name="2 Marcador de contenido"/>
          <p:cNvSpPr>
            <a:spLocks noGrp="1"/>
          </p:cNvSpPr>
          <p:nvPr>
            <p:ph idx="1"/>
          </p:nvPr>
        </p:nvSpPr>
        <p:spPr>
          <a:xfrm>
            <a:off x="1435608" y="1447800"/>
            <a:ext cx="7498080" cy="5293568"/>
          </a:xfrm>
        </p:spPr>
        <p:txBody>
          <a:bodyPr>
            <a:normAutofit fontScale="47500" lnSpcReduction="20000"/>
          </a:bodyPr>
          <a:lstStyle/>
          <a:p>
            <a:pPr marL="82296" indent="0">
              <a:buNone/>
            </a:pPr>
            <a:r>
              <a:rPr lang="en-GB" i="1" dirty="0" smtClean="0"/>
              <a:t>At an emotional and behavioural level </a:t>
            </a:r>
            <a:endParaRPr lang="en-GB" dirty="0" smtClean="0"/>
          </a:p>
          <a:p>
            <a:pPr lvl="0"/>
            <a:r>
              <a:rPr lang="en-GB" dirty="0" smtClean="0"/>
              <a:t>Sexual knowledge or behaviour not in accordance with age;</a:t>
            </a:r>
            <a:endParaRPr lang="en-GB" dirty="0" smtClean="0"/>
          </a:p>
          <a:p>
            <a:pPr lvl="0"/>
            <a:r>
              <a:rPr lang="en-GB" dirty="0" smtClean="0"/>
              <a:t>Compulsive masturbation;</a:t>
            </a:r>
            <a:endParaRPr lang="en-GB" dirty="0" smtClean="0"/>
          </a:p>
          <a:p>
            <a:pPr lvl="0"/>
            <a:r>
              <a:rPr lang="en-GB" dirty="0" smtClean="0"/>
              <a:t>Sleeping and eating disorders;</a:t>
            </a:r>
          </a:p>
          <a:p>
            <a:pPr lvl="0"/>
            <a:r>
              <a:rPr lang="en-GB" dirty="0" smtClean="0"/>
              <a:t>Decreased </a:t>
            </a:r>
            <a:r>
              <a:rPr lang="en-GB" dirty="0" smtClean="0"/>
              <a:t>school performance;</a:t>
            </a:r>
          </a:p>
          <a:p>
            <a:pPr lvl="0"/>
            <a:r>
              <a:rPr lang="en-GB" dirty="0" smtClean="0"/>
              <a:t>School or work absenteeism;</a:t>
            </a:r>
          </a:p>
          <a:p>
            <a:pPr lvl="0"/>
            <a:r>
              <a:rPr lang="en-GB" dirty="0" smtClean="0"/>
              <a:t>Recurrent health problems (somatic complaints);</a:t>
            </a:r>
          </a:p>
          <a:p>
            <a:pPr lvl="0"/>
            <a:r>
              <a:rPr lang="en-GB" dirty="0" smtClean="0"/>
              <a:t>Aggressiveness;</a:t>
            </a:r>
          </a:p>
          <a:p>
            <a:pPr lvl="0"/>
            <a:r>
              <a:rPr lang="en-GB" dirty="0" smtClean="0"/>
              <a:t>Hyperactivity / Hyper-reactivity;</a:t>
            </a:r>
          </a:p>
          <a:p>
            <a:pPr lvl="0"/>
            <a:r>
              <a:rPr lang="en-GB" dirty="0" smtClean="0"/>
              <a:t>Excessive passivity, apathy, withdrawal, submissiveness;</a:t>
            </a:r>
          </a:p>
          <a:p>
            <a:pPr lvl="0"/>
            <a:r>
              <a:rPr lang="en-GB" dirty="0" smtClean="0"/>
              <a:t>Extreme dependency and obedience;</a:t>
            </a:r>
          </a:p>
          <a:p>
            <a:pPr lvl="0"/>
            <a:r>
              <a:rPr lang="en-GB" dirty="0" smtClean="0"/>
              <a:t>Sudden behaviour changes;</a:t>
            </a:r>
          </a:p>
          <a:p>
            <a:pPr lvl="0"/>
            <a:r>
              <a:rPr lang="en-GB" dirty="0" smtClean="0"/>
              <a:t>Crying excessively or without apparent reason;</a:t>
            </a:r>
          </a:p>
          <a:p>
            <a:pPr lvl="0"/>
            <a:r>
              <a:rPr lang="en-GB" dirty="0" smtClean="0"/>
              <a:t>Delayed development;</a:t>
            </a:r>
          </a:p>
          <a:p>
            <a:pPr lvl="0"/>
            <a:r>
              <a:rPr lang="en-GB" dirty="0" smtClean="0"/>
              <a:t>Self-destructive behaviour or ideas;</a:t>
            </a:r>
          </a:p>
          <a:p>
            <a:pPr lvl="0"/>
            <a:r>
              <a:rPr lang="en-GB" dirty="0" smtClean="0"/>
              <a:t>Repetitive rhythmic movements (self-stimulatory behaviour);</a:t>
            </a:r>
          </a:p>
          <a:p>
            <a:pPr lvl="0"/>
            <a:r>
              <a:rPr lang="en-GB" dirty="0" smtClean="0"/>
              <a:t>Running away from home;</a:t>
            </a:r>
            <a:endParaRPr lang="en-GB" dirty="0" smtClean="0"/>
          </a:p>
          <a:p>
            <a:pPr lvl="0"/>
            <a:r>
              <a:rPr lang="en-GB" dirty="0" smtClean="0"/>
              <a:t>Fear to be left alone with a particular adult; </a:t>
            </a:r>
          </a:p>
          <a:p>
            <a:pPr lvl="0"/>
            <a:r>
              <a:rPr lang="en-GB" dirty="0" smtClean="0"/>
              <a:t>Drug or alcohol abuse;</a:t>
            </a:r>
          </a:p>
          <a:p>
            <a:pPr lvl="0"/>
            <a:r>
              <a:rPr lang="en-GB" dirty="0" smtClean="0"/>
              <a:t>Incendiary activity (particularly boys).</a:t>
            </a:r>
          </a:p>
          <a:p>
            <a:endParaRPr lang="en-GB" dirty="0" smtClean="0"/>
          </a:p>
          <a:p>
            <a:endParaRPr lang="en-GB" dirty="0"/>
          </a:p>
        </p:txBody>
      </p:sp>
    </p:spTree>
    <p:extLst>
      <p:ext uri="{BB962C8B-B14F-4D97-AF65-F5344CB8AC3E}">
        <p14:creationId xmlns:p14="http://schemas.microsoft.com/office/powerpoint/2010/main" val="37334630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sz="2400" dirty="0" smtClean="0"/>
              <a:t>Attitudes required to work with migrants victims of sexual violence (CEFEMINA, 1991)</a:t>
            </a:r>
            <a:endParaRPr lang="en-GB" sz="2400" dirty="0"/>
          </a:p>
        </p:txBody>
      </p:sp>
      <p:sp>
        <p:nvSpPr>
          <p:cNvPr id="3" name="2 Marcador de contenido"/>
          <p:cNvSpPr>
            <a:spLocks noGrp="1"/>
          </p:cNvSpPr>
          <p:nvPr>
            <p:ph idx="1"/>
          </p:nvPr>
        </p:nvSpPr>
        <p:spPr>
          <a:xfrm>
            <a:off x="971600" y="1484784"/>
            <a:ext cx="7715200" cy="5112568"/>
          </a:xfrm>
        </p:spPr>
        <p:txBody>
          <a:bodyPr>
            <a:normAutofit fontScale="70000" lnSpcReduction="20000"/>
          </a:bodyPr>
          <a:lstStyle/>
          <a:p>
            <a:pPr marL="457200" indent="-457200" algn="ctr"/>
            <a:r>
              <a:rPr lang="en-GB" dirty="0" smtClean="0"/>
              <a:t> </a:t>
            </a:r>
            <a:r>
              <a:rPr lang="en-GB" sz="3500" dirty="0" smtClean="0"/>
              <a:t>Respect</a:t>
            </a:r>
          </a:p>
          <a:p>
            <a:pPr marL="457200" indent="-457200" algn="ctr"/>
            <a:endParaRPr lang="en-GB" sz="3500" dirty="0" smtClean="0"/>
          </a:p>
          <a:p>
            <a:pPr marL="457200" indent="-457200" algn="ctr"/>
            <a:r>
              <a:rPr lang="en-GB" sz="3500" dirty="0" smtClean="0"/>
              <a:t>Listen</a:t>
            </a:r>
            <a:endParaRPr lang="en-GB" sz="3500" dirty="0" smtClean="0"/>
          </a:p>
          <a:p>
            <a:pPr marL="0" indent="0" algn="ctr">
              <a:buNone/>
            </a:pPr>
            <a:endParaRPr lang="en-GB" sz="3500" dirty="0" smtClean="0"/>
          </a:p>
          <a:p>
            <a:pPr marL="457200" indent="-457200" algn="ctr"/>
            <a:r>
              <a:rPr lang="en-GB" sz="3500" dirty="0" smtClean="0"/>
              <a:t>Free from blame</a:t>
            </a:r>
          </a:p>
          <a:p>
            <a:pPr marL="0" indent="0" algn="ctr">
              <a:buNone/>
            </a:pPr>
            <a:endParaRPr lang="en-GB" sz="3500" dirty="0" smtClean="0"/>
          </a:p>
          <a:p>
            <a:pPr algn="ctr"/>
            <a:r>
              <a:rPr lang="en-GB" sz="3500" dirty="0" smtClean="0"/>
              <a:t>Inform</a:t>
            </a:r>
          </a:p>
          <a:p>
            <a:pPr marL="82296" indent="0" algn="ctr">
              <a:buNone/>
            </a:pPr>
            <a:endParaRPr lang="en-GB" sz="3500" dirty="0" smtClean="0"/>
          </a:p>
          <a:p>
            <a:pPr algn="ctr"/>
            <a:r>
              <a:rPr lang="en-GB" sz="3500" dirty="0" smtClean="0"/>
              <a:t>Guide</a:t>
            </a:r>
          </a:p>
          <a:p>
            <a:pPr marL="0" indent="0" algn="ctr">
              <a:buNone/>
            </a:pPr>
            <a:endParaRPr lang="en-GB" sz="3500" dirty="0" smtClean="0"/>
          </a:p>
          <a:p>
            <a:pPr algn="ctr"/>
            <a:r>
              <a:rPr lang="en-GB" sz="3500" dirty="0" smtClean="0"/>
              <a:t>Encourage</a:t>
            </a:r>
          </a:p>
          <a:p>
            <a:pPr marL="0" indent="0" algn="ctr">
              <a:buNone/>
            </a:pPr>
            <a:endParaRPr lang="en-GB" sz="3500" dirty="0" smtClean="0"/>
          </a:p>
          <a:p>
            <a:pPr algn="ctr"/>
            <a:r>
              <a:rPr lang="en-GB" sz="3500" dirty="0" smtClean="0"/>
              <a:t>Support</a:t>
            </a:r>
            <a:endParaRPr lang="en-GB" sz="3500" dirty="0" smtClean="0"/>
          </a:p>
        </p:txBody>
      </p:sp>
    </p:spTree>
    <p:extLst>
      <p:ext uri="{BB962C8B-B14F-4D97-AF65-F5344CB8AC3E}">
        <p14:creationId xmlns:p14="http://schemas.microsoft.com/office/powerpoint/2010/main" val="39265625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algn="ctr"/>
            <a:r>
              <a:rPr lang="en-GB" sz="3800" dirty="0" smtClean="0"/>
              <a:t>Basic Principles</a:t>
            </a:r>
            <a:endParaRPr lang="en-GB" sz="3800" dirty="0"/>
          </a:p>
        </p:txBody>
      </p:sp>
      <p:sp>
        <p:nvSpPr>
          <p:cNvPr id="91139" name="Rectangle 3"/>
          <p:cNvSpPr>
            <a:spLocks noGrp="1" noChangeArrowheads="1"/>
          </p:cNvSpPr>
          <p:nvPr>
            <p:ph idx="1"/>
          </p:nvPr>
        </p:nvSpPr>
        <p:spPr/>
        <p:txBody>
          <a:bodyPr>
            <a:normAutofit fontScale="92500" lnSpcReduction="20000"/>
          </a:bodyPr>
          <a:lstStyle/>
          <a:p>
            <a:r>
              <a:rPr lang="en-GB" dirty="0" smtClean="0"/>
              <a:t>Respect</a:t>
            </a:r>
          </a:p>
          <a:p>
            <a:r>
              <a:rPr lang="en-GB" dirty="0" smtClean="0"/>
              <a:t>Immediate protection</a:t>
            </a:r>
          </a:p>
          <a:p>
            <a:r>
              <a:rPr lang="en-GB" dirty="0" smtClean="0"/>
              <a:t>Non-discrimination</a:t>
            </a:r>
          </a:p>
          <a:p>
            <a:r>
              <a:rPr lang="en-GB" dirty="0" smtClean="0"/>
              <a:t>Non-refoulement</a:t>
            </a:r>
          </a:p>
          <a:p>
            <a:r>
              <a:rPr lang="en-GB" dirty="0" smtClean="0"/>
              <a:t>Security for victims</a:t>
            </a:r>
          </a:p>
          <a:p>
            <a:r>
              <a:rPr lang="en-GB" dirty="0" smtClean="0"/>
              <a:t>Confidentiality</a:t>
            </a:r>
          </a:p>
          <a:p>
            <a:r>
              <a:rPr lang="en-GB" dirty="0" smtClean="0"/>
              <a:t>Non-</a:t>
            </a:r>
            <a:r>
              <a:rPr lang="en-GB" dirty="0" err="1" smtClean="0"/>
              <a:t>revictimization</a:t>
            </a:r>
            <a:endParaRPr lang="en-GB" dirty="0" smtClean="0"/>
          </a:p>
          <a:p>
            <a:r>
              <a:rPr lang="en-GB" dirty="0" smtClean="0"/>
              <a:t>Restoration of rights</a:t>
            </a:r>
          </a:p>
          <a:p>
            <a:r>
              <a:rPr lang="en-GB" dirty="0" smtClean="0"/>
              <a:t>Placing the victim at the centre of the assistance system</a:t>
            </a:r>
            <a:endParaRPr lang="en-GB" dirty="0"/>
          </a:p>
        </p:txBody>
      </p:sp>
    </p:spTree>
    <p:extLst>
      <p:ext uri="{BB962C8B-B14F-4D97-AF65-F5344CB8AC3E}">
        <p14:creationId xmlns:p14="http://schemas.microsoft.com/office/powerpoint/2010/main" val="36977564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259632" y="260648"/>
            <a:ext cx="7498080" cy="1143000"/>
          </a:xfrm>
        </p:spPr>
        <p:txBody>
          <a:bodyPr/>
          <a:lstStyle/>
          <a:p>
            <a:pPr algn="ctr"/>
            <a:r>
              <a:rPr lang="en-GB" dirty="0" smtClean="0"/>
              <a:t>Objectives of the Intervention</a:t>
            </a:r>
            <a:endParaRPr lang="en-GB" dirty="0"/>
          </a:p>
        </p:txBody>
      </p:sp>
      <p:sp>
        <p:nvSpPr>
          <p:cNvPr id="121859" name="Rectangle 3"/>
          <p:cNvSpPr>
            <a:spLocks noGrp="1" noChangeArrowheads="1"/>
          </p:cNvSpPr>
          <p:nvPr>
            <p:ph idx="1"/>
          </p:nvPr>
        </p:nvSpPr>
        <p:spPr>
          <a:xfrm>
            <a:off x="914400" y="1773238"/>
            <a:ext cx="7772400" cy="4824114"/>
          </a:xfrm>
        </p:spPr>
        <p:txBody>
          <a:bodyPr>
            <a:normAutofit fontScale="92500" lnSpcReduction="20000"/>
          </a:bodyPr>
          <a:lstStyle/>
          <a:p>
            <a:r>
              <a:rPr lang="en-GB" sz="3200" dirty="0" smtClean="0"/>
              <a:t>Protection;</a:t>
            </a:r>
          </a:p>
          <a:p>
            <a:pPr marL="82296" indent="0">
              <a:buNone/>
            </a:pPr>
            <a:endParaRPr lang="en-GB" sz="3200" dirty="0" smtClean="0"/>
          </a:p>
          <a:p>
            <a:r>
              <a:rPr lang="en-GB" sz="3200" dirty="0" smtClean="0"/>
              <a:t>Strengthening th</a:t>
            </a:r>
            <a:r>
              <a:rPr lang="en-GB" dirty="0" smtClean="0"/>
              <a:t>e ability to make decisions and solve problems; </a:t>
            </a:r>
            <a:endParaRPr lang="en-GB" sz="3200" dirty="0" smtClean="0"/>
          </a:p>
          <a:p>
            <a:pPr marL="82296" indent="0">
              <a:buNone/>
            </a:pPr>
            <a:endParaRPr lang="en-GB" sz="3200" dirty="0" smtClean="0"/>
          </a:p>
          <a:p>
            <a:r>
              <a:rPr lang="en-GB" dirty="0" smtClean="0"/>
              <a:t>Helping the </a:t>
            </a:r>
            <a:r>
              <a:rPr lang="en-GB" dirty="0" smtClean="0"/>
              <a:t>victim </a:t>
            </a:r>
            <a:r>
              <a:rPr lang="en-GB" dirty="0" smtClean="0"/>
              <a:t>to r</a:t>
            </a:r>
            <a:r>
              <a:rPr lang="en-GB" sz="3200" dirty="0" smtClean="0"/>
              <a:t>ecover from the negative effects of the experience; </a:t>
            </a:r>
          </a:p>
          <a:p>
            <a:pPr marL="82296" indent="0">
              <a:buNone/>
            </a:pPr>
            <a:endParaRPr lang="en-GB" sz="3200" dirty="0" smtClean="0"/>
          </a:p>
          <a:p>
            <a:r>
              <a:rPr lang="en-GB" sz="3200" dirty="0" smtClean="0"/>
              <a:t>Preventing </a:t>
            </a:r>
            <a:r>
              <a:rPr lang="en-GB" sz="3200" dirty="0" err="1" smtClean="0"/>
              <a:t>revictimization</a:t>
            </a:r>
            <a:r>
              <a:rPr lang="en-GB" sz="3200" dirty="0" smtClean="0"/>
              <a:t>;</a:t>
            </a:r>
          </a:p>
          <a:p>
            <a:endParaRPr lang="en-GB" sz="3200" dirty="0" smtClean="0"/>
          </a:p>
          <a:p>
            <a:r>
              <a:rPr lang="en-GB" sz="3200" dirty="0" smtClean="0"/>
              <a:t>Building a new life project.</a:t>
            </a:r>
            <a:endParaRPr lang="en-GB" sz="3200" dirty="0"/>
          </a:p>
        </p:txBody>
      </p:sp>
    </p:spTree>
    <p:extLst>
      <p:ext uri="{BB962C8B-B14F-4D97-AF65-F5344CB8AC3E}">
        <p14:creationId xmlns:p14="http://schemas.microsoft.com/office/powerpoint/2010/main" val="28386319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14400" y="711200"/>
            <a:ext cx="7772400" cy="709613"/>
          </a:xfrm>
        </p:spPr>
        <p:txBody>
          <a:bodyPr/>
          <a:lstStyle/>
          <a:p>
            <a:pPr marL="838200" indent="-838200" algn="ctr"/>
            <a:r>
              <a:rPr lang="en-GB" sz="3800" dirty="0" smtClean="0"/>
              <a:t>Process Components</a:t>
            </a:r>
            <a:endParaRPr lang="en-GB" sz="3800" dirty="0"/>
          </a:p>
        </p:txBody>
      </p:sp>
      <p:sp>
        <p:nvSpPr>
          <p:cNvPr id="101379" name="Rectangle 3"/>
          <p:cNvSpPr>
            <a:spLocks noGrp="1" noChangeArrowheads="1"/>
          </p:cNvSpPr>
          <p:nvPr>
            <p:ph idx="1"/>
          </p:nvPr>
        </p:nvSpPr>
        <p:spPr>
          <a:xfrm>
            <a:off x="914400" y="2133600"/>
            <a:ext cx="7134225" cy="3959696"/>
          </a:xfrm>
        </p:spPr>
        <p:txBody>
          <a:bodyPr/>
          <a:lstStyle/>
          <a:p>
            <a:r>
              <a:rPr lang="en-GB" sz="3200" dirty="0" smtClean="0"/>
              <a:t>Identifying the victim;</a:t>
            </a:r>
          </a:p>
          <a:p>
            <a:pPr marL="0" indent="0">
              <a:buNone/>
            </a:pPr>
            <a:endParaRPr lang="en-GB" sz="3200" dirty="0" smtClean="0"/>
          </a:p>
          <a:p>
            <a:r>
              <a:rPr lang="en-GB" sz="3200" dirty="0" smtClean="0"/>
              <a:t>Initial approach and protection;</a:t>
            </a:r>
          </a:p>
          <a:p>
            <a:pPr marL="0" indent="0">
              <a:buNone/>
            </a:pPr>
            <a:endParaRPr lang="en-GB" sz="3200" dirty="0" smtClean="0"/>
          </a:p>
          <a:p>
            <a:r>
              <a:rPr lang="en-GB" sz="3200" dirty="0" smtClean="0"/>
              <a:t>Recovery process.</a:t>
            </a:r>
            <a:endParaRPr lang="en-GB" sz="3200" dirty="0"/>
          </a:p>
        </p:txBody>
      </p:sp>
    </p:spTree>
    <p:extLst>
      <p:ext uri="{BB962C8B-B14F-4D97-AF65-F5344CB8AC3E}">
        <p14:creationId xmlns:p14="http://schemas.microsoft.com/office/powerpoint/2010/main" val="3533548555"/>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01378"/>
                                        </p:tgtEl>
                                        <p:attrNameLst>
                                          <p:attrName>style.visibility</p:attrName>
                                        </p:attrNameLst>
                                      </p:cBhvr>
                                      <p:to>
                                        <p:strVal val="visible"/>
                                      </p:to>
                                    </p:set>
                                    <p:animEffect transition="in" filter="fade">
                                      <p:cBhvr>
                                        <p:cTn id="7" dur="1000"/>
                                        <p:tgtEl>
                                          <p:spTgt spid="101378"/>
                                        </p:tgtEl>
                                      </p:cBhvr>
                                    </p:animEffect>
                                    <p:anim calcmode="lin" valueType="num">
                                      <p:cBhvr>
                                        <p:cTn id="8" dur="1000" fill="hold"/>
                                        <p:tgtEl>
                                          <p:spTgt spid="101378"/>
                                        </p:tgtEl>
                                        <p:attrNameLst>
                                          <p:attrName>ppt_x</p:attrName>
                                        </p:attrNameLst>
                                      </p:cBhvr>
                                      <p:tavLst>
                                        <p:tav tm="0">
                                          <p:val>
                                            <p:strVal val="#ppt_x"/>
                                          </p:val>
                                        </p:tav>
                                        <p:tav tm="100000">
                                          <p:val>
                                            <p:strVal val="#ppt_x"/>
                                          </p:val>
                                        </p:tav>
                                      </p:tavLst>
                                    </p:anim>
                                    <p:anim calcmode="lin" valueType="num">
                                      <p:cBhvr>
                                        <p:cTn id="9" dur="898" decel="100000" fill="hold"/>
                                        <p:tgtEl>
                                          <p:spTgt spid="10137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01378"/>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1379">
                                            <p:txEl>
                                              <p:pRg st="0" end="0"/>
                                            </p:txEl>
                                          </p:spTgt>
                                        </p:tgtEl>
                                        <p:attrNameLst>
                                          <p:attrName>style.visibility</p:attrName>
                                        </p:attrNameLst>
                                      </p:cBhvr>
                                      <p:to>
                                        <p:strVal val="visible"/>
                                      </p:to>
                                    </p:set>
                                    <p:animEffect transition="in" filter="fade">
                                      <p:cBhvr>
                                        <p:cTn id="15" dur="1000"/>
                                        <p:tgtEl>
                                          <p:spTgt spid="101379">
                                            <p:txEl>
                                              <p:pRg st="0" end="0"/>
                                            </p:txEl>
                                          </p:spTgt>
                                        </p:tgtEl>
                                      </p:cBhvr>
                                    </p:animEffect>
                                    <p:anim calcmode="lin" valueType="num">
                                      <p:cBhvr>
                                        <p:cTn id="16" dur="1000" fill="hold"/>
                                        <p:tgtEl>
                                          <p:spTgt spid="10137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0137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0137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01379">
                                            <p:txEl>
                                              <p:pRg st="2" end="2"/>
                                            </p:txEl>
                                          </p:spTgt>
                                        </p:tgtEl>
                                        <p:attrNameLst>
                                          <p:attrName>style.visibility</p:attrName>
                                        </p:attrNameLst>
                                      </p:cBhvr>
                                      <p:to>
                                        <p:strVal val="visible"/>
                                      </p:to>
                                    </p:set>
                                    <p:animEffect transition="in" filter="fade">
                                      <p:cBhvr>
                                        <p:cTn id="23" dur="1000"/>
                                        <p:tgtEl>
                                          <p:spTgt spid="101379">
                                            <p:txEl>
                                              <p:pRg st="2" end="2"/>
                                            </p:txEl>
                                          </p:spTgt>
                                        </p:tgtEl>
                                      </p:cBhvr>
                                    </p:animEffect>
                                    <p:anim calcmode="lin" valueType="num">
                                      <p:cBhvr>
                                        <p:cTn id="24" dur="1000" fill="hold"/>
                                        <p:tgtEl>
                                          <p:spTgt spid="101379">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0137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0137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01379">
                                            <p:txEl>
                                              <p:pRg st="4" end="4"/>
                                            </p:txEl>
                                          </p:spTgt>
                                        </p:tgtEl>
                                        <p:attrNameLst>
                                          <p:attrName>style.visibility</p:attrName>
                                        </p:attrNameLst>
                                      </p:cBhvr>
                                      <p:to>
                                        <p:strVal val="visible"/>
                                      </p:to>
                                    </p:set>
                                    <p:animEffect transition="in" filter="fade">
                                      <p:cBhvr>
                                        <p:cTn id="31" dur="1000"/>
                                        <p:tgtEl>
                                          <p:spTgt spid="101379">
                                            <p:txEl>
                                              <p:pRg st="4" end="4"/>
                                            </p:txEl>
                                          </p:spTgt>
                                        </p:tgtEl>
                                      </p:cBhvr>
                                    </p:animEffect>
                                    <p:anim calcmode="lin" valueType="num">
                                      <p:cBhvr>
                                        <p:cTn id="32" dur="1000" fill="hold"/>
                                        <p:tgtEl>
                                          <p:spTgt spid="101379">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01379">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01379">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P spid="10137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223</TotalTime>
  <Words>518</Words>
  <Application>Microsoft Macintosh PowerPoint</Application>
  <PresentationFormat>Presentación en pantalla (4:3)</PresentationFormat>
  <Paragraphs>118</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Solsticio</vt:lpstr>
      <vt:lpstr>WOMEN TRAVELLING BY THEMSELVES, PREGNANT WOMEN WITHOUT SUPPORT (PARTICULARLY ADOLESCENTS),  VICTIMS OF SEXUAL VIOLENCE</vt:lpstr>
      <vt:lpstr>Sexual Violence</vt:lpstr>
      <vt:lpstr>Sexual Violence</vt:lpstr>
      <vt:lpstr>Indicators and Consequences of Sexual Violence</vt:lpstr>
      <vt:lpstr>Indicators and Consequences of Sexual Violence</vt:lpstr>
      <vt:lpstr>Attitudes required to work with migrants victims of sexual violence (CEFEMINA, 1991)</vt:lpstr>
      <vt:lpstr>Basic Principles</vt:lpstr>
      <vt:lpstr>Objectives of the Intervention</vt:lpstr>
      <vt:lpstr>Process Components</vt:lpstr>
      <vt:lpstr>PROCESS COMPONENTS</vt:lpstr>
      <vt:lpstr>Initial Approach and Protection</vt:lpstr>
      <vt:lpstr>Initial Approach and Protection</vt:lpstr>
      <vt:lpstr>Recovery Process</vt:lpstr>
      <vt:lpstr>Recovery Process</vt:lpstr>
      <vt:lpstr>THANK YOU</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Dada tu amplia experiencia en la atención de mujeres adultas y adolescentes y de personas sobrevivientes de violencia sexual nos gustaría tener tu aporte respecto a mujeres en lo que respecta a estas  poblaciones:    Personas víctimas de violencia sexual Mujeres solas, en estado de embarazo y sin recursos de apoyo, especialmente adolescentes  Tu intervención sería una presentación de 12-15 minutos.  Adjunto los lineamiento regionales que traen algunos indicadores, que como te comentaba por teléfono, son una base, pero no necesariamente tenés que limitarte a ellos.</dc:title>
  <dc:creator>TRamellini</dc:creator>
  <cp:lastModifiedBy>Christiane Lehnhoff</cp:lastModifiedBy>
  <cp:revision>64</cp:revision>
  <dcterms:created xsi:type="dcterms:W3CDTF">2015-05-12T02:15:02Z</dcterms:created>
  <dcterms:modified xsi:type="dcterms:W3CDTF">2015-05-12T23:30:21Z</dcterms:modified>
</cp:coreProperties>
</file>