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76" r:id="rId3"/>
    <p:sldId id="277" r:id="rId4"/>
    <p:sldId id="283" r:id="rId5"/>
    <p:sldId id="284" r:id="rId6"/>
    <p:sldId id="279" r:id="rId7"/>
    <p:sldId id="266" r:id="rId8"/>
    <p:sldId id="264" r:id="rId9"/>
    <p:sldId id="268" r:id="rId10"/>
    <p:sldId id="280" r:id="rId11"/>
    <p:sldId id="260" r:id="rId12"/>
    <p:sldId id="281" r:id="rId13"/>
    <p:sldId id="262" r:id="rId14"/>
    <p:sldId id="272" r:id="rId15"/>
    <p:sldId id="282" r:id="rId16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45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1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4C71501-EE86-4966-8CB9-7167CADBDFFE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5F2FA14-0A98-4FED-9C99-4C9B6ABCB9AE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411760" y="836712"/>
            <a:ext cx="6400800" cy="2880320"/>
          </a:xfrm>
        </p:spPr>
        <p:txBody>
          <a:bodyPr>
            <a:normAutofit fontScale="90000"/>
          </a:bodyPr>
          <a:lstStyle/>
          <a:p>
            <a:pPr algn="ctr"/>
            <a:r>
              <a:rPr lang="es-CR" sz="3100" b="0" dirty="0" smtClean="0"/>
              <a:t>Mujeres solas, en estado de embarazo y sin recursos de apoyo  (principalmente adolescentes), víctimas de violencia sexual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2555776" y="4365104"/>
            <a:ext cx="6400800" cy="1961024"/>
          </a:xfrm>
        </p:spPr>
        <p:txBody>
          <a:bodyPr>
            <a:normAutofit/>
          </a:bodyPr>
          <a:lstStyle/>
          <a:p>
            <a:pPr marL="0"/>
            <a:endParaRPr lang="es-CR" dirty="0" smtClean="0"/>
          </a:p>
          <a:p>
            <a:pPr marL="0"/>
            <a:r>
              <a:rPr lang="es-CR" dirty="0" smtClean="0"/>
              <a:t>Indicadores que pueden hacer sospechar violencia sexual</a:t>
            </a:r>
            <a:endParaRPr lang="es-CR" dirty="0"/>
          </a:p>
          <a:p>
            <a:endParaRPr lang="es-CR" dirty="0"/>
          </a:p>
          <a:p>
            <a:pPr marL="0"/>
            <a:r>
              <a:rPr lang="es-CR" dirty="0"/>
              <a:t>N</a:t>
            </a:r>
            <a:r>
              <a:rPr lang="es-CR" dirty="0" smtClean="0"/>
              <a:t>ecesidades </a:t>
            </a:r>
            <a:r>
              <a:rPr lang="es-CR" dirty="0"/>
              <a:t>específicas de asistencia y </a:t>
            </a:r>
            <a:r>
              <a:rPr lang="es-CR" dirty="0" smtClean="0"/>
              <a:t>protección</a:t>
            </a:r>
          </a:p>
          <a:p>
            <a:pPr marL="0"/>
            <a:endParaRPr lang="es-CR" dirty="0"/>
          </a:p>
          <a:p>
            <a:pPr marL="0"/>
            <a:r>
              <a:rPr lang="es-CR" dirty="0" smtClean="0"/>
              <a:t>Necesidades </a:t>
            </a:r>
            <a:r>
              <a:rPr lang="es-CR" dirty="0"/>
              <a:t>urgentes que </a:t>
            </a:r>
            <a:r>
              <a:rPr lang="es-CR" dirty="0" smtClean="0"/>
              <a:t>deben ser atendidas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2380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b="0" dirty="0" smtClean="0"/>
              <a:t>Componentes del proceso</a:t>
            </a:r>
            <a:endParaRPr lang="es-CR" b="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750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sz="3600" dirty="0" smtClean="0"/>
              <a:t>Acercamiento inicial y protección</a:t>
            </a:r>
            <a:endParaRPr lang="es-ES" sz="36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628799"/>
            <a:ext cx="7704856" cy="496885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dirty="0"/>
              <a:t>Realización del contacto </a:t>
            </a:r>
            <a:r>
              <a:rPr lang="es-MX" sz="2800" dirty="0" smtClean="0"/>
              <a:t>personal</a:t>
            </a:r>
          </a:p>
          <a:p>
            <a:pPr>
              <a:lnSpc>
                <a:spcPct val="90000"/>
              </a:lnSpc>
            </a:pPr>
            <a:endParaRPr lang="es-MX" sz="2800" dirty="0"/>
          </a:p>
          <a:p>
            <a:pPr>
              <a:lnSpc>
                <a:spcPct val="90000"/>
              </a:lnSpc>
            </a:pPr>
            <a:r>
              <a:rPr lang="es-MX" sz="2800" dirty="0"/>
              <a:t>Establecimiento de las dimensiones y características del </a:t>
            </a:r>
            <a:r>
              <a:rPr lang="es-MX" sz="2800" dirty="0" smtClean="0"/>
              <a:t>problema</a:t>
            </a:r>
          </a:p>
          <a:p>
            <a:pPr>
              <a:lnSpc>
                <a:spcPct val="90000"/>
              </a:lnSpc>
            </a:pPr>
            <a:endParaRPr lang="es-MX" sz="2800" dirty="0"/>
          </a:p>
          <a:p>
            <a:pPr>
              <a:lnSpc>
                <a:spcPct val="90000"/>
              </a:lnSpc>
            </a:pPr>
            <a:r>
              <a:rPr lang="es-MX" sz="2800" dirty="0" smtClean="0"/>
              <a:t>Valoración del riesgo</a:t>
            </a:r>
          </a:p>
          <a:p>
            <a:pPr marL="0" indent="0">
              <a:lnSpc>
                <a:spcPct val="90000"/>
              </a:lnSpc>
              <a:buNone/>
            </a:pPr>
            <a:endParaRPr lang="es-MX" sz="2800" dirty="0" smtClean="0"/>
          </a:p>
          <a:p>
            <a:pPr>
              <a:lnSpc>
                <a:spcPct val="90000"/>
              </a:lnSpc>
            </a:pPr>
            <a:r>
              <a:rPr lang="es-MX" sz="2800" dirty="0" smtClean="0"/>
              <a:t>Protección </a:t>
            </a:r>
            <a:r>
              <a:rPr lang="es-MX" sz="2800" dirty="0"/>
              <a:t>inmediata y </a:t>
            </a:r>
            <a:r>
              <a:rPr lang="es-MX" sz="2800" dirty="0" smtClean="0"/>
              <a:t>seguridad</a:t>
            </a:r>
          </a:p>
          <a:p>
            <a:pPr>
              <a:lnSpc>
                <a:spcPct val="90000"/>
              </a:lnSpc>
            </a:pPr>
            <a:endParaRPr lang="es-MX" sz="2800" dirty="0"/>
          </a:p>
          <a:p>
            <a:pPr>
              <a:lnSpc>
                <a:spcPct val="90000"/>
              </a:lnSpc>
            </a:pPr>
            <a:r>
              <a:rPr lang="es-MX" sz="2800" dirty="0"/>
              <a:t>Identificación y atención de necesidades inmediatas (salud, albergue, vestido</a:t>
            </a:r>
            <a:r>
              <a:rPr lang="es-MX" sz="2800" dirty="0" smtClean="0"/>
              <a:t>)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xmlns="" val="2790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R" dirty="0" smtClean="0"/>
              <a:t>Acercamiento inicial y protección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5616" y="1556792"/>
            <a:ext cx="7818072" cy="469160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CL" dirty="0"/>
              <a:t>Información sobre las medidas legales </a:t>
            </a:r>
            <a:r>
              <a:rPr lang="es-CL" dirty="0" smtClean="0"/>
              <a:t>disponibles</a:t>
            </a:r>
          </a:p>
          <a:p>
            <a:pPr marL="82296" indent="0">
              <a:lnSpc>
                <a:spcPct val="90000"/>
              </a:lnSpc>
              <a:buNone/>
            </a:pPr>
            <a:endParaRPr lang="es-CL" sz="1200" dirty="0"/>
          </a:p>
          <a:p>
            <a:pPr>
              <a:lnSpc>
                <a:spcPct val="90000"/>
              </a:lnSpc>
            </a:pPr>
            <a:r>
              <a:rPr lang="es-MX" dirty="0" smtClean="0"/>
              <a:t>Identificación de </a:t>
            </a:r>
            <a:r>
              <a:rPr lang="es-CL" dirty="0" smtClean="0"/>
              <a:t>recursos familiares y comunitarios con que cuenta</a:t>
            </a:r>
            <a:endParaRPr lang="es-CL" sz="1200" dirty="0" smtClean="0"/>
          </a:p>
          <a:p>
            <a:pPr>
              <a:lnSpc>
                <a:spcPct val="90000"/>
              </a:lnSpc>
            </a:pPr>
            <a:endParaRPr lang="es-MX" sz="1200" dirty="0" smtClean="0"/>
          </a:p>
          <a:p>
            <a:pPr>
              <a:lnSpc>
                <a:spcPct val="90000"/>
              </a:lnSpc>
            </a:pPr>
            <a:r>
              <a:rPr lang="es-MX" dirty="0" smtClean="0"/>
              <a:t>Exploración de las alternativas disponibles</a:t>
            </a:r>
          </a:p>
          <a:p>
            <a:pPr>
              <a:lnSpc>
                <a:spcPct val="90000"/>
              </a:lnSpc>
            </a:pPr>
            <a:endParaRPr lang="es-MX" sz="1200" dirty="0" smtClean="0"/>
          </a:p>
          <a:p>
            <a:pPr>
              <a:lnSpc>
                <a:spcPct val="90000"/>
              </a:lnSpc>
            </a:pPr>
            <a:r>
              <a:rPr lang="es-MX" dirty="0" smtClean="0"/>
              <a:t>Referencia y seguimiento.</a:t>
            </a:r>
            <a:endParaRPr lang="es-E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178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3600" dirty="0" smtClean="0"/>
              <a:t>Proceso de Recuperación</a:t>
            </a:r>
            <a:endParaRPr lang="es-ES" sz="36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447800"/>
            <a:ext cx="7704856" cy="4800600"/>
          </a:xfrm>
        </p:spPr>
        <p:txBody>
          <a:bodyPr>
            <a:normAutofit fontScale="92500" lnSpcReduction="10000"/>
          </a:bodyPr>
          <a:lstStyle/>
          <a:p>
            <a:r>
              <a:rPr lang="es-CL" dirty="0"/>
              <a:t>Restitución de </a:t>
            </a:r>
            <a:r>
              <a:rPr lang="es-CL" dirty="0" smtClean="0"/>
              <a:t>derechos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r>
              <a:rPr lang="es-CL" dirty="0"/>
              <a:t>Fortalecimiento personal y social (empoderamiento</a:t>
            </a:r>
            <a:r>
              <a:rPr lang="es-CL" dirty="0" smtClean="0"/>
              <a:t>) / Reparación de las secuelas de la violencia sexual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r>
              <a:rPr lang="es-CL" dirty="0"/>
              <a:t>Prevención de la </a:t>
            </a:r>
            <a:r>
              <a:rPr lang="es-CL" dirty="0" smtClean="0"/>
              <a:t>re-victimización</a:t>
            </a:r>
          </a:p>
          <a:p>
            <a:pPr marL="0" indent="0">
              <a:buNone/>
            </a:pPr>
            <a:r>
              <a:rPr lang="es-ES" dirty="0" smtClean="0"/>
              <a:t> </a:t>
            </a:r>
            <a:endParaRPr lang="es-ES" dirty="0"/>
          </a:p>
          <a:p>
            <a:r>
              <a:rPr lang="es-CL" dirty="0"/>
              <a:t>Regreso a su lugar de origen (si es una opción y la persona lo decide así).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8475231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Proceso de </a:t>
            </a:r>
            <a:r>
              <a:rPr lang="es-ES" dirty="0" smtClean="0"/>
              <a:t>recuperación</a:t>
            </a:r>
            <a:endParaRPr lang="es-ES" dirty="0"/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914401" y="1600200"/>
            <a:ext cx="7258000" cy="49974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" dirty="0"/>
              <a:t>	</a:t>
            </a:r>
            <a:r>
              <a:rPr lang="es-ES" sz="3200" dirty="0"/>
              <a:t>Una recuperación exitosa implicaría poder reconocer una tendencia gradual a pasar del peligro impredecible a la seguridad razonable, del trauma disociado al reconocimiento e integración de los recuerdos, y del aislamiento estigmatizado al restablecimiento de las conexiones sociales (Herman,1992). </a:t>
            </a:r>
          </a:p>
        </p:txBody>
      </p:sp>
    </p:spTree>
    <p:extLst>
      <p:ext uri="{BB962C8B-B14F-4D97-AF65-F5344CB8AC3E}">
        <p14:creationId xmlns:p14="http://schemas.microsoft.com/office/powerpoint/2010/main" xmlns="" val="6956455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555776" y="1772816"/>
            <a:ext cx="6400800" cy="828675"/>
          </a:xfrm>
        </p:spPr>
        <p:txBody>
          <a:bodyPr/>
          <a:lstStyle/>
          <a:p>
            <a:pPr algn="ctr"/>
            <a:r>
              <a:rPr lang="es-CR" b="0" dirty="0" smtClean="0">
                <a:effectLst/>
              </a:rPr>
              <a:t>Muchas gracias</a:t>
            </a:r>
            <a:endParaRPr lang="es-CR" b="0" dirty="0">
              <a:effectLst/>
            </a:endParaRPr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4067944" y="3717032"/>
            <a:ext cx="4888632" cy="2592288"/>
          </a:xfrm>
        </p:spPr>
        <p:txBody>
          <a:bodyPr>
            <a:normAutofit fontScale="92500"/>
          </a:bodyPr>
          <a:lstStyle/>
          <a:p>
            <a:r>
              <a:rPr lang="es-CR" sz="2900" dirty="0"/>
              <a:t>La utopía está en el horizonte. Camino dos pasos, ella se aleja dos pasos y el horizonte se corre diez pasos más allá. ¿Entonces para qué sirve la utopía? </a:t>
            </a:r>
          </a:p>
          <a:p>
            <a:r>
              <a:rPr lang="es-CR" sz="2900" dirty="0"/>
              <a:t>Para eso, sirve para </a:t>
            </a:r>
            <a:r>
              <a:rPr lang="es-CR" sz="2900"/>
              <a:t>caminar</a:t>
            </a:r>
            <a:r>
              <a:rPr lang="es-CR" sz="2900" smtClean="0"/>
              <a:t>.</a:t>
            </a:r>
          </a:p>
          <a:p>
            <a:endParaRPr lang="es-CR" sz="2900" dirty="0"/>
          </a:p>
          <a:p>
            <a:r>
              <a:rPr lang="es-CR" sz="2900" dirty="0"/>
              <a:t>Eduardo </a:t>
            </a:r>
            <a:r>
              <a:rPr lang="es-CR" sz="2900" dirty="0" smtClean="0"/>
              <a:t>Galeano</a:t>
            </a:r>
            <a:endParaRPr lang="es-CR" sz="2900" dirty="0"/>
          </a:p>
        </p:txBody>
      </p:sp>
    </p:spTree>
    <p:extLst>
      <p:ext uri="{BB962C8B-B14F-4D97-AF65-F5344CB8AC3E}">
        <p14:creationId xmlns:p14="http://schemas.microsoft.com/office/powerpoint/2010/main" xmlns="" val="417299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dirty="0" smtClean="0"/>
              <a:t>Violencia</a:t>
            </a:r>
            <a:r>
              <a:rPr lang="en-US" dirty="0" smtClean="0"/>
              <a:t> </a:t>
            </a:r>
            <a:r>
              <a:rPr lang="es-CR" dirty="0" smtClean="0"/>
              <a:t>Sexual</a:t>
            </a:r>
            <a:endParaRPr lang="es-CR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853136"/>
          </a:xfrm>
        </p:spPr>
        <p:txBody>
          <a:bodyPr>
            <a:normAutofit/>
          </a:bodyPr>
          <a:lstStyle/>
          <a:p>
            <a:r>
              <a:rPr lang="es-CR" dirty="0" smtClean="0"/>
              <a:t>Una de las formas más devastadoras de violencia y una realidad cotidiana principalmente para mujeres, niñas y niños. </a:t>
            </a:r>
          </a:p>
          <a:p>
            <a:r>
              <a:rPr lang="es-CR" dirty="0" smtClean="0"/>
              <a:t>La forma más clara en que se expresa la desigualdad en la sociedad. </a:t>
            </a:r>
          </a:p>
          <a:p>
            <a:r>
              <a:rPr lang="es-CR" b="0" dirty="0" smtClean="0"/>
              <a:t>Los actos de violencia sexual constituyen eventos traumáticos en la vida de las víctimas y generan situaciones de crisis de diverso grado de intensidad y gravedad.</a:t>
            </a:r>
          </a:p>
          <a:p>
            <a:endParaRPr lang="es-E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182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R" dirty="0" smtClean="0"/>
              <a:t>Violencia Sexual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412776"/>
            <a:ext cx="7787208" cy="5184576"/>
          </a:xfrm>
        </p:spPr>
        <p:txBody>
          <a:bodyPr>
            <a:noAutofit/>
          </a:bodyPr>
          <a:lstStyle/>
          <a:p>
            <a:r>
              <a:rPr lang="es-CR" sz="2300" dirty="0" smtClean="0"/>
              <a:t>La violencia sexual incluye todo tipo de actividades sexuales forzadas y regulaciones de la sexualidad como formas de ejercer poder y control sobre las personas. </a:t>
            </a:r>
          </a:p>
          <a:p>
            <a:pPr marL="0" indent="0">
              <a:buNone/>
            </a:pPr>
            <a:endParaRPr lang="es-CR" sz="1200" dirty="0" smtClean="0"/>
          </a:p>
          <a:p>
            <a:r>
              <a:rPr lang="es-CR" sz="2300" dirty="0" smtClean="0"/>
              <a:t>Incluye penetración forzada vaginal o anal, tocamientos no deseados, participación forzada en actos sexuales, exposición forzada a actos sexuales de terceras personas, exposición forzada a material pornográfico, embarazos forzados, explotación sexual, entre otros.</a:t>
            </a:r>
          </a:p>
          <a:p>
            <a:pPr marL="0" indent="0">
              <a:buNone/>
            </a:pPr>
            <a:endParaRPr lang="es-CR" sz="1200" dirty="0" smtClean="0"/>
          </a:p>
          <a:p>
            <a:r>
              <a:rPr lang="es-CR" sz="2300" b="0" dirty="0" smtClean="0"/>
              <a:t>La complejidad de situaciones a raíz de la ocurrencia de un acto de violencia sexual exige un abordaje integral e interdisciplinario y un entrenamiento especializado para que pueda ser efectivo, incluyendo atención médica, legal, psicológica y social.</a:t>
            </a:r>
            <a:r>
              <a:rPr lang="es-ES" sz="23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30739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>
                <a:effectLst/>
              </a:rPr>
              <a:t>Indicadores y secuelas de violencia </a:t>
            </a:r>
            <a:r>
              <a:rPr lang="es-ES" dirty="0" smtClean="0">
                <a:effectLst/>
              </a:rPr>
              <a:t>sexual</a:t>
            </a:r>
            <a:endParaRPr lang="en-US" dirty="0"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077544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s-ES" i="1" dirty="0" smtClean="0"/>
              <a:t>A </a:t>
            </a:r>
            <a:r>
              <a:rPr lang="es-ES" i="1" dirty="0"/>
              <a:t>nivel </a:t>
            </a:r>
            <a:r>
              <a:rPr lang="es-ES" i="1" dirty="0" smtClean="0"/>
              <a:t>físico</a:t>
            </a:r>
            <a:endParaRPr lang="es-CR" dirty="0"/>
          </a:p>
          <a:p>
            <a:pPr lvl="0"/>
            <a:r>
              <a:rPr lang="es-ES" dirty="0"/>
              <a:t>Embarazos no </a:t>
            </a:r>
            <a:r>
              <a:rPr lang="es-ES" dirty="0" smtClean="0"/>
              <a:t>deseados</a:t>
            </a:r>
          </a:p>
          <a:p>
            <a:pPr marL="82296" lvl="0" indent="0">
              <a:buNone/>
            </a:pPr>
            <a:endParaRPr lang="es-CR" dirty="0"/>
          </a:p>
          <a:p>
            <a:pPr lvl="0"/>
            <a:r>
              <a:rPr lang="es-ES" dirty="0"/>
              <a:t>Infecciones o problemas recurrentes en el área genital (vagina, ano)</a:t>
            </a:r>
            <a:endParaRPr lang="es-CR" dirty="0"/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Infecciones </a:t>
            </a:r>
            <a:r>
              <a:rPr lang="es-ES" dirty="0"/>
              <a:t>de transmisión sexual (incluyendo el VIH/SIDA)</a:t>
            </a:r>
            <a:endParaRPr lang="es-CR" dirty="0"/>
          </a:p>
          <a:p>
            <a:pPr marL="82296" indent="0">
              <a:buNone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xmlns="" val="344222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>
                <a:effectLst/>
              </a:rPr>
              <a:t>Indicadores y secuelas de violencia sexual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93568"/>
          </a:xfrm>
        </p:spPr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r>
              <a:rPr lang="es-ES" i="1" dirty="0"/>
              <a:t>A nivel emocional y de comportamiento </a:t>
            </a:r>
            <a:endParaRPr lang="es-CR" dirty="0"/>
          </a:p>
          <a:p>
            <a:pPr lvl="0"/>
            <a:r>
              <a:rPr lang="es-ES" dirty="0"/>
              <a:t>Conocimientos o conductas sexuales no acordes a la edad</a:t>
            </a:r>
            <a:endParaRPr lang="es-CR" dirty="0"/>
          </a:p>
          <a:p>
            <a:pPr lvl="0"/>
            <a:r>
              <a:rPr lang="es-ES" dirty="0"/>
              <a:t>Masturbación compulsiva</a:t>
            </a:r>
            <a:endParaRPr lang="es-CR" dirty="0"/>
          </a:p>
          <a:p>
            <a:pPr lvl="0"/>
            <a:r>
              <a:rPr lang="es-ES" dirty="0"/>
              <a:t>Problemas en el sueño y la alimentación</a:t>
            </a:r>
            <a:endParaRPr lang="es-CR" dirty="0"/>
          </a:p>
          <a:p>
            <a:pPr lvl="0"/>
            <a:r>
              <a:rPr lang="es-ES" dirty="0"/>
              <a:t>Disminución en el rendimiento académico</a:t>
            </a:r>
            <a:endParaRPr lang="es-CR" dirty="0"/>
          </a:p>
          <a:p>
            <a:pPr lvl="0"/>
            <a:r>
              <a:rPr lang="es-ES" dirty="0"/>
              <a:t>Ausentismo escolar o laboral</a:t>
            </a:r>
            <a:endParaRPr lang="es-CR" dirty="0"/>
          </a:p>
          <a:p>
            <a:pPr lvl="0"/>
            <a:r>
              <a:rPr lang="es-ES" dirty="0"/>
              <a:t>Problemas recurrentes de salud (quejas somáticas)</a:t>
            </a:r>
            <a:endParaRPr lang="es-CR" dirty="0"/>
          </a:p>
          <a:p>
            <a:pPr lvl="0"/>
            <a:r>
              <a:rPr lang="es-ES" dirty="0"/>
              <a:t>Agresividad</a:t>
            </a:r>
            <a:endParaRPr lang="es-CR" dirty="0"/>
          </a:p>
          <a:p>
            <a:pPr lvl="0"/>
            <a:r>
              <a:rPr lang="es-ES" dirty="0" smtClean="0"/>
              <a:t>Hiperactividad / Hiperreactividad</a:t>
            </a:r>
            <a:endParaRPr lang="es-CR" dirty="0"/>
          </a:p>
          <a:p>
            <a:pPr lvl="0"/>
            <a:r>
              <a:rPr lang="es-ES" dirty="0"/>
              <a:t>Pasividad excesiva, apatía, retraimiento, sumisión</a:t>
            </a:r>
            <a:endParaRPr lang="es-CR" dirty="0"/>
          </a:p>
          <a:p>
            <a:pPr lvl="0"/>
            <a:r>
              <a:rPr lang="es-ES" dirty="0"/>
              <a:t>Extrema dependencia y obediencia</a:t>
            </a:r>
            <a:endParaRPr lang="es-CR" dirty="0"/>
          </a:p>
          <a:p>
            <a:pPr lvl="0"/>
            <a:r>
              <a:rPr lang="es-ES" dirty="0"/>
              <a:t>Cambios repentinos de conducta</a:t>
            </a:r>
            <a:endParaRPr lang="es-CR" dirty="0"/>
          </a:p>
          <a:p>
            <a:pPr lvl="0"/>
            <a:r>
              <a:rPr lang="es-ES" dirty="0"/>
              <a:t>Llanto excesivo o sin razón aparente </a:t>
            </a:r>
            <a:endParaRPr lang="es-CR" dirty="0"/>
          </a:p>
          <a:p>
            <a:pPr lvl="0"/>
            <a:r>
              <a:rPr lang="es-ES" dirty="0"/>
              <a:t>Retraso en el desarrollo</a:t>
            </a:r>
            <a:endParaRPr lang="es-CR" dirty="0"/>
          </a:p>
          <a:p>
            <a:pPr lvl="0"/>
            <a:r>
              <a:rPr lang="es-ES" dirty="0"/>
              <a:t>Comportamientos o ideas autodestructivos</a:t>
            </a:r>
            <a:endParaRPr lang="es-CR" dirty="0"/>
          </a:p>
          <a:p>
            <a:pPr lvl="0"/>
            <a:r>
              <a:rPr lang="es-ES" dirty="0"/>
              <a:t>Movimientos rítmicos repetitivos (conductas </a:t>
            </a:r>
            <a:r>
              <a:rPr lang="es-ES" dirty="0" err="1"/>
              <a:t>autoestimulatorias</a:t>
            </a:r>
            <a:r>
              <a:rPr lang="es-ES" dirty="0"/>
              <a:t>)</a:t>
            </a:r>
            <a:endParaRPr lang="es-CR" dirty="0"/>
          </a:p>
          <a:p>
            <a:pPr lvl="0"/>
            <a:r>
              <a:rPr lang="es-ES" dirty="0"/>
              <a:t>Fugas del hogar</a:t>
            </a:r>
            <a:endParaRPr lang="es-CR" dirty="0"/>
          </a:p>
          <a:p>
            <a:pPr lvl="0"/>
            <a:r>
              <a:rPr lang="es-ES" dirty="0"/>
              <a:t>Miedo a ser dejadas/os con un adulto en particular</a:t>
            </a:r>
            <a:endParaRPr lang="es-CR" dirty="0"/>
          </a:p>
          <a:p>
            <a:pPr lvl="0"/>
            <a:r>
              <a:rPr lang="es-ES" dirty="0"/>
              <a:t>Abuso de drogas/alcohol</a:t>
            </a:r>
            <a:endParaRPr lang="es-CR" dirty="0"/>
          </a:p>
          <a:p>
            <a:pPr lvl="0"/>
            <a:r>
              <a:rPr lang="es-ES" dirty="0"/>
              <a:t>Actividades incendiarias (principalmente en varones)</a:t>
            </a:r>
            <a:endParaRPr lang="es-CR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3346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Actitudes necesarias para trabajar con personas migrantes </a:t>
            </a:r>
            <a:br>
              <a:rPr lang="es-ES" sz="2400" dirty="0" smtClean="0"/>
            </a:br>
            <a:r>
              <a:rPr lang="es-ES" sz="2400" dirty="0" smtClean="0"/>
              <a:t>víctimas de violencia sexual</a:t>
            </a:r>
            <a:r>
              <a:rPr lang="es-ES" sz="2400" dirty="0"/>
              <a:t> </a:t>
            </a:r>
            <a:r>
              <a:rPr lang="es-ES" sz="2400" dirty="0" smtClean="0"/>
              <a:t>(CEFEMINA, 1991)</a:t>
            </a:r>
            <a:endParaRPr lang="en-U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484784"/>
            <a:ext cx="7715200" cy="5112568"/>
          </a:xfrm>
        </p:spPr>
        <p:txBody>
          <a:bodyPr>
            <a:normAutofit fontScale="70000" lnSpcReduction="20000"/>
          </a:bodyPr>
          <a:lstStyle/>
          <a:p>
            <a:pPr marL="457200" indent="-457200" algn="ctr"/>
            <a:r>
              <a:rPr lang="es-CR" dirty="0"/>
              <a:t> </a:t>
            </a:r>
            <a:r>
              <a:rPr lang="es-CR" sz="3500" dirty="0" smtClean="0"/>
              <a:t>Respetar</a:t>
            </a:r>
          </a:p>
          <a:p>
            <a:pPr marL="457200" indent="-457200" algn="ctr"/>
            <a:endParaRPr lang="es-CR" sz="3500" dirty="0"/>
          </a:p>
          <a:p>
            <a:pPr marL="457200" indent="-457200" algn="ctr"/>
            <a:r>
              <a:rPr lang="es-CR" sz="3500" dirty="0" smtClean="0"/>
              <a:t>Escuchar</a:t>
            </a:r>
          </a:p>
          <a:p>
            <a:pPr marL="0" indent="0" algn="ctr">
              <a:buNone/>
            </a:pPr>
            <a:endParaRPr lang="es-CR" sz="3500" dirty="0"/>
          </a:p>
          <a:p>
            <a:pPr marL="457200" indent="-457200" algn="ctr"/>
            <a:r>
              <a:rPr lang="es-CR" sz="3500" dirty="0" err="1" smtClean="0"/>
              <a:t>Desculpabilizar</a:t>
            </a:r>
            <a:endParaRPr lang="es-CR" sz="3500" dirty="0"/>
          </a:p>
          <a:p>
            <a:pPr marL="0" indent="0" algn="ctr">
              <a:buNone/>
            </a:pPr>
            <a:endParaRPr lang="es-CR" sz="3500" dirty="0"/>
          </a:p>
          <a:p>
            <a:pPr algn="ctr"/>
            <a:r>
              <a:rPr lang="es-CR" sz="3500" dirty="0" smtClean="0"/>
              <a:t>Informar</a:t>
            </a:r>
            <a:endParaRPr lang="es-CR" sz="3500" dirty="0"/>
          </a:p>
          <a:p>
            <a:pPr marL="82296" indent="0" algn="ctr">
              <a:buNone/>
            </a:pPr>
            <a:endParaRPr lang="es-CR" sz="3500" dirty="0" smtClean="0"/>
          </a:p>
          <a:p>
            <a:pPr algn="ctr"/>
            <a:r>
              <a:rPr lang="es-CR" sz="3500" dirty="0" smtClean="0"/>
              <a:t>Orientar</a:t>
            </a:r>
            <a:endParaRPr lang="es-CR" sz="3500" dirty="0"/>
          </a:p>
          <a:p>
            <a:pPr marL="0" indent="0" algn="ctr">
              <a:buNone/>
            </a:pPr>
            <a:endParaRPr lang="es-CR" sz="3500" dirty="0"/>
          </a:p>
          <a:p>
            <a:pPr algn="ctr"/>
            <a:r>
              <a:rPr lang="es-CR" sz="3500" dirty="0" smtClean="0"/>
              <a:t>Animar</a:t>
            </a:r>
          </a:p>
          <a:p>
            <a:pPr marL="0" indent="0" algn="ctr">
              <a:buNone/>
            </a:pPr>
            <a:endParaRPr lang="es-CR" sz="3500" dirty="0"/>
          </a:p>
          <a:p>
            <a:pPr algn="ctr"/>
            <a:r>
              <a:rPr lang="es-CR" sz="3500" dirty="0" smtClean="0"/>
              <a:t>Respaldar</a:t>
            </a:r>
          </a:p>
        </p:txBody>
      </p:sp>
    </p:spTree>
    <p:extLst>
      <p:ext uri="{BB962C8B-B14F-4D97-AF65-F5344CB8AC3E}">
        <p14:creationId xmlns:p14="http://schemas.microsoft.com/office/powerpoint/2010/main" xmlns="" val="392656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800" dirty="0"/>
              <a:t>Principios B</a:t>
            </a:r>
            <a:r>
              <a:rPr lang="es-ES" sz="3800" dirty="0" smtClean="0"/>
              <a:t>ásicos</a:t>
            </a:r>
            <a:endParaRPr lang="es-ES" sz="3800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Respeto</a:t>
            </a:r>
          </a:p>
          <a:p>
            <a:r>
              <a:rPr lang="es-ES" dirty="0"/>
              <a:t>Protección inmediata</a:t>
            </a:r>
          </a:p>
          <a:p>
            <a:r>
              <a:rPr lang="en-US" dirty="0" smtClean="0"/>
              <a:t>No </a:t>
            </a:r>
            <a:r>
              <a:rPr lang="es-CR" dirty="0" smtClean="0"/>
              <a:t>discriminación</a:t>
            </a:r>
          </a:p>
          <a:p>
            <a:r>
              <a:rPr lang="es-ES" dirty="0"/>
              <a:t>No devolución</a:t>
            </a:r>
          </a:p>
          <a:p>
            <a:r>
              <a:rPr lang="es-ES" dirty="0" smtClean="0"/>
              <a:t>Seguridad para las víctimas </a:t>
            </a:r>
          </a:p>
          <a:p>
            <a:r>
              <a:rPr lang="es-CR" dirty="0" smtClean="0"/>
              <a:t>Confidencialidad</a:t>
            </a:r>
          </a:p>
          <a:p>
            <a:r>
              <a:rPr lang="en-US" dirty="0" smtClean="0"/>
              <a:t>No </a:t>
            </a:r>
            <a:r>
              <a:rPr lang="es-CR" dirty="0" smtClean="0"/>
              <a:t>re-victimización</a:t>
            </a:r>
          </a:p>
          <a:p>
            <a:r>
              <a:rPr lang="es-ES" dirty="0" smtClean="0"/>
              <a:t>Restitución </a:t>
            </a:r>
            <a:r>
              <a:rPr lang="es-ES" dirty="0"/>
              <a:t>de </a:t>
            </a:r>
            <a:r>
              <a:rPr lang="es-ES" dirty="0" smtClean="0"/>
              <a:t>derechos</a:t>
            </a:r>
            <a:endParaRPr lang="es-ES" dirty="0"/>
          </a:p>
          <a:p>
            <a:r>
              <a:rPr lang="es-ES" dirty="0" smtClean="0"/>
              <a:t>Colocar </a:t>
            </a:r>
            <a:r>
              <a:rPr lang="es-ES" dirty="0"/>
              <a:t>a la </a:t>
            </a:r>
            <a:r>
              <a:rPr lang="es-ES" dirty="0" smtClean="0"/>
              <a:t>víctima </a:t>
            </a:r>
            <a:r>
              <a:rPr lang="es-ES" dirty="0"/>
              <a:t>en el centro del sistema de </a:t>
            </a:r>
            <a:r>
              <a:rPr lang="es-ES" dirty="0" smtClean="0"/>
              <a:t>atención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6977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260648"/>
            <a:ext cx="7498080" cy="1143000"/>
          </a:xfrm>
        </p:spPr>
        <p:txBody>
          <a:bodyPr/>
          <a:lstStyle/>
          <a:p>
            <a:pPr algn="ctr"/>
            <a:r>
              <a:rPr lang="es-ES" dirty="0" smtClean="0"/>
              <a:t>Metas de la intervención</a:t>
            </a:r>
            <a:endParaRPr lang="es-ES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73238"/>
            <a:ext cx="7772400" cy="4824114"/>
          </a:xfrm>
        </p:spPr>
        <p:txBody>
          <a:bodyPr>
            <a:normAutofit fontScale="92500" lnSpcReduction="20000"/>
          </a:bodyPr>
          <a:lstStyle/>
          <a:p>
            <a:r>
              <a:rPr lang="es-ES" sz="3200" dirty="0" smtClean="0"/>
              <a:t>Protección</a:t>
            </a:r>
          </a:p>
          <a:p>
            <a:pPr marL="82296" indent="0">
              <a:buNone/>
            </a:pPr>
            <a:endParaRPr lang="es-ES" sz="3200" dirty="0"/>
          </a:p>
          <a:p>
            <a:r>
              <a:rPr lang="es-ES" sz="3200" dirty="0"/>
              <a:t>Reforzar la capacidad para tomar decisiones y resolver problemas </a:t>
            </a:r>
            <a:endParaRPr lang="es-ES" sz="3200" dirty="0" smtClean="0"/>
          </a:p>
          <a:p>
            <a:pPr marL="82296" indent="0">
              <a:buNone/>
            </a:pPr>
            <a:endParaRPr lang="es-ES" sz="3200" dirty="0"/>
          </a:p>
          <a:p>
            <a:r>
              <a:rPr lang="es-ES" sz="3200" dirty="0"/>
              <a:t>Recuperarse de los efectos negativos </a:t>
            </a:r>
            <a:r>
              <a:rPr lang="es-ES" sz="3200" dirty="0" smtClean="0"/>
              <a:t>de la experiencia</a:t>
            </a:r>
          </a:p>
          <a:p>
            <a:pPr marL="82296" indent="0">
              <a:buNone/>
            </a:pPr>
            <a:endParaRPr lang="es-ES" sz="3200" dirty="0"/>
          </a:p>
          <a:p>
            <a:r>
              <a:rPr lang="es-ES" sz="3200" dirty="0"/>
              <a:t>Prevención de la </a:t>
            </a:r>
            <a:r>
              <a:rPr lang="es-ES" sz="3200" dirty="0" smtClean="0"/>
              <a:t>re-victimización </a:t>
            </a:r>
          </a:p>
          <a:p>
            <a:endParaRPr lang="es-ES" sz="3200" dirty="0"/>
          </a:p>
          <a:p>
            <a:r>
              <a:rPr lang="es-ES" sz="3200" dirty="0"/>
              <a:t>Construcción de un nuevo proyecto de vida </a:t>
            </a:r>
          </a:p>
        </p:txBody>
      </p:sp>
    </p:spTree>
    <p:extLst>
      <p:ext uri="{BB962C8B-B14F-4D97-AF65-F5344CB8AC3E}">
        <p14:creationId xmlns:p14="http://schemas.microsoft.com/office/powerpoint/2010/main" xmlns="" val="28386319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11200"/>
            <a:ext cx="7772400" cy="709613"/>
          </a:xfrm>
        </p:spPr>
        <p:txBody>
          <a:bodyPr/>
          <a:lstStyle/>
          <a:p>
            <a:pPr marL="838200" indent="-838200" algn="ctr"/>
            <a:r>
              <a:rPr lang="es-ES_tradnl" sz="3800"/>
              <a:t>Componentes del proceso</a:t>
            </a:r>
            <a:endParaRPr lang="es-ES" sz="380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133600"/>
            <a:ext cx="7134225" cy="3959696"/>
          </a:xfrm>
        </p:spPr>
        <p:txBody>
          <a:bodyPr/>
          <a:lstStyle/>
          <a:p>
            <a:r>
              <a:rPr lang="es-ES" sz="3200" dirty="0"/>
              <a:t>Identificación de la persona </a:t>
            </a:r>
            <a:r>
              <a:rPr lang="es-ES" sz="3200" dirty="0" smtClean="0"/>
              <a:t>víctima</a:t>
            </a:r>
          </a:p>
          <a:p>
            <a:pPr marL="0" indent="0">
              <a:buNone/>
            </a:pPr>
            <a:endParaRPr lang="es-ES" sz="3200" dirty="0"/>
          </a:p>
          <a:p>
            <a:r>
              <a:rPr lang="es-ES" sz="3200" dirty="0"/>
              <a:t>Acercamiento inicial </a:t>
            </a:r>
            <a:r>
              <a:rPr lang="es-ES" sz="3200" dirty="0" smtClean="0"/>
              <a:t>y protección</a:t>
            </a:r>
          </a:p>
          <a:p>
            <a:pPr marL="0" indent="0">
              <a:buNone/>
            </a:pPr>
            <a:endParaRPr lang="es-ES" sz="3200" dirty="0"/>
          </a:p>
          <a:p>
            <a:r>
              <a:rPr lang="es-ES" sz="3200" dirty="0"/>
              <a:t>Proceso de recuperación </a:t>
            </a:r>
          </a:p>
        </p:txBody>
      </p:sp>
    </p:spTree>
    <p:extLst>
      <p:ext uri="{BB962C8B-B14F-4D97-AF65-F5344CB8AC3E}">
        <p14:creationId xmlns:p14="http://schemas.microsoft.com/office/powerpoint/2010/main" xmlns="" val="3533548555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  <p:bldP spid="10137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166</TotalTime>
  <Words>503</Words>
  <Application>Microsoft Office PowerPoint</Application>
  <PresentationFormat>Presentación en pantalla (4:3)</PresentationFormat>
  <Paragraphs>119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Solsticio</vt:lpstr>
      <vt:lpstr>Mujeres solas, en estado de embarazo y sin recursos de apoyo  (principalmente adolescentes), víctimas de violencia sexual  </vt:lpstr>
      <vt:lpstr>Violencia Sexual</vt:lpstr>
      <vt:lpstr>Violencia Sexual</vt:lpstr>
      <vt:lpstr>Indicadores y secuelas de violencia sexual</vt:lpstr>
      <vt:lpstr>Indicadores y secuelas de violencia sexual</vt:lpstr>
      <vt:lpstr>Actitudes necesarias para trabajar con personas migrantes  víctimas de violencia sexual (CEFEMINA, 1991)</vt:lpstr>
      <vt:lpstr>Principios Básicos</vt:lpstr>
      <vt:lpstr>Metas de la intervención</vt:lpstr>
      <vt:lpstr>Componentes del proceso</vt:lpstr>
      <vt:lpstr>Componentes del proceso</vt:lpstr>
      <vt:lpstr>Acercamiento inicial y protección</vt:lpstr>
      <vt:lpstr>Acercamiento inicial y protección</vt:lpstr>
      <vt:lpstr>Proceso de Recuperación</vt:lpstr>
      <vt:lpstr>Proceso de recuperación</vt:lpstr>
      <vt:lpstr>Muchas gracias</vt:lpstr>
    </vt:vector>
  </TitlesOfParts>
  <Company>Luffi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Dada tu amplia experiencia en la atención de mujeres adultas y adolescentes y de personas sobrevivientes de violencia sexual nos gustaría tener tu aporte respecto a mujeres en lo que respecta a estas  poblaciones:    Personas víctimas de violencia sexual Mujeres solas, en estado de embarazo y sin recursos de apoyo, especialmente adolescentes  Tu intervención sería una presentación de 12-15 minutos.  Adjunto los lineamiento regionales que traen algunos indicadores, que como te comentaba por teléfono, son una base, pero no necesariamente tenés que limitarte a ellos.</dc:title>
  <dc:creator>TRamellini</dc:creator>
  <cp:lastModifiedBy>Tere Ramellini</cp:lastModifiedBy>
  <cp:revision>38</cp:revision>
  <dcterms:created xsi:type="dcterms:W3CDTF">2015-05-12T02:15:02Z</dcterms:created>
  <dcterms:modified xsi:type="dcterms:W3CDTF">2015-05-12T18:22:23Z</dcterms:modified>
</cp:coreProperties>
</file>