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7083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35608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44104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5348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84996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9921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73400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1394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9088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54041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6810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1D03C-5204-4294-8788-4CAA51CEF549}" type="datetimeFigureOut">
              <a:rPr lang="es-CR" smtClean="0"/>
              <a:t>20/6/2017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DF56-814D-45AC-AC0B-46FA0AC9D8A1}" type="slidenum">
              <a:rPr lang="es-CR" smtClean="0"/>
              <a:t>‹#›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5808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R" dirty="0"/>
              <a:t>Informe de Proceso de </a:t>
            </a:r>
            <a:r>
              <a:rPr lang="es-CR" dirty="0" smtClean="0"/>
              <a:t>selección </a:t>
            </a:r>
            <a:r>
              <a:rPr lang="es-CR" dirty="0"/>
              <a:t>del Coordinador de </a:t>
            </a:r>
            <a:r>
              <a:rPr lang="es-CR" dirty="0" smtClean="0"/>
              <a:t>la </a:t>
            </a:r>
            <a:r>
              <a:rPr lang="es-CR" dirty="0" smtClean="0"/>
              <a:t>Secretaría Técnica</a:t>
            </a:r>
            <a:endParaRPr lang="es-C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16824" cy="1752600"/>
          </a:xfrm>
        </p:spPr>
        <p:txBody>
          <a:bodyPr>
            <a:normAutofit/>
          </a:bodyPr>
          <a:lstStyle/>
          <a:p>
            <a:endParaRPr lang="es-CR" sz="1800" dirty="0" smtClean="0"/>
          </a:p>
          <a:p>
            <a:endParaRPr lang="es-CR" sz="1800" dirty="0"/>
          </a:p>
          <a:p>
            <a:r>
              <a:rPr lang="es-CR" sz="1800" dirty="0" smtClean="0"/>
              <a:t>Conferencia Regional sobre Migración </a:t>
            </a:r>
          </a:p>
          <a:p>
            <a:r>
              <a:rPr lang="es-CR" sz="1800" dirty="0" smtClean="0"/>
              <a:t>CRM</a:t>
            </a:r>
          </a:p>
          <a:p>
            <a:r>
              <a:rPr lang="es-CR" sz="1800" dirty="0" smtClean="0"/>
              <a:t>El Salvador, San Salvador, 2017</a:t>
            </a:r>
            <a:endParaRPr lang="es-CR" sz="1800" dirty="0"/>
          </a:p>
        </p:txBody>
      </p:sp>
    </p:spTree>
    <p:extLst>
      <p:ext uri="{BB962C8B-B14F-4D97-AF65-F5344CB8AC3E}">
        <p14:creationId xmlns:p14="http://schemas.microsoft.com/office/powerpoint/2010/main" val="115236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539552" y="2420888"/>
            <a:ext cx="2290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39552" y="2420888"/>
            <a:ext cx="0" cy="2880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07504" y="2708920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050" b="1" dirty="0" smtClean="0"/>
              <a:t>Agosto, 2016</a:t>
            </a:r>
            <a:endParaRPr lang="es-CR" sz="1050" b="1" dirty="0"/>
          </a:p>
        </p:txBody>
      </p:sp>
      <p:sp>
        <p:nvSpPr>
          <p:cNvPr id="11" name="Rectangle 10"/>
          <p:cNvSpPr/>
          <p:nvPr/>
        </p:nvSpPr>
        <p:spPr>
          <a:xfrm>
            <a:off x="35496" y="2996952"/>
            <a:ext cx="10801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>
                <a:solidFill>
                  <a:prstClr val="black"/>
                </a:solidFill>
              </a:rPr>
              <a:t>Designación </a:t>
            </a:r>
            <a:r>
              <a:rPr lang="es-MX" sz="800" dirty="0">
                <a:solidFill>
                  <a:prstClr val="black"/>
                </a:solidFill>
              </a:rPr>
              <a:t>del </a:t>
            </a:r>
            <a:r>
              <a:rPr lang="es-MX" sz="800" dirty="0" smtClean="0">
                <a:solidFill>
                  <a:prstClr val="black"/>
                </a:solidFill>
              </a:rPr>
              <a:t>Sr. Salvador Gutiérrez, de forma interina  por parte de la OIM  </a:t>
            </a:r>
            <a:endParaRPr lang="es-CR" sz="800" dirty="0"/>
          </a:p>
        </p:txBody>
      </p:sp>
      <p:sp>
        <p:nvSpPr>
          <p:cNvPr id="12" name="Rectangle 11"/>
          <p:cNvSpPr/>
          <p:nvPr/>
        </p:nvSpPr>
        <p:spPr>
          <a:xfrm>
            <a:off x="107504" y="3738373"/>
            <a:ext cx="9361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>
                <a:solidFill>
                  <a:prstClr val="black"/>
                </a:solidFill>
              </a:rPr>
              <a:t>A </a:t>
            </a:r>
            <a:r>
              <a:rPr lang="es-MX" sz="800" dirty="0">
                <a:solidFill>
                  <a:prstClr val="black"/>
                </a:solidFill>
              </a:rPr>
              <a:t>fin de facilitar el proceso de transición</a:t>
            </a:r>
            <a:endParaRPr lang="es-CR" sz="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691680" y="2420888"/>
            <a:ext cx="0" cy="2880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115616" y="2708920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050" b="1" dirty="0" smtClean="0"/>
              <a:t>Noviembre, 2016</a:t>
            </a:r>
            <a:endParaRPr lang="es-CR" sz="1050" b="1" dirty="0"/>
          </a:p>
        </p:txBody>
      </p:sp>
      <p:sp>
        <p:nvSpPr>
          <p:cNvPr id="15" name="Rectangle 14"/>
          <p:cNvSpPr/>
          <p:nvPr/>
        </p:nvSpPr>
        <p:spPr>
          <a:xfrm>
            <a:off x="1043608" y="3018438"/>
            <a:ext cx="16561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>
                <a:solidFill>
                  <a:prstClr val="black"/>
                </a:solidFill>
              </a:rPr>
              <a:t>Conformación del </a:t>
            </a:r>
            <a:r>
              <a:rPr lang="es-MX" sz="800" dirty="0" smtClean="0"/>
              <a:t>Comité de Selección</a:t>
            </a:r>
            <a:r>
              <a:rPr lang="es-MX" sz="800" dirty="0" smtClean="0">
                <a:solidFill>
                  <a:prstClr val="black"/>
                </a:solidFill>
              </a:rPr>
              <a:t>  </a:t>
            </a:r>
            <a:endParaRPr lang="es-CR" sz="800" dirty="0"/>
          </a:p>
        </p:txBody>
      </p:sp>
      <p:sp>
        <p:nvSpPr>
          <p:cNvPr id="16" name="Rectangle 15"/>
          <p:cNvSpPr/>
          <p:nvPr/>
        </p:nvSpPr>
        <p:spPr>
          <a:xfrm>
            <a:off x="1043608" y="3717032"/>
            <a:ext cx="14382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/>
              <a:t>Canadá, El Salvador, Estados Unidos, Honduras, México, Panamá y República Dominicana </a:t>
            </a:r>
            <a:endParaRPr lang="es-CR" sz="800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29784" y="2420888"/>
            <a:ext cx="0" cy="2880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55776" y="2708920"/>
            <a:ext cx="122413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050" b="1" dirty="0" smtClean="0"/>
              <a:t>Febrero, 2017</a:t>
            </a:r>
            <a:r>
              <a:rPr lang="es-CR" sz="1050" b="1" dirty="0" smtClean="0"/>
              <a:t> </a:t>
            </a:r>
            <a:endParaRPr lang="es-CR" sz="1050" b="1" dirty="0"/>
          </a:p>
        </p:txBody>
      </p:sp>
      <p:sp>
        <p:nvSpPr>
          <p:cNvPr id="19" name="Rectangle 18"/>
          <p:cNvSpPr/>
          <p:nvPr/>
        </p:nvSpPr>
        <p:spPr>
          <a:xfrm>
            <a:off x="2531800" y="2996952"/>
            <a:ext cx="12481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>
                <a:solidFill>
                  <a:prstClr val="black"/>
                </a:solidFill>
              </a:rPr>
              <a:t>ST envía comunicado a todos los Países Miembros y organismos observadores sobre el puesto vacante </a:t>
            </a:r>
            <a:endParaRPr lang="es-CR" sz="800" dirty="0"/>
          </a:p>
        </p:txBody>
      </p:sp>
      <p:sp>
        <p:nvSpPr>
          <p:cNvPr id="20" name="Rectangle 19"/>
          <p:cNvSpPr/>
          <p:nvPr/>
        </p:nvSpPr>
        <p:spPr>
          <a:xfrm>
            <a:off x="2483768" y="3717032"/>
            <a:ext cx="143824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/>
              <a:t>Plazo para la recepción 28 febrero, 2017</a:t>
            </a:r>
            <a:endParaRPr lang="es-CR" sz="800" dirty="0"/>
          </a:p>
        </p:txBody>
      </p:sp>
      <p:sp>
        <p:nvSpPr>
          <p:cNvPr id="21" name="Rectangle 20"/>
          <p:cNvSpPr/>
          <p:nvPr/>
        </p:nvSpPr>
        <p:spPr>
          <a:xfrm>
            <a:off x="4115976" y="3068960"/>
            <a:ext cx="10320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800" dirty="0" smtClean="0">
                <a:solidFill>
                  <a:prstClr val="black"/>
                </a:solidFill>
              </a:rPr>
              <a:t>Calificación del Comité de Selección</a:t>
            </a:r>
            <a:endParaRPr lang="es-CR" sz="800" dirty="0">
              <a:solidFill>
                <a:prstClr val="black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427984" y="2420888"/>
            <a:ext cx="0" cy="2880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932040" y="1858035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R" sz="1050" b="1" dirty="0" smtClean="0"/>
              <a:t>Mayo, 2017</a:t>
            </a:r>
            <a:endParaRPr lang="es-CR" sz="1050" b="1" dirty="0"/>
          </a:p>
        </p:txBody>
      </p:sp>
      <p:sp>
        <p:nvSpPr>
          <p:cNvPr id="24" name="Rectangle 23"/>
          <p:cNvSpPr/>
          <p:nvPr/>
        </p:nvSpPr>
        <p:spPr>
          <a:xfrm>
            <a:off x="4115976" y="3409476"/>
            <a:ext cx="11040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800" dirty="0" smtClean="0"/>
              <a:t>Basado en el  “</a:t>
            </a:r>
            <a:r>
              <a:rPr lang="es-CR" sz="800" i="1" dirty="0" smtClean="0"/>
              <a:t>Manual para el reclutamiento, selección, contratación y evaluación del Coordinador(a) de la Secretaría Técnica de la CRM</a:t>
            </a:r>
            <a:r>
              <a:rPr lang="es-CR" sz="800" dirty="0" smtClean="0"/>
              <a:t>”. </a:t>
            </a:r>
            <a:endParaRPr lang="es-CR" sz="800" dirty="0"/>
          </a:p>
        </p:txBody>
      </p:sp>
      <p:sp>
        <p:nvSpPr>
          <p:cNvPr id="28" name="Rectangle 27"/>
          <p:cNvSpPr/>
          <p:nvPr/>
        </p:nvSpPr>
        <p:spPr>
          <a:xfrm>
            <a:off x="3971960" y="2708920"/>
            <a:ext cx="10320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800" b="1" dirty="0" smtClean="0">
                <a:solidFill>
                  <a:prstClr val="black"/>
                </a:solidFill>
              </a:rPr>
              <a:t>Selección de los candidatos </a:t>
            </a:r>
            <a:endParaRPr lang="es-CR" sz="800" b="1" dirty="0">
              <a:solidFill>
                <a:prstClr val="black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494080" y="2415957"/>
            <a:ext cx="0" cy="2880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004048" y="2692043"/>
            <a:ext cx="103208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800" b="1" dirty="0" smtClean="0">
                <a:solidFill>
                  <a:prstClr val="black"/>
                </a:solidFill>
              </a:rPr>
              <a:t>Entrevistas</a:t>
            </a:r>
            <a:endParaRPr lang="es-CR" sz="800" b="1" dirty="0">
              <a:solidFill>
                <a:prstClr val="black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236075" y="2912330"/>
            <a:ext cx="10641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800" dirty="0" smtClean="0"/>
              <a:t>Seis candidatos(as) fueron seleccionados para la etapa de entrevistas</a:t>
            </a:r>
            <a:endParaRPr lang="es-CR" sz="8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6871493" y="2409599"/>
            <a:ext cx="0" cy="2880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6276216" y="2709500"/>
            <a:ext cx="103208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800" b="1" dirty="0" smtClean="0">
                <a:solidFill>
                  <a:prstClr val="black"/>
                </a:solidFill>
              </a:rPr>
              <a:t>Envió de resultados</a:t>
            </a:r>
            <a:endParaRPr lang="es-CR" sz="800" b="1" dirty="0">
              <a:solidFill>
                <a:prstClr val="black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300192" y="2933244"/>
            <a:ext cx="1106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/>
              <a:t>la ST envió los resultados a los Países Miembros para que se pronunciaran en caso de tener alguna observación referente al candidato con el mayor puntaje, a más tardar el 29 de mayo</a:t>
            </a:r>
            <a:endParaRPr lang="es-CR" sz="800" dirty="0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2829784" y="1988840"/>
            <a:ext cx="0" cy="4271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29784" y="1988840"/>
            <a:ext cx="22902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434284" y="2415957"/>
            <a:ext cx="24419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494080" y="2143049"/>
            <a:ext cx="0" cy="19673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940152" y="1988840"/>
            <a:ext cx="18247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7769188" y="1988840"/>
            <a:ext cx="0" cy="288032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7528049" y="2312430"/>
            <a:ext cx="12241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1050" b="1" dirty="0" smtClean="0"/>
              <a:t>Junio, 2017</a:t>
            </a:r>
            <a:endParaRPr lang="es-CR" sz="1050" b="1" dirty="0"/>
          </a:p>
        </p:txBody>
      </p:sp>
      <p:sp>
        <p:nvSpPr>
          <p:cNvPr id="50" name="Rectangle 49"/>
          <p:cNvSpPr/>
          <p:nvPr/>
        </p:nvSpPr>
        <p:spPr>
          <a:xfrm>
            <a:off x="7596336" y="2692043"/>
            <a:ext cx="1296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" dirty="0" smtClean="0"/>
              <a:t>la Presidencia Pro-Témpore comunicó el resultado al candidato seleccionado y solicitó a la OIM formalizar la contratación del candidato con el mayor puntaje</a:t>
            </a:r>
            <a:endParaRPr lang="es-CR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404664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sz="3200" b="1" dirty="0" smtClean="0"/>
              <a:t>¿Cómo fue el proceso de selección? </a:t>
            </a:r>
            <a:endParaRPr lang="es-CR" sz="3200" b="1" dirty="0"/>
          </a:p>
        </p:txBody>
      </p:sp>
    </p:spTree>
    <p:extLst>
      <p:ext uri="{BB962C8B-B14F-4D97-AF65-F5344CB8AC3E}">
        <p14:creationId xmlns:p14="http://schemas.microsoft.com/office/powerpoint/2010/main" val="1510770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3" grpId="0"/>
      <p:bldP spid="24" grpId="0"/>
      <p:bldP spid="28" grpId="0"/>
      <p:bldP spid="30" grpId="0"/>
      <p:bldP spid="31" grpId="0"/>
      <p:bldP spid="33" grpId="0"/>
      <p:bldP spid="34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218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Informe de Proceso de selección del Coordinador de la Secretaría Técnica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Editor</dc:creator>
  <cp:lastModifiedBy>MUÑOZ Maribel</cp:lastModifiedBy>
  <cp:revision>11</cp:revision>
  <dcterms:created xsi:type="dcterms:W3CDTF">2017-06-20T16:10:23Z</dcterms:created>
  <dcterms:modified xsi:type="dcterms:W3CDTF">2017-06-20T22:30:11Z</dcterms:modified>
</cp:coreProperties>
</file>