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1" r:id="rId1"/>
  </p:sldMasterIdLst>
  <p:sldIdLst>
    <p:sldId id="256" r:id="rId2"/>
    <p:sldId id="257" r:id="rId3"/>
    <p:sldId id="262" r:id="rId4"/>
    <p:sldId id="261" r:id="rId5"/>
    <p:sldId id="263" r:id="rId6"/>
    <p:sldId id="276" r:id="rId7"/>
    <p:sldId id="274" r:id="rId8"/>
    <p:sldId id="264" r:id="rId9"/>
    <p:sldId id="275" r:id="rId10"/>
    <p:sldId id="265" r:id="rId11"/>
    <p:sldId id="278" r:id="rId12"/>
    <p:sldId id="279" r:id="rId13"/>
    <p:sldId id="280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0" y="7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smtClean="0"/>
              <a:t>7/3/2017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7139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smtClean="0"/>
              <a:t>7/3/2017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8534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smtClean="0"/>
              <a:t>7/3/2017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520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smtClean="0"/>
              <a:t>7/3/2017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4800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smtClean="0"/>
              <a:t>7/3/2017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3924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smtClean="0"/>
              <a:t>7/3/2017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5077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smtClean="0"/>
              <a:t>7/3/2017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5952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smtClean="0"/>
              <a:t>7/3/2017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438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smtClean="0"/>
              <a:t>7/3/2017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522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smtClean="0"/>
              <a:t>7/3/2017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4063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smtClean="0"/>
              <a:t>7/3/2017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223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smtClean="0"/>
              <a:t>7/3/2017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9422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s-CR" sz="6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Cuarta </a:t>
            </a:r>
            <a:r>
              <a:rPr lang="es-CR" sz="6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reunión del </a:t>
            </a:r>
            <a:r>
              <a:rPr lang="es-CR" sz="6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s-CR" sz="6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CR" sz="6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Grupo </a:t>
            </a:r>
            <a:r>
              <a:rPr lang="es-CR" sz="6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Ad-Hoc sobre Migrantes </a:t>
            </a:r>
            <a:r>
              <a:rPr lang="es-CR" sz="6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Extrarregionales</a:t>
            </a:r>
            <a:endParaRPr lang="es-CR" sz="6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065544" y="4726076"/>
            <a:ext cx="4090136" cy="940629"/>
          </a:xfrm>
        </p:spPr>
        <p:txBody>
          <a:bodyPr>
            <a:normAutofit fontScale="92500"/>
          </a:bodyPr>
          <a:lstStyle/>
          <a:p>
            <a:r>
              <a:rPr lang="es-CR" cap="none" dirty="0" smtClean="0"/>
              <a:t>Ciudad de México, México. </a:t>
            </a:r>
            <a:endParaRPr lang="es-CR" cap="none" dirty="0" smtClean="0"/>
          </a:p>
          <a:p>
            <a:r>
              <a:rPr lang="es-CR" cap="none" dirty="0"/>
              <a:t>6</a:t>
            </a:r>
            <a:r>
              <a:rPr lang="es-CR" cap="none" dirty="0" smtClean="0"/>
              <a:t> </a:t>
            </a:r>
            <a:r>
              <a:rPr lang="es-CR" cap="none" dirty="0" smtClean="0"/>
              <a:t>y </a:t>
            </a:r>
            <a:r>
              <a:rPr lang="es-CR" cap="none" dirty="0" smtClean="0"/>
              <a:t>7 </a:t>
            </a:r>
            <a:r>
              <a:rPr lang="es-CR" cap="none" dirty="0" smtClean="0"/>
              <a:t>De </a:t>
            </a:r>
            <a:r>
              <a:rPr lang="es-CR" cap="none" dirty="0" smtClean="0"/>
              <a:t>Julio</a:t>
            </a:r>
            <a:r>
              <a:rPr lang="es-CR" cap="none" dirty="0" smtClean="0"/>
              <a:t>, 2017.</a:t>
            </a:r>
            <a:endParaRPr lang="es-CR" cap="none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8659" y="357986"/>
            <a:ext cx="4932609" cy="15906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387412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2"/>
          <p:cNvSpPr txBox="1">
            <a:spLocks/>
          </p:cNvSpPr>
          <p:nvPr/>
        </p:nvSpPr>
        <p:spPr>
          <a:xfrm>
            <a:off x="1081825" y="695459"/>
            <a:ext cx="10073855" cy="5173635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endParaRPr lang="es-CR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dirty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1081825" y="850006"/>
            <a:ext cx="10073855" cy="5019088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endParaRPr lang="es-CR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dirty="0"/>
          </a:p>
        </p:txBody>
      </p:sp>
      <p:sp>
        <p:nvSpPr>
          <p:cNvPr id="7" name="Marcador de contenido 2"/>
          <p:cNvSpPr txBox="1">
            <a:spLocks/>
          </p:cNvSpPr>
          <p:nvPr/>
        </p:nvSpPr>
        <p:spPr>
          <a:xfrm>
            <a:off x="566670" y="502276"/>
            <a:ext cx="10589010" cy="5366818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endParaRPr lang="es-CR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dirty="0"/>
          </a:p>
        </p:txBody>
      </p:sp>
      <p:sp>
        <p:nvSpPr>
          <p:cNvPr id="9" name="Marcador de contenido 2"/>
          <p:cNvSpPr txBox="1">
            <a:spLocks/>
          </p:cNvSpPr>
          <p:nvPr/>
        </p:nvSpPr>
        <p:spPr>
          <a:xfrm>
            <a:off x="708338" y="695459"/>
            <a:ext cx="10447342" cy="5173635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v"/>
            </a:pPr>
            <a:r>
              <a:rPr lang="es-CR" dirty="0" smtClean="0">
                <a:solidFill>
                  <a:schemeClr val="tx1"/>
                </a:solidFill>
              </a:rPr>
              <a:t>En </a:t>
            </a:r>
            <a:r>
              <a:rPr lang="es-CR" dirty="0">
                <a:solidFill>
                  <a:schemeClr val="tx1"/>
                </a:solidFill>
              </a:rPr>
              <a:t>relación a </a:t>
            </a:r>
            <a:r>
              <a:rPr lang="es-CR" b="1" dirty="0">
                <a:solidFill>
                  <a:schemeClr val="tx1"/>
                </a:solidFill>
              </a:rPr>
              <a:t>la cooperación como región para la identificación de migrantes extra-regionales vulnerables</a:t>
            </a:r>
            <a:r>
              <a:rPr lang="es-CR" dirty="0">
                <a:solidFill>
                  <a:schemeClr val="tx1"/>
                </a:solidFill>
              </a:rPr>
              <a:t>, se sugiere emplear los </a:t>
            </a:r>
            <a:r>
              <a:rPr lang="es-CR" b="1" dirty="0">
                <a:solidFill>
                  <a:schemeClr val="tx1"/>
                </a:solidFill>
              </a:rPr>
              <a:t>“Lineamientos regionales para la identificación preliminar de perfiles y mecanismos de referencia de poblaciones migrantes en condición de vulnerabilidad</a:t>
            </a:r>
            <a:r>
              <a:rPr lang="es-CR" dirty="0">
                <a:solidFill>
                  <a:schemeClr val="tx1"/>
                </a:solidFill>
              </a:rPr>
              <a:t>” aprobados en 2012 en la CRM y que versan sobre el mismo tema, además de darlos a conocer y que cada país los aplique para que pasen de ser </a:t>
            </a:r>
            <a:r>
              <a:rPr lang="es-CR" b="1" dirty="0">
                <a:solidFill>
                  <a:schemeClr val="tx1"/>
                </a:solidFill>
              </a:rPr>
              <a:t>lineamientos regionales a lineamientos nacionales.</a:t>
            </a:r>
            <a:r>
              <a:rPr lang="es-CR" dirty="0">
                <a:solidFill>
                  <a:schemeClr val="tx1"/>
                </a:solidFill>
              </a:rPr>
              <a:t> Asimismo, se propone que los puntos focales envíen a la ST sus avances en la implementación de los lineamientos aprobados y que la ST realice la solicitud de información correspondiente a este respecto. </a:t>
            </a:r>
            <a:endParaRPr lang="es-ES_tradnl" dirty="0" smtClean="0">
              <a:solidFill>
                <a:schemeClr val="tx1"/>
              </a:solidFill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es-CR" dirty="0">
                <a:solidFill>
                  <a:schemeClr val="tx1"/>
                </a:solidFill>
              </a:rPr>
              <a:t>Se solicita a los Puntos Focales de la CRM sugerir a los Viceministros y a las Viceministras la organización pronta de un </a:t>
            </a:r>
            <a:r>
              <a:rPr lang="es-CR" b="1" dirty="0">
                <a:solidFill>
                  <a:schemeClr val="tx1"/>
                </a:solidFill>
              </a:rPr>
              <a:t>taller sobre prácticas para la identificación de migrantes extra-regionales vulnerables, a nivel nacional o regional</a:t>
            </a:r>
            <a:r>
              <a:rPr lang="es-CR" dirty="0">
                <a:solidFill>
                  <a:schemeClr val="tx1"/>
                </a:solidFill>
              </a:rPr>
              <a:t>, en el plazo de un año, asignando la responsabilidad de conducirlo a las Direcciones de Migración de cada país.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s-CR" dirty="0">
                <a:solidFill>
                  <a:schemeClr val="tx1"/>
                </a:solidFill>
              </a:rPr>
              <a:t>En relación a la </a:t>
            </a:r>
            <a:r>
              <a:rPr lang="es-CR" b="1" dirty="0">
                <a:solidFill>
                  <a:schemeClr val="tx1"/>
                </a:solidFill>
              </a:rPr>
              <a:t>colaboración regional para impulsar acuerdos de retorno con países de origen, de tránsito y de última residencia</a:t>
            </a:r>
            <a:r>
              <a:rPr lang="es-CR" dirty="0">
                <a:solidFill>
                  <a:schemeClr val="tx1"/>
                </a:solidFill>
              </a:rPr>
              <a:t>, cabe indicar que el retorno debería ser un mecanismo adicional, ejecutado de forma paralela a otros procesos primarios. Se sugiere la creación de iniciativas nacionales o regionales para asistir a las personas migrantes en el proceso de retorno, o el establecimiento de </a:t>
            </a:r>
            <a:r>
              <a:rPr lang="es-CR" b="1" dirty="0">
                <a:solidFill>
                  <a:schemeClr val="tx1"/>
                </a:solidFill>
              </a:rPr>
              <a:t>fondos a nivel regional para estos fines</a:t>
            </a:r>
            <a:r>
              <a:rPr lang="es-CR" dirty="0">
                <a:solidFill>
                  <a:schemeClr val="tx1"/>
                </a:solidFill>
              </a:rPr>
              <a:t>. Además, bajo el principio de corresponsabilidad, </a:t>
            </a:r>
            <a:r>
              <a:rPr lang="es-CR" b="1" dirty="0">
                <a:solidFill>
                  <a:schemeClr val="tx1"/>
                </a:solidFill>
              </a:rPr>
              <a:t>se sugiere solicitar mayor cooperación financiera por parte de los países de destin</a:t>
            </a:r>
            <a:r>
              <a:rPr lang="es-CR" dirty="0">
                <a:solidFill>
                  <a:schemeClr val="tx1"/>
                </a:solidFill>
              </a:rPr>
              <a:t>o. </a:t>
            </a:r>
          </a:p>
          <a:p>
            <a:pPr lvl="0" algn="just">
              <a:buFont typeface="Wingdings" panose="05000000000000000000" pitchFamily="2" charset="2"/>
              <a:buChar char="v"/>
            </a:pPr>
            <a:endParaRPr lang="es-CR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723283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2"/>
          <p:cNvSpPr txBox="1">
            <a:spLocks/>
          </p:cNvSpPr>
          <p:nvPr/>
        </p:nvSpPr>
        <p:spPr>
          <a:xfrm>
            <a:off x="1081825" y="695459"/>
            <a:ext cx="10073855" cy="5173635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endParaRPr lang="es-CR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dirty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1081825" y="850006"/>
            <a:ext cx="10073855" cy="5019088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endParaRPr lang="es-CR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dirty="0"/>
          </a:p>
        </p:txBody>
      </p:sp>
      <p:sp>
        <p:nvSpPr>
          <p:cNvPr id="7" name="Marcador de contenido 2"/>
          <p:cNvSpPr txBox="1">
            <a:spLocks/>
          </p:cNvSpPr>
          <p:nvPr/>
        </p:nvSpPr>
        <p:spPr>
          <a:xfrm>
            <a:off x="566670" y="502276"/>
            <a:ext cx="10589010" cy="5366818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endParaRPr lang="es-CR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dirty="0"/>
          </a:p>
        </p:txBody>
      </p:sp>
      <p:sp>
        <p:nvSpPr>
          <p:cNvPr id="9" name="Marcador de contenido 2"/>
          <p:cNvSpPr txBox="1">
            <a:spLocks/>
          </p:cNvSpPr>
          <p:nvPr/>
        </p:nvSpPr>
        <p:spPr>
          <a:xfrm>
            <a:off x="708338" y="695459"/>
            <a:ext cx="10447342" cy="5173635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v"/>
            </a:pPr>
            <a:r>
              <a:rPr lang="es-CR" dirty="0">
                <a:solidFill>
                  <a:schemeClr val="tx1"/>
                </a:solidFill>
              </a:rPr>
              <a:t> </a:t>
            </a:r>
            <a:r>
              <a:rPr lang="es-CR" dirty="0" smtClean="0">
                <a:solidFill>
                  <a:schemeClr val="tx1"/>
                </a:solidFill>
              </a:rPr>
              <a:t>Se </a:t>
            </a:r>
            <a:r>
              <a:rPr lang="es-CR" dirty="0">
                <a:solidFill>
                  <a:schemeClr val="tx1"/>
                </a:solidFill>
              </a:rPr>
              <a:t>sugiere la generación de </a:t>
            </a:r>
            <a:r>
              <a:rPr lang="es-CR" b="1" dirty="0">
                <a:solidFill>
                  <a:schemeClr val="tx1"/>
                </a:solidFill>
              </a:rPr>
              <a:t>políticas regionales diferenciadas para gestionar a las diferentes nacionalidades de migrantes extra-regionales</a:t>
            </a:r>
            <a:r>
              <a:rPr lang="es-CR" dirty="0">
                <a:solidFill>
                  <a:schemeClr val="tx1"/>
                </a:solidFill>
              </a:rPr>
              <a:t>. </a:t>
            </a:r>
            <a:endParaRPr lang="es-CR" dirty="0" smtClean="0">
              <a:solidFill>
                <a:schemeClr val="tx1"/>
              </a:solidFill>
            </a:endParaRPr>
          </a:p>
          <a:p>
            <a:pPr algn="just">
              <a:buFont typeface="Wingdings" panose="05000000000000000000" pitchFamily="2" charset="2"/>
              <a:buChar char="v"/>
            </a:pPr>
            <a:endParaRPr lang="es-CR" dirty="0" smtClean="0">
              <a:solidFill>
                <a:schemeClr val="tx1"/>
              </a:solidFill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es-CR" dirty="0" smtClean="0">
                <a:solidFill>
                  <a:schemeClr val="tx1"/>
                </a:solidFill>
              </a:rPr>
              <a:t>Se </a:t>
            </a:r>
            <a:r>
              <a:rPr lang="es-CR" dirty="0">
                <a:solidFill>
                  <a:schemeClr val="tx1"/>
                </a:solidFill>
              </a:rPr>
              <a:t>sugiere </a:t>
            </a:r>
            <a:r>
              <a:rPr lang="es-CR" b="1" dirty="0">
                <a:solidFill>
                  <a:schemeClr val="tx1"/>
                </a:solidFill>
              </a:rPr>
              <a:t>solicitar a Estados Unidos que clarifique si continuará con sus políticas migratorias</a:t>
            </a:r>
            <a:r>
              <a:rPr lang="es-CR" dirty="0">
                <a:solidFill>
                  <a:schemeClr val="tx1"/>
                </a:solidFill>
              </a:rPr>
              <a:t>, para que la región pueda tener claridad sobre las opciones de gestión de los flujos migratorios extra-regionales. Se sugiere que esto sea planteado en la reunión Viceministerial. </a:t>
            </a:r>
            <a:endParaRPr lang="es-CR" dirty="0" smtClean="0">
              <a:solidFill>
                <a:schemeClr val="tx1"/>
              </a:solidFill>
            </a:endParaRPr>
          </a:p>
          <a:p>
            <a:pPr algn="just">
              <a:buFont typeface="Wingdings" panose="05000000000000000000" pitchFamily="2" charset="2"/>
              <a:buChar char="v"/>
            </a:pPr>
            <a:endParaRPr lang="es-CR" dirty="0" smtClean="0">
              <a:solidFill>
                <a:schemeClr val="tx1"/>
              </a:solidFill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es-CR" dirty="0" smtClean="0">
                <a:solidFill>
                  <a:schemeClr val="tx1"/>
                </a:solidFill>
              </a:rPr>
              <a:t>En </a:t>
            </a:r>
            <a:r>
              <a:rPr lang="es-CR" dirty="0">
                <a:solidFill>
                  <a:schemeClr val="tx1"/>
                </a:solidFill>
              </a:rPr>
              <a:t>relación a la </a:t>
            </a:r>
            <a:r>
              <a:rPr lang="es-CR" b="1" dirty="0">
                <a:solidFill>
                  <a:schemeClr val="tx1"/>
                </a:solidFill>
              </a:rPr>
              <a:t>colaboración como región para evitar el abuso de la figura del refugio</a:t>
            </a:r>
            <a:r>
              <a:rPr lang="es-CR" dirty="0">
                <a:solidFill>
                  <a:schemeClr val="tx1"/>
                </a:solidFill>
              </a:rPr>
              <a:t> (asilo), se sugiere partir del reconocimiento del escaso conocimiento que se tiene sobre los procesos de asilo y sobre las alternativas vigentes al mismo. Se sugiere crear, desde los primeros países de ingreso y en la ruta, </a:t>
            </a:r>
            <a:r>
              <a:rPr lang="es-CR" b="1" dirty="0">
                <a:solidFill>
                  <a:schemeClr val="tx1"/>
                </a:solidFill>
              </a:rPr>
              <a:t>instrumentos de información claros sobre las posibilidades de asilo y otros mecanismos de refugio accesibles para estos migrantes y vigentes en las legislaciones de los diversos países miembros.</a:t>
            </a:r>
            <a:r>
              <a:rPr lang="es-CR" dirty="0">
                <a:solidFill>
                  <a:schemeClr val="tx1"/>
                </a:solidFill>
              </a:rPr>
              <a:t> </a:t>
            </a:r>
          </a:p>
          <a:p>
            <a:pPr lvl="0" algn="just">
              <a:buFont typeface="Wingdings" panose="05000000000000000000" pitchFamily="2" charset="2"/>
              <a:buChar char="v"/>
            </a:pPr>
            <a:endParaRPr lang="es-CR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1550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2"/>
          <p:cNvSpPr txBox="1">
            <a:spLocks/>
          </p:cNvSpPr>
          <p:nvPr/>
        </p:nvSpPr>
        <p:spPr>
          <a:xfrm>
            <a:off x="1081825" y="695459"/>
            <a:ext cx="10073855" cy="5173635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endParaRPr lang="es-CR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dirty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1081825" y="850006"/>
            <a:ext cx="10073855" cy="5019088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endParaRPr lang="es-CR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dirty="0"/>
          </a:p>
        </p:txBody>
      </p:sp>
      <p:sp>
        <p:nvSpPr>
          <p:cNvPr id="7" name="Marcador de contenido 2"/>
          <p:cNvSpPr txBox="1">
            <a:spLocks/>
          </p:cNvSpPr>
          <p:nvPr/>
        </p:nvSpPr>
        <p:spPr>
          <a:xfrm>
            <a:off x="566670" y="502276"/>
            <a:ext cx="10589010" cy="5366818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endParaRPr lang="es-CR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dirty="0"/>
          </a:p>
        </p:txBody>
      </p:sp>
      <p:sp>
        <p:nvSpPr>
          <p:cNvPr id="9" name="Marcador de contenido 2"/>
          <p:cNvSpPr txBox="1">
            <a:spLocks/>
          </p:cNvSpPr>
          <p:nvPr/>
        </p:nvSpPr>
        <p:spPr>
          <a:xfrm>
            <a:off x="708338" y="695459"/>
            <a:ext cx="10447342" cy="5173635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v"/>
            </a:pPr>
            <a:r>
              <a:rPr lang="es-CR" dirty="0">
                <a:solidFill>
                  <a:schemeClr val="tx1"/>
                </a:solidFill>
              </a:rPr>
              <a:t> </a:t>
            </a:r>
            <a:r>
              <a:rPr lang="es-CR" dirty="0" smtClean="0">
                <a:solidFill>
                  <a:schemeClr val="tx1"/>
                </a:solidFill>
              </a:rPr>
              <a:t>Se </a:t>
            </a:r>
            <a:r>
              <a:rPr lang="es-CR" dirty="0">
                <a:solidFill>
                  <a:schemeClr val="tx1"/>
                </a:solidFill>
              </a:rPr>
              <a:t>sugiere avanzar en </a:t>
            </a:r>
            <a:r>
              <a:rPr lang="es-CR" b="1" dirty="0">
                <a:solidFill>
                  <a:schemeClr val="tx1"/>
                </a:solidFill>
              </a:rPr>
              <a:t>procesos de capacitación continua sobre refugio y asilo</a:t>
            </a:r>
            <a:r>
              <a:rPr lang="es-CR" dirty="0">
                <a:solidFill>
                  <a:schemeClr val="tx1"/>
                </a:solidFill>
              </a:rPr>
              <a:t> para el personal que tiene contacto directo con la población. </a:t>
            </a:r>
            <a:endParaRPr lang="es-CR" dirty="0" smtClean="0">
              <a:solidFill>
                <a:schemeClr val="tx1"/>
              </a:solidFill>
            </a:endParaRPr>
          </a:p>
          <a:p>
            <a:pPr algn="just">
              <a:buFont typeface="Wingdings" panose="05000000000000000000" pitchFamily="2" charset="2"/>
              <a:buChar char="v"/>
            </a:pPr>
            <a:endParaRPr lang="es-CR" dirty="0" smtClean="0">
              <a:solidFill>
                <a:schemeClr val="tx1"/>
              </a:solidFill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es-CR" dirty="0" smtClean="0">
                <a:solidFill>
                  <a:schemeClr val="tx1"/>
                </a:solidFill>
              </a:rPr>
              <a:t>Se </a:t>
            </a:r>
            <a:r>
              <a:rPr lang="es-CR" dirty="0">
                <a:solidFill>
                  <a:schemeClr val="tx1"/>
                </a:solidFill>
              </a:rPr>
              <a:t>sugiere invertir en </a:t>
            </a:r>
            <a:r>
              <a:rPr lang="es-CR" b="1" dirty="0">
                <a:solidFill>
                  <a:schemeClr val="tx1"/>
                </a:solidFill>
              </a:rPr>
              <a:t>procesos más acelerados y expeditos de determinación de la condición de refugiado</a:t>
            </a:r>
            <a:r>
              <a:rPr lang="es-CR" dirty="0">
                <a:solidFill>
                  <a:schemeClr val="tx1"/>
                </a:solidFill>
              </a:rPr>
              <a:t>, para migraciones que no son masivas. </a:t>
            </a:r>
            <a:endParaRPr lang="es-CR" dirty="0" smtClean="0">
              <a:solidFill>
                <a:schemeClr val="tx1"/>
              </a:solidFill>
            </a:endParaRPr>
          </a:p>
          <a:p>
            <a:pPr algn="just">
              <a:buFont typeface="Wingdings" panose="05000000000000000000" pitchFamily="2" charset="2"/>
              <a:buChar char="v"/>
            </a:pPr>
            <a:endParaRPr lang="es-CR" dirty="0" smtClean="0">
              <a:solidFill>
                <a:schemeClr val="tx1"/>
              </a:solidFill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es-CR" dirty="0" smtClean="0">
                <a:solidFill>
                  <a:schemeClr val="tx1"/>
                </a:solidFill>
              </a:rPr>
              <a:t>Se </a:t>
            </a:r>
            <a:r>
              <a:rPr lang="es-CR" dirty="0">
                <a:solidFill>
                  <a:schemeClr val="tx1"/>
                </a:solidFill>
              </a:rPr>
              <a:t>sugiere </a:t>
            </a:r>
            <a:r>
              <a:rPr lang="es-CR" b="1" dirty="0">
                <a:solidFill>
                  <a:schemeClr val="tx1"/>
                </a:solidFill>
              </a:rPr>
              <a:t>realizar una campaña enfocada en los riesgos de la migración y los derechos de las personas migrantes. </a:t>
            </a:r>
            <a:r>
              <a:rPr lang="es-CR" dirty="0">
                <a:solidFill>
                  <a:schemeClr val="tx1"/>
                </a:solidFill>
              </a:rPr>
              <a:t>Para ello, cada delegación designará un punto focal de comunicación para atender los temas de la eventual campaña y esta decisión será comunicada a la ST para avanzar con el desarrollo de la misma. Dicha campaña también podrá incluir información sobre las opciones migratorias de los migrantes extra-regionales en los Países Miembros. </a:t>
            </a:r>
          </a:p>
          <a:p>
            <a:pPr lvl="0" algn="just">
              <a:buFont typeface="Wingdings" panose="05000000000000000000" pitchFamily="2" charset="2"/>
              <a:buChar char="v"/>
            </a:pPr>
            <a:endParaRPr lang="es-CR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1068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logo CRM transpar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3681413" y="333375"/>
            <a:ext cx="3960812" cy="1912938"/>
          </a:xfrm>
          <a:prstGeom prst="rect">
            <a:avLst/>
          </a:prstGeom>
        </p:spPr>
      </p:pic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95813" y="2925763"/>
            <a:ext cx="8229600" cy="11430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dirty="0" smtClean="0">
                <a:solidFill>
                  <a:schemeClr val="tx1"/>
                </a:solidFill>
              </a:rPr>
              <a:t>¡Gracias!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7035800" y="5026025"/>
            <a:ext cx="4938713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s-CR" sz="2800" dirty="0"/>
              <a:t>Sitios web:	</a:t>
            </a:r>
            <a:r>
              <a:rPr lang="es-CR" sz="2800" b="1" dirty="0">
                <a:solidFill>
                  <a:srgbClr val="000099"/>
                </a:solidFill>
              </a:rPr>
              <a:t>http://crmsv.org</a:t>
            </a:r>
          </a:p>
          <a:p>
            <a:pPr eaLnBrk="0" hangingPunct="0">
              <a:spcBef>
                <a:spcPct val="50000"/>
              </a:spcBef>
            </a:pPr>
            <a:r>
              <a:rPr lang="es-CR" sz="2800" b="1" dirty="0">
                <a:solidFill>
                  <a:srgbClr val="000099"/>
                </a:solidFill>
              </a:rPr>
              <a:t>		</a:t>
            </a:r>
            <a:r>
              <a:rPr lang="es-CR" sz="2800" b="1" dirty="0" smtClean="0">
                <a:solidFill>
                  <a:srgbClr val="000099"/>
                </a:solidFill>
              </a:rPr>
              <a:t>           http</a:t>
            </a:r>
            <a:r>
              <a:rPr lang="es-CR" sz="2800" b="1" dirty="0">
                <a:solidFill>
                  <a:srgbClr val="000099"/>
                </a:solidFill>
              </a:rPr>
              <a:t>://rcmvs.org</a:t>
            </a:r>
            <a:r>
              <a:rPr lang="es-CR" sz="2400" b="1" dirty="0">
                <a:solidFill>
                  <a:srgbClr val="000099"/>
                </a:solidFill>
              </a:rPr>
              <a:t> </a:t>
            </a:r>
            <a:endParaRPr lang="en-US" sz="24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246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R" dirty="0" smtClean="0"/>
              <a:t>Antecedentes</a:t>
            </a:r>
            <a:endParaRPr lang="es-C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97280" y="1827512"/>
            <a:ext cx="10058400" cy="4786887"/>
          </a:xfrm>
        </p:spPr>
        <p:txBody>
          <a:bodyPr>
            <a:normAutofit fontScale="92500"/>
          </a:bodyPr>
          <a:lstStyle/>
          <a:p>
            <a:pPr algn="just">
              <a:buFont typeface="Wingdings" panose="05000000000000000000" pitchFamily="2" charset="2"/>
              <a:buChar char="v"/>
            </a:pPr>
            <a:r>
              <a:rPr lang="es-CR" b="1" i="1" dirty="0" smtClean="0">
                <a:solidFill>
                  <a:schemeClr val="tx1"/>
                </a:solidFill>
              </a:rPr>
              <a:t>I CRM 1996 (Puebla, México): </a:t>
            </a:r>
            <a:r>
              <a:rPr lang="es-CR" dirty="0" smtClean="0">
                <a:solidFill>
                  <a:schemeClr val="tx1"/>
                </a:solidFill>
              </a:rPr>
              <a:t>Los gobiernos se comprometen a </a:t>
            </a:r>
            <a:r>
              <a:rPr lang="es-ES_tradnl" dirty="0">
                <a:solidFill>
                  <a:schemeClr val="tx1"/>
                </a:solidFill>
              </a:rPr>
              <a:t>Promover el intercambio de información y la cooperación regional orientada a la asistencia técnica y capacitación de recursos humanos, para controlar los flujos de migrantes indocumentados </a:t>
            </a:r>
            <a:r>
              <a:rPr lang="es-ES_tradnl" dirty="0" err="1" smtClean="0">
                <a:solidFill>
                  <a:schemeClr val="tx1"/>
                </a:solidFill>
              </a:rPr>
              <a:t>extrarregionales</a:t>
            </a:r>
            <a:r>
              <a:rPr lang="es-ES_tradnl" dirty="0" smtClean="0">
                <a:solidFill>
                  <a:schemeClr val="tx1"/>
                </a:solidFill>
              </a:rPr>
              <a:t>.</a:t>
            </a:r>
          </a:p>
          <a:p>
            <a:pPr algn="just">
              <a:buFont typeface="Wingdings" panose="05000000000000000000" pitchFamily="2" charset="2"/>
              <a:buChar char="v"/>
            </a:pPr>
            <a:endParaRPr lang="es-ES_tradnl" dirty="0">
              <a:solidFill>
                <a:schemeClr val="tx1"/>
              </a:solidFill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es-ES_tradnl" b="1" i="1" dirty="0" smtClean="0">
                <a:solidFill>
                  <a:schemeClr val="tx1"/>
                </a:solidFill>
              </a:rPr>
              <a:t>IV CRM 1999 (El Salvador): </a:t>
            </a:r>
            <a:r>
              <a:rPr lang="es-ES_tradnl" dirty="0" smtClean="0">
                <a:solidFill>
                  <a:schemeClr val="tx1"/>
                </a:solidFill>
              </a:rPr>
              <a:t>Los y las Viceministro(a)s solicitan a la OIM presentar </a:t>
            </a:r>
            <a:r>
              <a:rPr lang="es-ES_tradnl" dirty="0">
                <a:solidFill>
                  <a:schemeClr val="tx1"/>
                </a:solidFill>
              </a:rPr>
              <a:t>una propuesta de programa general de cooperación para el retorno de migrantes </a:t>
            </a:r>
            <a:r>
              <a:rPr lang="es-ES_tradnl" dirty="0" err="1">
                <a:solidFill>
                  <a:schemeClr val="tx1"/>
                </a:solidFill>
              </a:rPr>
              <a:t>extrarregionales</a:t>
            </a:r>
            <a:r>
              <a:rPr lang="es-ES_tradnl" dirty="0">
                <a:solidFill>
                  <a:schemeClr val="tx1"/>
                </a:solidFill>
              </a:rPr>
              <a:t>, con base en el mandato de la </a:t>
            </a:r>
            <a:r>
              <a:rPr lang="es-ES_tradnl" dirty="0" smtClean="0">
                <a:solidFill>
                  <a:schemeClr val="tx1"/>
                </a:solidFill>
              </a:rPr>
              <a:t>organización</a:t>
            </a:r>
          </a:p>
          <a:p>
            <a:pPr algn="just">
              <a:buFont typeface="Wingdings" panose="05000000000000000000" pitchFamily="2" charset="2"/>
              <a:buChar char="v"/>
            </a:pPr>
            <a:endParaRPr lang="es-ES_tradnl" dirty="0">
              <a:solidFill>
                <a:schemeClr val="tx1"/>
              </a:solidFill>
            </a:endParaRP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es-ES_tradnl" b="1" i="1" dirty="0">
                <a:solidFill>
                  <a:schemeClr val="tx1"/>
                </a:solidFill>
              </a:rPr>
              <a:t>Seminario sobre Migración, Retorno y Reinserción </a:t>
            </a:r>
            <a:r>
              <a:rPr lang="es-ES_tradnl" b="1" i="1" dirty="0" smtClean="0">
                <a:solidFill>
                  <a:schemeClr val="tx1"/>
                </a:solidFill>
              </a:rPr>
              <a:t>1999 (Tegucigalpa</a:t>
            </a:r>
            <a:r>
              <a:rPr lang="es-ES_tradnl" b="1" i="1" dirty="0">
                <a:solidFill>
                  <a:schemeClr val="tx1"/>
                </a:solidFill>
              </a:rPr>
              <a:t>, </a:t>
            </a:r>
            <a:r>
              <a:rPr lang="es-ES_tradnl" b="1" i="1" dirty="0" smtClean="0">
                <a:solidFill>
                  <a:schemeClr val="tx1"/>
                </a:solidFill>
              </a:rPr>
              <a:t>Honduras</a:t>
            </a:r>
            <a:r>
              <a:rPr lang="es-ES_tradnl" dirty="0" smtClean="0">
                <a:solidFill>
                  <a:schemeClr val="tx1"/>
                </a:solidFill>
              </a:rPr>
              <a:t>): 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es-ES_tradnl" dirty="0" smtClean="0">
                <a:solidFill>
                  <a:schemeClr val="tx1"/>
                </a:solidFill>
              </a:rPr>
              <a:t>Allí </a:t>
            </a:r>
            <a:r>
              <a:rPr lang="es-ES_tradnl" dirty="0">
                <a:solidFill>
                  <a:schemeClr val="tx1"/>
                </a:solidFill>
              </a:rPr>
              <a:t>se “</a:t>
            </a:r>
            <a:r>
              <a:rPr lang="es-ES_tradnl" i="1" dirty="0">
                <a:solidFill>
                  <a:schemeClr val="tx1"/>
                </a:solidFill>
              </a:rPr>
              <a:t>manifestó la preocupación por el respeto de los derechos humanos de los migrantes </a:t>
            </a:r>
            <a:r>
              <a:rPr lang="es-ES_tradnl" i="1" dirty="0" err="1">
                <a:solidFill>
                  <a:schemeClr val="tx1"/>
                </a:solidFill>
              </a:rPr>
              <a:t>extrarregionales</a:t>
            </a:r>
            <a:r>
              <a:rPr lang="es-ES_tradnl" i="1" dirty="0">
                <a:solidFill>
                  <a:schemeClr val="tx1"/>
                </a:solidFill>
              </a:rPr>
              <a:t> varados en los países miembros de la Conferencia Regional sobre Migración”</a:t>
            </a:r>
            <a:endParaRPr lang="es-CR" dirty="0">
              <a:solidFill>
                <a:schemeClr val="tx1"/>
              </a:solidFill>
            </a:endParaRPr>
          </a:p>
          <a:p>
            <a:pPr marL="457200" lvl="0" indent="-457200" algn="just">
              <a:buFont typeface="+mj-lt"/>
              <a:buAutoNum type="arabicPeriod"/>
            </a:pPr>
            <a:r>
              <a:rPr lang="es-ES_tradnl" dirty="0">
                <a:solidFill>
                  <a:schemeClr val="tx1"/>
                </a:solidFill>
              </a:rPr>
              <a:t>Se solicitó a OIM la elaboración de una propuesta de “Proyecto de Retorno de Migrantes </a:t>
            </a:r>
            <a:r>
              <a:rPr lang="es-ES_tradnl" dirty="0" err="1">
                <a:solidFill>
                  <a:schemeClr val="tx1"/>
                </a:solidFill>
              </a:rPr>
              <a:t>Extrarregionales</a:t>
            </a:r>
            <a:r>
              <a:rPr lang="es-ES_tradnl" dirty="0">
                <a:solidFill>
                  <a:schemeClr val="tx1"/>
                </a:solidFill>
              </a:rPr>
              <a:t>”, que si bien fue aceptado por los Países Miembros, </a:t>
            </a:r>
            <a:r>
              <a:rPr lang="es-ES_tradnl" dirty="0" smtClean="0">
                <a:solidFill>
                  <a:schemeClr val="tx1"/>
                </a:solidFill>
              </a:rPr>
              <a:t>no se logró instrumentalizar.</a:t>
            </a:r>
            <a:endParaRPr lang="es-CR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dirty="0"/>
          </a:p>
          <a:p>
            <a:pPr>
              <a:buFont typeface="Wingdings" panose="05000000000000000000" pitchFamily="2" charset="2"/>
              <a:buChar char="v"/>
            </a:pPr>
            <a:endParaRPr lang="es-CR" dirty="0" smtClean="0"/>
          </a:p>
        </p:txBody>
      </p:sp>
    </p:spTree>
    <p:extLst>
      <p:ext uri="{BB962C8B-B14F-4D97-AF65-F5344CB8AC3E}">
        <p14:creationId xmlns:p14="http://schemas.microsoft.com/office/powerpoint/2010/main" val="276219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2"/>
          <p:cNvSpPr txBox="1">
            <a:spLocks/>
          </p:cNvSpPr>
          <p:nvPr/>
        </p:nvSpPr>
        <p:spPr>
          <a:xfrm>
            <a:off x="631065" y="784324"/>
            <a:ext cx="10331431" cy="5410414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v"/>
            </a:pPr>
            <a:r>
              <a:rPr lang="es-ES_tradnl" b="1" i="1" dirty="0" smtClean="0">
                <a:solidFill>
                  <a:schemeClr val="tx1"/>
                </a:solidFill>
              </a:rPr>
              <a:t>II </a:t>
            </a:r>
            <a:r>
              <a:rPr lang="es-ES_tradnl" b="1" i="1" dirty="0">
                <a:solidFill>
                  <a:schemeClr val="tx1"/>
                </a:solidFill>
              </a:rPr>
              <a:t>Reunión de la ‘Red de Enlace de Funcionarios para el Intercambio Regular de Información sobre el Combate al Tráfico de Migrantes’ 20001 (San José, Costa Rica): </a:t>
            </a:r>
            <a:r>
              <a:rPr lang="es-ES_tradnl" dirty="0">
                <a:solidFill>
                  <a:schemeClr val="tx1"/>
                </a:solidFill>
              </a:rPr>
              <a:t>Proponía como lineamientos básicos de su Plan de Acción </a:t>
            </a:r>
            <a:r>
              <a:rPr lang="es-CR" dirty="0">
                <a:solidFill>
                  <a:schemeClr val="tx1"/>
                </a:solidFill>
              </a:rPr>
              <a:t>el (punto 2.1) </a:t>
            </a:r>
            <a:r>
              <a:rPr lang="es-CR" i="1" dirty="0">
                <a:solidFill>
                  <a:schemeClr val="tx1"/>
                </a:solidFill>
              </a:rPr>
              <a:t>“organizar actividades conjuntas para interceptar migrantes </a:t>
            </a:r>
            <a:r>
              <a:rPr lang="es-CR" i="1" dirty="0" err="1">
                <a:solidFill>
                  <a:schemeClr val="tx1"/>
                </a:solidFill>
              </a:rPr>
              <a:t>extrarregionales</a:t>
            </a:r>
            <a:r>
              <a:rPr lang="es-CR" i="1" dirty="0">
                <a:solidFill>
                  <a:schemeClr val="tx1"/>
                </a:solidFill>
              </a:rPr>
              <a:t> indocumentados o indebidamente documentados</a:t>
            </a:r>
            <a:r>
              <a:rPr lang="es-CR" dirty="0">
                <a:solidFill>
                  <a:schemeClr val="tx1"/>
                </a:solidFill>
              </a:rPr>
              <a:t>”. </a:t>
            </a:r>
            <a:endParaRPr lang="es-CR" dirty="0" smtClean="0">
              <a:solidFill>
                <a:schemeClr val="tx1"/>
              </a:solidFill>
            </a:endParaRPr>
          </a:p>
          <a:p>
            <a:pPr algn="just">
              <a:buFont typeface="Wingdings" panose="05000000000000000000" pitchFamily="2" charset="2"/>
              <a:buChar char="v"/>
            </a:pPr>
            <a:endParaRPr lang="es-CR" dirty="0">
              <a:solidFill>
                <a:schemeClr val="tx1"/>
              </a:solidFill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es-ES_tradnl" b="1" i="1" dirty="0">
                <a:solidFill>
                  <a:schemeClr val="tx1"/>
                </a:solidFill>
              </a:rPr>
              <a:t>IX CRM 2004 (Panamá, Ciudad de Panamá)</a:t>
            </a:r>
            <a:r>
              <a:rPr lang="es-CR" b="1" i="1" dirty="0">
                <a:solidFill>
                  <a:schemeClr val="tx1"/>
                </a:solidFill>
              </a:rPr>
              <a:t>: </a:t>
            </a:r>
            <a:r>
              <a:rPr lang="es-ES_tradnl" dirty="0">
                <a:solidFill>
                  <a:schemeClr val="tx1"/>
                </a:solidFill>
              </a:rPr>
              <a:t>Se aprobó el </a:t>
            </a:r>
            <a:r>
              <a:rPr lang="es-ES_tradnl" i="1" dirty="0">
                <a:solidFill>
                  <a:schemeClr val="tx1"/>
                </a:solidFill>
              </a:rPr>
              <a:t>“Marco General de Ejecución del Programa de Cooperación Multilateral para el Retorno Asistido de Migrantes Extra-Regionales Varados en Países Miembros de la Conferencia Regional Sobre Migración (CRM) o Proceso Puebla</a:t>
            </a:r>
            <a:r>
              <a:rPr lang="es-ES_tradnl" i="1" dirty="0" smtClean="0">
                <a:solidFill>
                  <a:schemeClr val="tx1"/>
                </a:solidFill>
              </a:rPr>
              <a:t>”.</a:t>
            </a:r>
          </a:p>
          <a:p>
            <a:pPr marL="0" indent="0" algn="just">
              <a:buNone/>
            </a:pPr>
            <a:r>
              <a:rPr lang="es-ES_tradnl" dirty="0" smtClean="0">
                <a:solidFill>
                  <a:schemeClr val="tx1"/>
                </a:solidFill>
              </a:rPr>
              <a:t> 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s-CR" b="1" i="1" dirty="0">
                <a:solidFill>
                  <a:schemeClr val="tx1"/>
                </a:solidFill>
              </a:rPr>
              <a:t>Grupo Regional de Consulta sobre Migración 2011 (Santo Domingo, República Dominicana): </a:t>
            </a:r>
            <a:r>
              <a:rPr lang="es-CR" dirty="0">
                <a:solidFill>
                  <a:schemeClr val="tx1"/>
                </a:solidFill>
              </a:rPr>
              <a:t>Se conformó el </a:t>
            </a:r>
            <a:r>
              <a:rPr lang="es-CR" i="1" dirty="0">
                <a:solidFill>
                  <a:schemeClr val="tx1"/>
                </a:solidFill>
              </a:rPr>
              <a:t>Grupo Ad Hoc para discutir, analizar y definir los objetivos sobre el tema de flujos migratorios extra-continentales en la región</a:t>
            </a:r>
            <a:r>
              <a:rPr lang="es-CR" dirty="0">
                <a:solidFill>
                  <a:schemeClr val="tx1"/>
                </a:solidFill>
              </a:rPr>
              <a:t> (como se denominó entonces</a:t>
            </a:r>
            <a:r>
              <a:rPr lang="es-CR" dirty="0" smtClean="0">
                <a:solidFill>
                  <a:schemeClr val="tx1"/>
                </a:solidFill>
              </a:rPr>
              <a:t>).</a:t>
            </a:r>
            <a:endParaRPr lang="es-CR" dirty="0"/>
          </a:p>
          <a:p>
            <a:pPr algn="just">
              <a:buFont typeface="Wingdings" panose="05000000000000000000" pitchFamily="2" charset="2"/>
              <a:buChar char="v"/>
            </a:pPr>
            <a:endParaRPr lang="es-ES_tradnl" dirty="0" smtClean="0"/>
          </a:p>
          <a:p>
            <a:pPr algn="just">
              <a:buFont typeface="Wingdings" panose="05000000000000000000" pitchFamily="2" charset="2"/>
              <a:buChar char="v"/>
            </a:pPr>
            <a:r>
              <a:rPr lang="es-ES_tradnl" b="1" i="1" dirty="0">
                <a:solidFill>
                  <a:schemeClr val="tx1"/>
                </a:solidFill>
              </a:rPr>
              <a:t>Reunión de intercambio de información y promoción del diálogo entre las </a:t>
            </a:r>
            <a:r>
              <a:rPr lang="es-ES_tradnl" b="1" i="1" dirty="0" err="1">
                <a:solidFill>
                  <a:schemeClr val="tx1"/>
                </a:solidFill>
              </a:rPr>
              <a:t>Troikas</a:t>
            </a:r>
            <a:r>
              <a:rPr lang="es-ES_tradnl" b="1" i="1" dirty="0">
                <a:solidFill>
                  <a:schemeClr val="tx1"/>
                </a:solidFill>
              </a:rPr>
              <a:t> de la Conferencia Sudamericana sobre Migraciones (CSM) y de la Conferencia Regional sobre Migración (CRM) en torno a los flujos migratorios </a:t>
            </a:r>
            <a:r>
              <a:rPr lang="es-ES_tradnl" b="1" i="1" dirty="0" err="1">
                <a:solidFill>
                  <a:schemeClr val="tx1"/>
                </a:solidFill>
              </a:rPr>
              <a:t>extracontinentales</a:t>
            </a:r>
            <a:r>
              <a:rPr lang="es-ES_tradnl" b="1" i="1" dirty="0">
                <a:solidFill>
                  <a:schemeClr val="tx1"/>
                </a:solidFill>
              </a:rPr>
              <a:t> en tránsito por las Américas 2011(Quito, </a:t>
            </a:r>
            <a:r>
              <a:rPr lang="es-ES_tradnl" b="1" i="1" dirty="0" smtClean="0">
                <a:solidFill>
                  <a:schemeClr val="tx1"/>
                </a:solidFill>
              </a:rPr>
              <a:t>Ecuador):</a:t>
            </a:r>
            <a:r>
              <a:rPr lang="es-CR" dirty="0">
                <a:solidFill>
                  <a:schemeClr val="tx1"/>
                </a:solidFill>
              </a:rPr>
              <a:t>Establecer un mecanismo interregional de cooperación entre la CRM y la CSM para intercambiar </a:t>
            </a:r>
            <a:r>
              <a:rPr lang="es-CR" dirty="0" smtClean="0">
                <a:solidFill>
                  <a:schemeClr val="tx1"/>
                </a:solidFill>
              </a:rPr>
              <a:t>información y elaborar </a:t>
            </a:r>
            <a:r>
              <a:rPr lang="es-CR" dirty="0">
                <a:solidFill>
                  <a:schemeClr val="tx1"/>
                </a:solidFill>
              </a:rPr>
              <a:t>estrategias </a:t>
            </a:r>
            <a:r>
              <a:rPr lang="es-CR" dirty="0" smtClean="0">
                <a:solidFill>
                  <a:schemeClr val="tx1"/>
                </a:solidFill>
              </a:rPr>
              <a:t>comunes y compartir experiencias sobre su programa de visa </a:t>
            </a:r>
            <a:r>
              <a:rPr lang="es-CR" dirty="0" err="1" smtClean="0">
                <a:solidFill>
                  <a:schemeClr val="tx1"/>
                </a:solidFill>
              </a:rPr>
              <a:t>Waiver</a:t>
            </a:r>
            <a:r>
              <a:rPr lang="es-CR" dirty="0" smtClean="0">
                <a:solidFill>
                  <a:schemeClr val="tx1"/>
                </a:solidFill>
              </a:rPr>
              <a:t> y c</a:t>
            </a:r>
            <a:r>
              <a:rPr lang="es-ES" dirty="0" err="1" smtClean="0">
                <a:solidFill>
                  <a:schemeClr val="tx1"/>
                </a:solidFill>
              </a:rPr>
              <a:t>onocer</a:t>
            </a:r>
            <a:r>
              <a:rPr lang="es-ES" dirty="0" smtClean="0">
                <a:solidFill>
                  <a:schemeClr val="tx1"/>
                </a:solidFill>
              </a:rPr>
              <a:t> </a:t>
            </a:r>
            <a:r>
              <a:rPr lang="es-ES" dirty="0">
                <a:solidFill>
                  <a:schemeClr val="tx1"/>
                </a:solidFill>
              </a:rPr>
              <a:t>más en detalle la experiencia de los programas de retornos voluntarios asistidos</a:t>
            </a:r>
            <a:endParaRPr lang="es-ES_tradnl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b="1" i="1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ES_tradnl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dirty="0" smtClean="0"/>
          </a:p>
          <a:p>
            <a:pPr>
              <a:buFont typeface="Wingdings" panose="05000000000000000000" pitchFamily="2" charset="2"/>
              <a:buChar char="v"/>
            </a:pPr>
            <a:endParaRPr lang="es-CR" dirty="0" smtClean="0"/>
          </a:p>
        </p:txBody>
      </p:sp>
    </p:spTree>
    <p:extLst>
      <p:ext uri="{BB962C8B-B14F-4D97-AF65-F5344CB8AC3E}">
        <p14:creationId xmlns:p14="http://schemas.microsoft.com/office/powerpoint/2010/main" val="268654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contenido 2"/>
          <p:cNvSpPr txBox="1">
            <a:spLocks/>
          </p:cNvSpPr>
          <p:nvPr/>
        </p:nvSpPr>
        <p:spPr>
          <a:xfrm>
            <a:off x="618186" y="758566"/>
            <a:ext cx="10202643" cy="5461930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v"/>
            </a:pPr>
            <a:r>
              <a:rPr lang="es-ES_tradnl" b="1" i="1" dirty="0">
                <a:solidFill>
                  <a:schemeClr val="tx1"/>
                </a:solidFill>
              </a:rPr>
              <a:t>Reunión del grupo de trabajo ad-hoc sobre flujos migratorios irregulares extra continentales en la región 2012 (Panamá, Marzo): </a:t>
            </a:r>
            <a:r>
              <a:rPr lang="es-ES_tradnl" dirty="0">
                <a:solidFill>
                  <a:schemeClr val="tx1"/>
                </a:solidFill>
              </a:rPr>
              <a:t>Se sostuvo el primer encuentro del Grupo-Ad Hoc, donde se propuso fortalecer las relaciones con los países origen</a:t>
            </a:r>
            <a:r>
              <a:rPr lang="es-ES_tradnl" dirty="0" smtClean="0">
                <a:solidFill>
                  <a:schemeClr val="tx1"/>
                </a:solidFill>
              </a:rPr>
              <a:t>.</a:t>
            </a:r>
            <a:endParaRPr lang="es-CR" b="1" i="1" dirty="0" smtClean="0">
              <a:solidFill>
                <a:schemeClr val="tx1"/>
              </a:solidFill>
            </a:endParaRPr>
          </a:p>
          <a:p>
            <a:pPr algn="just">
              <a:buFont typeface="Wingdings" panose="05000000000000000000" pitchFamily="2" charset="2"/>
              <a:buChar char="v"/>
            </a:pPr>
            <a:endParaRPr lang="es-CR" b="1" i="1" dirty="0">
              <a:solidFill>
                <a:schemeClr val="tx1"/>
              </a:solidFill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es-CR" b="1" i="1" dirty="0" smtClean="0">
                <a:solidFill>
                  <a:schemeClr val="tx1"/>
                </a:solidFill>
              </a:rPr>
              <a:t>Relatoría </a:t>
            </a:r>
            <a:r>
              <a:rPr lang="es-CR" b="1" i="1" dirty="0">
                <a:solidFill>
                  <a:schemeClr val="tx1"/>
                </a:solidFill>
              </a:rPr>
              <a:t>De La “Reunión De Diálogo Entre Los Países Miembros De La CRM Y algunos Países De Origen De Flujos Migratorios Irregulares Extra Continentales” </a:t>
            </a:r>
            <a:r>
              <a:rPr lang="es-CR" b="1" i="1" dirty="0" smtClean="0">
                <a:solidFill>
                  <a:schemeClr val="tx1"/>
                </a:solidFill>
              </a:rPr>
              <a:t>2012 (LUGAR?): </a:t>
            </a:r>
            <a:r>
              <a:rPr lang="es-CR" dirty="0" smtClean="0">
                <a:solidFill>
                  <a:schemeClr val="tx1"/>
                </a:solidFill>
              </a:rPr>
              <a:t>Se propone fortalecer el intercambio de información con los países de origen.</a:t>
            </a:r>
          </a:p>
          <a:p>
            <a:pPr algn="just">
              <a:buFont typeface="Wingdings" panose="05000000000000000000" pitchFamily="2" charset="2"/>
              <a:buChar char="v"/>
            </a:pPr>
            <a:endParaRPr lang="es-CR" b="1" i="1" dirty="0" smtClean="0">
              <a:solidFill>
                <a:schemeClr val="tx1"/>
              </a:solidFill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es-CR" b="1" i="1" dirty="0">
                <a:solidFill>
                  <a:schemeClr val="tx1"/>
                </a:solidFill>
              </a:rPr>
              <a:t>Diálogo entre Países Miembros de la CRM y países de origen de migrantes extra-continentales vulnerables varados </a:t>
            </a:r>
            <a:r>
              <a:rPr lang="es-CR" b="1" i="1" dirty="0" smtClean="0">
                <a:solidFill>
                  <a:schemeClr val="tx1"/>
                </a:solidFill>
              </a:rPr>
              <a:t>2013 (Washington</a:t>
            </a:r>
            <a:r>
              <a:rPr lang="es-CR" b="1" i="1" dirty="0">
                <a:solidFill>
                  <a:schemeClr val="tx1"/>
                </a:solidFill>
              </a:rPr>
              <a:t>, D.C</a:t>
            </a:r>
            <a:r>
              <a:rPr lang="es-CR" b="1" i="1" dirty="0" smtClean="0">
                <a:solidFill>
                  <a:schemeClr val="tx1"/>
                </a:solidFill>
              </a:rPr>
              <a:t>.):</a:t>
            </a:r>
            <a:r>
              <a:rPr lang="es-CR" dirty="0" smtClean="0">
                <a:solidFill>
                  <a:schemeClr val="tx1"/>
                </a:solidFill>
              </a:rPr>
              <a:t> II encuentro con los países origen donde se propone crear una red de consulados con los países de origen y los países de la CRM, mejorar la cooperación con éstos y fomentar campañas de información para los migrantes.</a:t>
            </a:r>
            <a:endParaRPr lang="es-CR" b="1" i="1" dirty="0" smtClean="0">
              <a:solidFill>
                <a:schemeClr val="tx1"/>
              </a:solidFill>
            </a:endParaRPr>
          </a:p>
          <a:p>
            <a:pPr algn="just">
              <a:buFont typeface="Wingdings" panose="05000000000000000000" pitchFamily="2" charset="2"/>
              <a:buChar char="v"/>
            </a:pPr>
            <a:endParaRPr lang="es-CR" b="1" i="1" dirty="0">
              <a:solidFill>
                <a:schemeClr val="tx1"/>
              </a:solidFill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es-CR" b="1" i="1" dirty="0" smtClean="0">
                <a:solidFill>
                  <a:schemeClr val="tx1"/>
                </a:solidFill>
              </a:rPr>
              <a:t>Reunión </a:t>
            </a:r>
            <a:r>
              <a:rPr lang="es-CR" b="1" i="1" dirty="0">
                <a:solidFill>
                  <a:schemeClr val="tx1"/>
                </a:solidFill>
              </a:rPr>
              <a:t>del Grupo Ad Hoc sobre Flujos de Personas Migrantes Extra-Regionales (Ciudad de Panamá, Panamá 13-14 De Julio De 2016</a:t>
            </a:r>
            <a:r>
              <a:rPr lang="es-CR" b="1" i="1" dirty="0" smtClean="0">
                <a:solidFill>
                  <a:schemeClr val="tx1"/>
                </a:solidFill>
              </a:rPr>
              <a:t>):</a:t>
            </a:r>
            <a:r>
              <a:rPr lang="es-CR" dirty="0" smtClean="0">
                <a:solidFill>
                  <a:schemeClr val="tx1"/>
                </a:solidFill>
              </a:rPr>
              <a:t>Se reactiva el Grupo Ad-hoc, se propone crear un grupo técnico de trabajo y se acuerda invitar a la CSM a una reunión de las </a:t>
            </a:r>
            <a:r>
              <a:rPr lang="es-CR" dirty="0" err="1" smtClean="0">
                <a:solidFill>
                  <a:schemeClr val="tx1"/>
                </a:solidFill>
              </a:rPr>
              <a:t>Troikas</a:t>
            </a:r>
            <a:r>
              <a:rPr lang="es-CR" dirty="0" smtClean="0">
                <a:solidFill>
                  <a:schemeClr val="tx1"/>
                </a:solidFill>
              </a:rPr>
              <a:t>.</a:t>
            </a:r>
            <a:endParaRPr lang="es-CR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es-ES_tradnl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dirty="0" smtClean="0"/>
          </a:p>
          <a:p>
            <a:pPr>
              <a:buFont typeface="Wingdings" panose="05000000000000000000" pitchFamily="2" charset="2"/>
              <a:buChar char="v"/>
            </a:pPr>
            <a:endParaRPr lang="es-CR" dirty="0" smtClean="0"/>
          </a:p>
        </p:txBody>
      </p:sp>
    </p:spTree>
    <p:extLst>
      <p:ext uri="{BB962C8B-B14F-4D97-AF65-F5344CB8AC3E}">
        <p14:creationId xmlns:p14="http://schemas.microsoft.com/office/powerpoint/2010/main" val="2324133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2"/>
          <p:cNvSpPr txBox="1">
            <a:spLocks/>
          </p:cNvSpPr>
          <p:nvPr/>
        </p:nvSpPr>
        <p:spPr>
          <a:xfrm>
            <a:off x="618186" y="758566"/>
            <a:ext cx="10202643" cy="5461930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v"/>
            </a:pPr>
            <a:r>
              <a:rPr lang="es-CR" b="1" i="1" dirty="0">
                <a:solidFill>
                  <a:schemeClr val="tx1"/>
                </a:solidFill>
              </a:rPr>
              <a:t>I Reunión Virtual del Grupo Técnico sobre Flujos de Personas Migrantes </a:t>
            </a:r>
            <a:r>
              <a:rPr lang="es-CR" b="1" i="1" dirty="0" smtClean="0">
                <a:solidFill>
                  <a:schemeClr val="tx1"/>
                </a:solidFill>
              </a:rPr>
              <a:t>Extra-Regionales</a:t>
            </a:r>
            <a:r>
              <a:rPr lang="es-CR" dirty="0" smtClean="0">
                <a:solidFill>
                  <a:schemeClr val="tx1"/>
                </a:solidFill>
              </a:rPr>
              <a:t> </a:t>
            </a:r>
            <a:r>
              <a:rPr lang="es-CR" b="1" i="1" dirty="0" smtClean="0">
                <a:solidFill>
                  <a:schemeClr val="tx1"/>
                </a:solidFill>
              </a:rPr>
              <a:t>(26 </a:t>
            </a:r>
            <a:r>
              <a:rPr lang="es-CR" b="1" i="1" dirty="0">
                <a:solidFill>
                  <a:schemeClr val="tx1"/>
                </a:solidFill>
              </a:rPr>
              <a:t>de agosto, 2016): </a:t>
            </a:r>
            <a:r>
              <a:rPr lang="es-CR" dirty="0">
                <a:solidFill>
                  <a:schemeClr val="tx1"/>
                </a:solidFill>
              </a:rPr>
              <a:t>Los países acordaron actualizar la actualización de los cuadros presentados por México cada tres meses y la ST presentó una propuesta de cuadro para que los países remitan la información para el directorio de representaciones de países de migrantes extra-regionales acreditadas en los países de la región</a:t>
            </a:r>
            <a:r>
              <a:rPr lang="es-CR" dirty="0" smtClean="0">
                <a:solidFill>
                  <a:schemeClr val="tx1"/>
                </a:solidFill>
              </a:rPr>
              <a:t>.</a:t>
            </a:r>
          </a:p>
          <a:p>
            <a:pPr algn="just">
              <a:buFont typeface="Wingdings" panose="05000000000000000000" pitchFamily="2" charset="2"/>
              <a:buChar char="v"/>
            </a:pPr>
            <a:endParaRPr lang="es-CR" dirty="0" smtClean="0">
              <a:solidFill>
                <a:schemeClr val="tx1"/>
              </a:solidFill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es-CR" b="1" i="1" dirty="0" smtClean="0">
                <a:solidFill>
                  <a:schemeClr val="tx1"/>
                </a:solidFill>
              </a:rPr>
              <a:t>III Reunión de trabajo del Grupo Ad Hoc sobre Flujos de Personas Migrantes Extra-Regionales (3 y 4 de noviembre, 2016): </a:t>
            </a:r>
            <a:r>
              <a:rPr lang="es-CR" i="1" dirty="0" smtClean="0">
                <a:solidFill>
                  <a:schemeClr val="tx1"/>
                </a:solidFill>
              </a:rPr>
              <a:t> </a:t>
            </a:r>
            <a:r>
              <a:rPr lang="es-CR" dirty="0" smtClean="0">
                <a:solidFill>
                  <a:schemeClr val="tx1"/>
                </a:solidFill>
              </a:rPr>
              <a:t>Revisión </a:t>
            </a:r>
            <a:r>
              <a:rPr lang="es-CR" dirty="0">
                <a:solidFill>
                  <a:schemeClr val="tx1"/>
                </a:solidFill>
              </a:rPr>
              <a:t>y precisión de acuerdos previamente generados en el marco de la </a:t>
            </a:r>
            <a:r>
              <a:rPr lang="es-CR" dirty="0" smtClean="0">
                <a:solidFill>
                  <a:schemeClr val="tx1"/>
                </a:solidFill>
              </a:rPr>
              <a:t>CRM. Se acordó realizar implementar un sistema de intercambio de información entre los Países Miembros de la CRM y con la CSM. Además de generar acercamientos con los países de origen.  </a:t>
            </a:r>
            <a:endParaRPr lang="es-ES_tradnl" b="1" i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s-CR" dirty="0" smtClean="0"/>
          </a:p>
          <a:p>
            <a:pPr>
              <a:buFont typeface="Wingdings" panose="05000000000000000000" pitchFamily="2" charset="2"/>
              <a:buChar char="v"/>
            </a:pPr>
            <a:endParaRPr lang="es-CR" dirty="0" smtClean="0"/>
          </a:p>
        </p:txBody>
      </p:sp>
    </p:spTree>
    <p:extLst>
      <p:ext uri="{BB962C8B-B14F-4D97-AF65-F5344CB8AC3E}">
        <p14:creationId xmlns:p14="http://schemas.microsoft.com/office/powerpoint/2010/main" val="946416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177800"/>
            <a:ext cx="8699500" cy="596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0821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2"/>
          <p:cNvSpPr txBox="1">
            <a:spLocks/>
          </p:cNvSpPr>
          <p:nvPr/>
        </p:nvSpPr>
        <p:spPr>
          <a:xfrm>
            <a:off x="618186" y="758566"/>
            <a:ext cx="10202643" cy="5461930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v"/>
            </a:pPr>
            <a:endParaRPr lang="es-CR" b="1" i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es-MX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Repaso de </a:t>
            </a:r>
            <a:r>
              <a:rPr lang="es-MX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Agenda</a:t>
            </a:r>
          </a:p>
          <a:p>
            <a:pPr algn="just">
              <a:buFont typeface="Wingdings" panose="05000000000000000000" pitchFamily="2" charset="2"/>
              <a:buChar char="v"/>
            </a:pPr>
            <a:endParaRPr lang="es-MX" b="1" u="sng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es-MX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Bloque 1: </a:t>
            </a:r>
            <a:r>
              <a:rPr lang="es-CR" b="1" i="1" dirty="0">
                <a:solidFill>
                  <a:schemeClr val="tx1"/>
                </a:solidFill>
              </a:rPr>
              <a:t>Revisión de la situación actual de los flujos de migrantes extra-regionales por la </a:t>
            </a:r>
            <a:r>
              <a:rPr lang="es-CR" b="1" i="1" dirty="0" smtClean="0">
                <a:solidFill>
                  <a:schemeClr val="tx1"/>
                </a:solidFill>
              </a:rPr>
              <a:t>región.</a:t>
            </a:r>
          </a:p>
          <a:p>
            <a:pPr algn="just">
              <a:buFont typeface="Wingdings" panose="05000000000000000000" pitchFamily="2" charset="2"/>
              <a:buChar char="v"/>
            </a:pPr>
            <a:endParaRPr lang="es-CR" b="1" i="1" dirty="0" smtClean="0">
              <a:solidFill>
                <a:schemeClr val="tx1"/>
              </a:solidFill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es-CR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Bloque </a:t>
            </a:r>
            <a:r>
              <a:rPr lang="es-CR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s-CR" b="1" i="1" dirty="0">
                <a:solidFill>
                  <a:schemeClr val="tx1"/>
                </a:solidFill>
              </a:rPr>
              <a:t>: </a:t>
            </a:r>
            <a:r>
              <a:rPr lang="es-CR" b="1" i="1" dirty="0">
                <a:solidFill>
                  <a:schemeClr val="tx1"/>
                </a:solidFill>
              </a:rPr>
              <a:t>Intercambio de información y buenas prácticas en materia de atención y gobernanza de los flujos de migrantes extra-regionales</a:t>
            </a:r>
            <a:r>
              <a:rPr lang="es-CR" b="1" i="1" dirty="0" smtClean="0">
                <a:solidFill>
                  <a:schemeClr val="tx1"/>
                </a:solidFill>
              </a:rPr>
              <a:t>..</a:t>
            </a:r>
          </a:p>
          <a:p>
            <a:pPr algn="just">
              <a:buFont typeface="Wingdings" panose="05000000000000000000" pitchFamily="2" charset="2"/>
              <a:buChar char="v"/>
            </a:pPr>
            <a:endParaRPr lang="es-CR" b="1" i="1" dirty="0">
              <a:solidFill>
                <a:schemeClr val="tx1"/>
              </a:solidFill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es-CR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Bloque </a:t>
            </a:r>
            <a:r>
              <a:rPr lang="es-CR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3: </a:t>
            </a:r>
            <a:r>
              <a:rPr lang="es-CR" b="1" i="1" dirty="0">
                <a:solidFill>
                  <a:schemeClr val="tx1"/>
                </a:solidFill>
              </a:rPr>
              <a:t>Construcción de nuevos acuerdos e implementación de los previamente acordados. </a:t>
            </a:r>
            <a:endParaRPr lang="es-CR" dirty="0" smtClean="0"/>
          </a:p>
        </p:txBody>
      </p:sp>
    </p:spTree>
    <p:extLst>
      <p:ext uri="{BB962C8B-B14F-4D97-AF65-F5344CB8AC3E}">
        <p14:creationId xmlns:p14="http://schemas.microsoft.com/office/powerpoint/2010/main" val="961187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/>
          <p:cNvSpPr>
            <a:spLocks noGrp="1"/>
          </p:cNvSpPr>
          <p:nvPr>
            <p:ph type="title"/>
          </p:nvPr>
        </p:nvSpPr>
        <p:spPr>
          <a:xfrm>
            <a:off x="1039375" y="5912047"/>
            <a:ext cx="10113264" cy="822960"/>
          </a:xfrm>
        </p:spPr>
        <p:txBody>
          <a:bodyPr>
            <a:noAutofit/>
          </a:bodyPr>
          <a:lstStyle/>
          <a:p>
            <a:r>
              <a:rPr lang="es-CR" sz="2800" b="1" dirty="0" smtClean="0"/>
              <a:t/>
            </a:r>
            <a:br>
              <a:rPr lang="es-CR" sz="2800" b="1" dirty="0" smtClean="0"/>
            </a:br>
            <a:r>
              <a:rPr lang="es-CR" sz="2800" b="1" dirty="0"/>
              <a:t/>
            </a:r>
            <a:br>
              <a:rPr lang="es-CR" sz="2800" b="1" dirty="0"/>
            </a:br>
            <a:r>
              <a:rPr lang="es-CR" sz="2800" b="1" dirty="0" smtClean="0"/>
              <a:t/>
            </a:r>
            <a:br>
              <a:rPr lang="es-CR" sz="2800" b="1" dirty="0" smtClean="0"/>
            </a:br>
            <a:r>
              <a:rPr lang="es-CR" sz="2800" b="1" dirty="0"/>
              <a:t/>
            </a:r>
            <a:br>
              <a:rPr lang="es-CR" sz="2800" b="1" dirty="0"/>
            </a:br>
            <a:r>
              <a:rPr lang="es-CR" sz="2800" b="1" dirty="0" smtClean="0"/>
              <a:t/>
            </a:r>
            <a:br>
              <a:rPr lang="es-CR" sz="2800" b="1" dirty="0" smtClean="0"/>
            </a:br>
            <a:r>
              <a:rPr lang="es-CR" sz="2800" b="1" dirty="0"/>
              <a:t/>
            </a:r>
            <a:br>
              <a:rPr lang="es-CR" sz="2800" b="1" dirty="0"/>
            </a:br>
            <a:r>
              <a:rPr lang="es-CR" sz="2800" b="1" dirty="0" smtClean="0"/>
              <a:t/>
            </a:r>
            <a:br>
              <a:rPr lang="es-CR" sz="2800" b="1" dirty="0" smtClean="0"/>
            </a:br>
            <a:r>
              <a:rPr lang="es-CR" sz="2800" b="1" dirty="0"/>
              <a:t/>
            </a:r>
            <a:br>
              <a:rPr lang="es-CR" sz="2800" b="1" dirty="0"/>
            </a:br>
            <a:r>
              <a:rPr lang="es-C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Breve </a:t>
            </a:r>
            <a:r>
              <a:rPr lang="es-C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resumen de los acuerdos previamente elaborados en el marco de la CRM en materia de migrantes </a:t>
            </a:r>
            <a:r>
              <a:rPr lang="es-C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extra-regionales </a:t>
            </a:r>
            <a:r>
              <a:rPr lang="es-C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estado de situación sobre el cumplimiento de los mismos.</a:t>
            </a:r>
            <a:r>
              <a:rPr lang="es-CR" sz="2800" dirty="0"/>
              <a:t/>
            </a:r>
            <a:br>
              <a:rPr lang="es-CR" sz="2800" dirty="0"/>
            </a:br>
            <a:endParaRPr lang="es-CR" sz="2800" dirty="0"/>
          </a:p>
        </p:txBody>
      </p:sp>
      <p:pic>
        <p:nvPicPr>
          <p:cNvPr id="10" name="Marcador de posición de imagen 9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804" b="1980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71350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2"/>
          <p:cNvSpPr txBox="1">
            <a:spLocks/>
          </p:cNvSpPr>
          <p:nvPr/>
        </p:nvSpPr>
        <p:spPr>
          <a:xfrm>
            <a:off x="386366" y="296214"/>
            <a:ext cx="11436440" cy="5791821"/>
          </a:xfrm>
          <a:prstGeom prst="rect">
            <a:avLst/>
          </a:prstGeom>
        </p:spPr>
        <p:txBody>
          <a:bodyPr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_tradnl" sz="2600" b="1" i="1" dirty="0" smtClean="0">
                <a:solidFill>
                  <a:schemeClr val="tx1"/>
                </a:solidFill>
              </a:rPr>
              <a:t>ACUERDOS REALIZADOS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s-CR" dirty="0" smtClean="0">
                <a:solidFill>
                  <a:schemeClr val="tx1"/>
                </a:solidFill>
              </a:rPr>
              <a:t>Se </a:t>
            </a:r>
            <a:r>
              <a:rPr lang="es-CR" dirty="0">
                <a:solidFill>
                  <a:schemeClr val="tx1"/>
                </a:solidFill>
              </a:rPr>
              <a:t>sugiere proceder a la </a:t>
            </a:r>
            <a:r>
              <a:rPr lang="es-CR" b="1" dirty="0">
                <a:solidFill>
                  <a:schemeClr val="tx1"/>
                </a:solidFill>
              </a:rPr>
              <a:t>creación de un sistema integrado de información</a:t>
            </a:r>
            <a:r>
              <a:rPr lang="es-CR" dirty="0">
                <a:solidFill>
                  <a:schemeClr val="tx1"/>
                </a:solidFill>
              </a:rPr>
              <a:t>, en el marco de la CRM, tomando en consideración los obstáculos identificados, </a:t>
            </a:r>
            <a:r>
              <a:rPr lang="es-CR" b="1" dirty="0">
                <a:solidFill>
                  <a:schemeClr val="tx1"/>
                </a:solidFill>
              </a:rPr>
              <a:t>nombrando a posibles puntos focales </a:t>
            </a:r>
            <a:r>
              <a:rPr lang="es-CR" dirty="0">
                <a:solidFill>
                  <a:schemeClr val="tx1"/>
                </a:solidFill>
              </a:rPr>
              <a:t>para ello y estableciendo metas para generar dicho sistema. Dicho sistema podría ser administrado por la ST, o bien, por algún país que se comprometiese a ello. Sobre este particular, los Países Miembros </a:t>
            </a:r>
            <a:r>
              <a:rPr lang="es-CR" b="1" dirty="0">
                <a:solidFill>
                  <a:schemeClr val="tx1"/>
                </a:solidFill>
              </a:rPr>
              <a:t>verificarán en capitales las opciones de asumir este compromiso </a:t>
            </a:r>
            <a:r>
              <a:rPr lang="es-CR" dirty="0">
                <a:solidFill>
                  <a:schemeClr val="tx1"/>
                </a:solidFill>
              </a:rPr>
              <a:t>y las comunicarán a los demás Países Miembros para su valoración.</a:t>
            </a:r>
            <a:endParaRPr lang="es-CR" dirty="0" smtClean="0">
              <a:solidFill>
                <a:schemeClr val="tx1"/>
              </a:solidFill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es-CR" dirty="0" smtClean="0">
                <a:solidFill>
                  <a:schemeClr val="tx1"/>
                </a:solidFill>
              </a:rPr>
              <a:t>En </a:t>
            </a:r>
            <a:r>
              <a:rPr lang="es-CR" dirty="0">
                <a:solidFill>
                  <a:schemeClr val="tx1"/>
                </a:solidFill>
              </a:rPr>
              <a:t>relación con la cooperación diplomática con países de origen, se identifican como obstáculos para ello, la ausencia de consulados en los países, y la respuesta lenta a las consultas que se realizan</a:t>
            </a:r>
            <a:r>
              <a:rPr lang="es-CR" b="1" dirty="0">
                <a:solidFill>
                  <a:schemeClr val="tx1"/>
                </a:solidFill>
              </a:rPr>
              <a:t>. Se propone reforzar la comunicación diplomática con la representación de Haití en Panamá.</a:t>
            </a:r>
            <a:endParaRPr lang="es-CR" b="1" dirty="0" smtClean="0">
              <a:solidFill>
                <a:schemeClr val="tx1"/>
              </a:solidFill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es-CR" dirty="0" smtClean="0">
                <a:solidFill>
                  <a:schemeClr val="tx1"/>
                </a:solidFill>
              </a:rPr>
              <a:t>Con </a:t>
            </a:r>
            <a:r>
              <a:rPr lang="es-CR" dirty="0">
                <a:solidFill>
                  <a:schemeClr val="tx1"/>
                </a:solidFill>
              </a:rPr>
              <a:t>respecto a la obtención de la cooperación de otros organismos y plataformas internacionales y regionales para abordar estos flujos, se identifica la oportunidad de que </a:t>
            </a:r>
            <a:r>
              <a:rPr lang="es-CR" b="1" dirty="0">
                <a:solidFill>
                  <a:schemeClr val="tx1"/>
                </a:solidFill>
              </a:rPr>
              <a:t>la CRM cuente con una posición común sobre este tema</a:t>
            </a:r>
            <a:r>
              <a:rPr lang="es-CR" dirty="0">
                <a:solidFill>
                  <a:schemeClr val="tx1"/>
                </a:solidFill>
              </a:rPr>
              <a:t>, que pueda abanderarse en los diferentes foros y plataformas. Un posible paso, sería la elaboración de una declaración o posición política común de CRM sobre el tema. Será también importante formular iniciativas de proyectos regionales de cooperación, que se puedan dirigir a países donantes, que especifiquen en qué consiste la ayuda solicitada, sus objetivos y alcances. Esto podría iniciarse a través de la PPT y de la ST.</a:t>
            </a:r>
            <a:endParaRPr lang="es-ES_tradnl" dirty="0" smtClean="0">
              <a:solidFill>
                <a:schemeClr val="tx1"/>
              </a:solidFill>
            </a:endParaRPr>
          </a:p>
          <a:p>
            <a:pPr algn="just">
              <a:buFont typeface="Wingdings" panose="05000000000000000000" pitchFamily="2" charset="2"/>
              <a:buChar char="v"/>
            </a:pPr>
            <a:endParaRPr lang="es-ES_tradnl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3542882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ción">
  <a:themeElements>
    <a:clrScheme name="Retrospección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3255</TotalTime>
  <Words>1611</Words>
  <Application>Microsoft Office PowerPoint</Application>
  <PresentationFormat>Widescreen</PresentationFormat>
  <Paragraphs>113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Calibri</vt:lpstr>
      <vt:lpstr>Calibri Light</vt:lpstr>
      <vt:lpstr>Times New Roman</vt:lpstr>
      <vt:lpstr>Wingdings</vt:lpstr>
      <vt:lpstr>Retrospección</vt:lpstr>
      <vt:lpstr>Cuarta reunión del  Grupo Ad-Hoc sobre Migrantes Extrarregionales</vt:lpstr>
      <vt:lpstr>Antecedentes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    Breve resumen de los acuerdos previamente elaborados en el marco de la CRM en materia de migrantes extra-regionales y estado de situación sobre el cumplimiento de los mismos.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Luis Diego González</dc:creator>
  <cp:lastModifiedBy>JIMÉNEZ Andrea</cp:lastModifiedBy>
  <cp:revision>47</cp:revision>
  <dcterms:created xsi:type="dcterms:W3CDTF">2016-10-29T14:00:02Z</dcterms:created>
  <dcterms:modified xsi:type="dcterms:W3CDTF">2017-07-05T16:06:45Z</dcterms:modified>
</cp:coreProperties>
</file>