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1" r:id="rId3"/>
    <p:sldId id="266" r:id="rId4"/>
    <p:sldId id="262" r:id="rId5"/>
    <p:sldId id="265" r:id="rId6"/>
    <p:sldId id="263" r:id="rId7"/>
    <p:sldId id="264" r:id="rId8"/>
    <p:sldId id="260" r:id="rId9"/>
  </p:sldIdLst>
  <p:sldSz cx="9144000" cy="5143500" type="screen16x9"/>
  <p:notesSz cx="6858000" cy="9144000"/>
  <p:embeddedFontLst>
    <p:embeddedFont>
      <p:font typeface="Oswald" panose="020B0604020202020204" charset="0"/>
      <p:regular r:id="rId11"/>
      <p:bold r:id="rId12"/>
    </p:embeddedFont>
  </p:embeddedFontLst>
  <p:custDataLst>
    <p:tags r:id="rId13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15731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090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422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55200" y="-82400"/>
            <a:ext cx="9434100" cy="5226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686617" y="213093"/>
            <a:ext cx="6157500" cy="2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PROTECCIÓN</a:t>
            </a: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CONSULAR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DE LAS PERSONAS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TRABAJADORAS MIGRANTES</a:t>
            </a:r>
            <a:endParaRPr sz="40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55200" y="-82400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38325" y="1211650"/>
            <a:ext cx="19971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TALLER</a:t>
            </a:r>
            <a:endParaRPr sz="4800" b="1" dirty="0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3" y="3856008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4117" y="3751293"/>
            <a:ext cx="1008775" cy="130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4276" y="397704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3324075"/>
            <a:ext cx="9434100" cy="160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7355838" y="36700"/>
            <a:ext cx="1288725" cy="34628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="" xmlns:a16="http://schemas.microsoft.com/office/drawing/2014/main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1685446" y="2493093"/>
            <a:ext cx="4485658" cy="71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Ciudad de Panamá, Panamá</a:t>
            </a: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</a:p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 y 26 de abril, 2018</a:t>
            </a:r>
            <a:endParaRPr lang="es-ES" sz="16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" name="Shape 63">
            <a:extLst>
              <a:ext uri="{FF2B5EF4-FFF2-40B4-BE49-F238E27FC236}">
                <a16:creationId xmlns=""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63467" y="3930770"/>
            <a:ext cx="1908601" cy="94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319515"/>
            <a:ext cx="8520600" cy="572700"/>
          </a:xfrm>
        </p:spPr>
        <p:txBody>
          <a:bodyPr/>
          <a:lstStyle/>
          <a:p>
            <a:pPr algn="ctr"/>
            <a:r>
              <a:rPr lang="es-CR" sz="3200" dirty="0" smtClean="0">
                <a:solidFill>
                  <a:schemeClr val="bg1"/>
                </a:solidFill>
                <a:latin typeface="Oswald" panose="020B0604020202020204" charset="0"/>
              </a:rPr>
              <a:t>¿Qué es la Conferencia Regional sobre Migración?</a:t>
            </a:r>
            <a:endParaRPr lang="en-US" sz="3200" dirty="0">
              <a:solidFill>
                <a:schemeClr val="bg1"/>
              </a:solidFill>
              <a:latin typeface="Oswald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ct val="50000"/>
              </a:spcBef>
            </a:pPr>
            <a:r>
              <a:rPr lang="es-ES_tradnl" sz="2000" dirty="0">
                <a:solidFill>
                  <a:schemeClr val="bg1"/>
                </a:solidFill>
              </a:rPr>
              <a:t>La CRM es </a:t>
            </a:r>
            <a:r>
              <a:rPr lang="es-CR" sz="2000" dirty="0">
                <a:solidFill>
                  <a:schemeClr val="bg1"/>
                </a:solidFill>
              </a:rPr>
              <a:t>un </a:t>
            </a:r>
            <a:r>
              <a:rPr lang="es-CR" sz="2000" b="1" dirty="0">
                <a:solidFill>
                  <a:schemeClr val="bg1"/>
                </a:solidFill>
              </a:rPr>
              <a:t>proceso consultivo regional sobre migración</a:t>
            </a:r>
            <a:r>
              <a:rPr lang="es-CR" sz="2000" dirty="0">
                <a:solidFill>
                  <a:schemeClr val="bg1"/>
                </a:solidFill>
              </a:rPr>
              <a:t>, </a:t>
            </a:r>
            <a:r>
              <a:rPr lang="es-CR" sz="2000" b="1" dirty="0">
                <a:solidFill>
                  <a:schemeClr val="bg1"/>
                </a:solidFill>
              </a:rPr>
              <a:t>no vinculante</a:t>
            </a:r>
            <a:r>
              <a:rPr lang="es-CR" sz="2000" dirty="0">
                <a:solidFill>
                  <a:schemeClr val="bg1"/>
                </a:solidFill>
              </a:rPr>
              <a:t>, para abordar la migración en la región de manera práctica y comprehensiva, desde un </a:t>
            </a:r>
            <a:r>
              <a:rPr lang="es-CR" sz="2000" b="1" dirty="0">
                <a:solidFill>
                  <a:schemeClr val="bg1"/>
                </a:solidFill>
              </a:rPr>
              <a:t>nivel técnico-político</a:t>
            </a:r>
            <a:r>
              <a:rPr lang="es-CR" sz="2000" dirty="0">
                <a:solidFill>
                  <a:schemeClr val="bg1"/>
                </a:solidFill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s-CR" sz="2000" dirty="0">
                <a:solidFill>
                  <a:schemeClr val="bg1"/>
                </a:solidFill>
              </a:rPr>
              <a:t>Creada en 1996 es producto de la Cumbre de Tuxtla.</a:t>
            </a:r>
          </a:p>
          <a:p>
            <a:pPr algn="just">
              <a:spcBef>
                <a:spcPct val="50000"/>
              </a:spcBef>
            </a:pPr>
            <a:r>
              <a:rPr lang="es-CR" sz="2000" dirty="0">
                <a:solidFill>
                  <a:schemeClr val="bg1"/>
                </a:solidFill>
              </a:rPr>
              <a:t>Integrado por </a:t>
            </a:r>
            <a:r>
              <a:rPr lang="es-CR" sz="2000" b="1" dirty="0">
                <a:solidFill>
                  <a:schemeClr val="bg1"/>
                </a:solidFill>
              </a:rPr>
              <a:t>11 países</a:t>
            </a:r>
            <a:r>
              <a:rPr lang="es-CR" sz="2000" dirty="0">
                <a:solidFill>
                  <a:schemeClr val="bg1"/>
                </a:solidFill>
              </a:rPr>
              <a:t>: todos los países de Norteamérica, Centroamérica y República Dominicana</a:t>
            </a:r>
            <a:r>
              <a:rPr lang="es-CR" sz="2000" dirty="0" smtClean="0">
                <a:solidFill>
                  <a:schemeClr val="bg1"/>
                </a:solidFill>
              </a:rPr>
              <a:t>.</a:t>
            </a:r>
            <a:endParaRPr lang="es-CR" sz="2000" dirty="0">
              <a:solidFill>
                <a:schemeClr val="bg1"/>
              </a:solidFill>
            </a:endParaRPr>
          </a:p>
        </p:txBody>
      </p:sp>
      <p:sp>
        <p:nvSpPr>
          <p:cNvPr id="4" name="Shape 76"/>
          <p:cNvSpPr/>
          <p:nvPr/>
        </p:nvSpPr>
        <p:spPr>
          <a:xfrm>
            <a:off x="-101650" y="491475"/>
            <a:ext cx="595500" cy="249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8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985249" y="179295"/>
            <a:ext cx="5952565" cy="4814046"/>
            <a:chOff x="1131887" y="725835"/>
            <a:chExt cx="6880225" cy="6031359"/>
          </a:xfrm>
          <a:solidFill>
            <a:schemeClr val="bg1"/>
          </a:solidFill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1887" y="1124744"/>
              <a:ext cx="6880225" cy="563245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753269"/>
              <a:ext cx="781050" cy="74295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725835"/>
              <a:ext cx="781050" cy="74295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Shape 56"/>
          <p:cNvSpPr/>
          <p:nvPr/>
        </p:nvSpPr>
        <p:spPr>
          <a:xfrm>
            <a:off x="-1413" y="-1715"/>
            <a:ext cx="1793428" cy="513625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7" name="Shape 57"/>
          <p:cNvSpPr txBox="1"/>
          <p:nvPr/>
        </p:nvSpPr>
        <p:spPr>
          <a:xfrm rot="-5400000">
            <a:off x="-1443895" y="2052336"/>
            <a:ext cx="4724394" cy="978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 smtClean="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EJES DE TRABAJO CRM</a:t>
            </a:r>
            <a:endParaRPr sz="4000" b="1" dirty="0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379567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70" y="329625"/>
            <a:ext cx="7711712" cy="572700"/>
          </a:xfrm>
          <a:noFill/>
          <a:ln>
            <a:noFill/>
          </a:ln>
        </p:spPr>
        <p:txBody>
          <a:bodyPr spcFirstLastPara="1" wrap="square" lIns="91425" tIns="91425" rIns="91425" bIns="91425" anchor="t" anchorCtr="0"/>
          <a:lstStyle/>
          <a:p>
            <a:pPr algn="ctr"/>
            <a:r>
              <a:rPr lang="es-CR" sz="3200" dirty="0">
                <a:solidFill>
                  <a:schemeClr val="bg1"/>
                </a:solidFill>
                <a:latin typeface="Oswald" panose="020B0604020202020204" charset="0"/>
              </a:rPr>
              <a:t>Redes de Funcionarios de Enlace de la CRM</a:t>
            </a:r>
            <a:endParaRPr lang="en-US" sz="3200" dirty="0">
              <a:solidFill>
                <a:schemeClr val="bg1"/>
              </a:solidFill>
              <a:latin typeface="Oswald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sz="2800" dirty="0">
                <a:solidFill>
                  <a:schemeClr val="bg1"/>
                </a:solidFill>
              </a:rPr>
              <a:t>Protección Consular</a:t>
            </a:r>
          </a:p>
          <a:p>
            <a:r>
              <a:rPr lang="es-CR" sz="2800" dirty="0">
                <a:solidFill>
                  <a:schemeClr val="bg1"/>
                </a:solidFill>
              </a:rPr>
              <a:t>Protección a Niños, Niñas y Adolescentes Migrantes</a:t>
            </a:r>
          </a:p>
          <a:p>
            <a:r>
              <a:rPr lang="es-CR" sz="2800" dirty="0">
                <a:solidFill>
                  <a:schemeClr val="bg1"/>
                </a:solidFill>
              </a:rPr>
              <a:t>Combate al Tráfico Ilícito de Migrantes y la Trata de personas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Shape 76"/>
          <p:cNvSpPr/>
          <p:nvPr/>
        </p:nvSpPr>
        <p:spPr>
          <a:xfrm>
            <a:off x="-101650" y="491475"/>
            <a:ext cx="595500" cy="249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11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66" y="256767"/>
            <a:ext cx="8016512" cy="792105"/>
          </a:xfrm>
          <a:noFill/>
          <a:ln>
            <a:noFill/>
          </a:ln>
        </p:spPr>
        <p:txBody>
          <a:bodyPr spcFirstLastPara="1" wrap="square" lIns="91425" tIns="91425" rIns="91425" bIns="91425" anchor="t" anchorCtr="0"/>
          <a:lstStyle/>
          <a:p>
            <a:r>
              <a:rPr lang="es-CR" sz="3200" dirty="0" smtClean="0">
                <a:solidFill>
                  <a:schemeClr val="bg1"/>
                </a:solidFill>
                <a:latin typeface="Oswald" panose="020B0604020202020204" charset="0"/>
              </a:rPr>
              <a:t>Red de Protección Consular</a:t>
            </a:r>
            <a:endParaRPr lang="en-US" sz="3200" dirty="0">
              <a:solidFill>
                <a:schemeClr val="bg1"/>
              </a:solidFill>
              <a:latin typeface="Oswald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313841"/>
            <a:ext cx="8520600" cy="3416400"/>
          </a:xfrm>
        </p:spPr>
        <p:txBody>
          <a:bodyPr/>
          <a:lstStyle/>
          <a:p>
            <a:r>
              <a:rPr lang="es-CR" dirty="0" smtClean="0">
                <a:solidFill>
                  <a:schemeClr val="bg1"/>
                </a:solidFill>
              </a:rPr>
              <a:t>Junio 2017:</a:t>
            </a:r>
          </a:p>
          <a:p>
            <a:pPr marL="114300" indent="0">
              <a:buNone/>
            </a:pPr>
            <a:endParaRPr lang="es-CR" dirty="0" smtClean="0">
              <a:solidFill>
                <a:schemeClr val="bg1"/>
              </a:solidFill>
            </a:endParaRPr>
          </a:p>
          <a:p>
            <a:pPr marL="114300" lvl="0" indent="0">
              <a:buNone/>
            </a:pPr>
            <a:r>
              <a:rPr lang="es-MX" dirty="0">
                <a:solidFill>
                  <a:schemeClr val="bg1"/>
                </a:solidFill>
              </a:rPr>
              <a:t>9</a:t>
            </a:r>
            <a:r>
              <a:rPr lang="es-MX" dirty="0" smtClean="0">
                <a:solidFill>
                  <a:schemeClr val="bg1"/>
                </a:solidFill>
              </a:rPr>
              <a:t>. </a:t>
            </a:r>
            <a:r>
              <a:rPr lang="es-MX" dirty="0">
                <a:solidFill>
                  <a:schemeClr val="bg1"/>
                </a:solidFill>
              </a:rPr>
              <a:t>Sugerir al GRCM la aprobación de las siguientes nuevas actividades en el marco de la </a:t>
            </a:r>
            <a:r>
              <a:rPr lang="es-MX" dirty="0" smtClean="0">
                <a:solidFill>
                  <a:schemeClr val="bg1"/>
                </a:solidFill>
              </a:rPr>
              <a:t>CRM:</a:t>
            </a:r>
            <a:endParaRPr lang="en-US" dirty="0">
              <a:solidFill>
                <a:schemeClr val="bg1"/>
              </a:solidFill>
            </a:endParaRPr>
          </a:p>
          <a:p>
            <a:pPr marL="5715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a) </a:t>
            </a:r>
            <a:r>
              <a:rPr lang="es-MX" dirty="0" smtClean="0">
                <a:solidFill>
                  <a:schemeClr val="bg1"/>
                </a:solidFill>
              </a:rPr>
              <a:t>En </a:t>
            </a:r>
            <a:r>
              <a:rPr lang="es-MX" dirty="0">
                <a:solidFill>
                  <a:schemeClr val="bg1"/>
                </a:solidFill>
              </a:rPr>
              <a:t>cuanto al Taller sobre la protección consular de personas trabajadoras migrantes, reafirmar el interés de los países de llevarlo a cabo con el apoyo de OIT y OIM, que circularán una nota conceptual a través de la Secretaría Técnica para confirmar las necesidades de los países en cuanto a este tema, y las posibles contribuciones para cofinanciar el taller presencial. Tomar nota del ofrecimiento de OIT y OIM de desarrollar un módulo de capacitación en línea acerca de esta temática.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hape 76"/>
          <p:cNvSpPr/>
          <p:nvPr/>
        </p:nvSpPr>
        <p:spPr>
          <a:xfrm>
            <a:off x="-101650" y="491475"/>
            <a:ext cx="595500" cy="249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60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66" y="256767"/>
            <a:ext cx="8016512" cy="792105"/>
          </a:xfrm>
          <a:noFill/>
          <a:ln>
            <a:noFill/>
          </a:ln>
        </p:spPr>
        <p:txBody>
          <a:bodyPr spcFirstLastPara="1" wrap="square" lIns="91425" tIns="91425" rIns="91425" bIns="91425" anchor="t" anchorCtr="0"/>
          <a:lstStyle/>
          <a:p>
            <a:r>
              <a:rPr lang="es-CR" sz="3200" dirty="0" smtClean="0">
                <a:solidFill>
                  <a:schemeClr val="bg1"/>
                </a:solidFill>
                <a:latin typeface="Oswald" panose="020B0604020202020204" charset="0"/>
              </a:rPr>
              <a:t>Red de Protección Consular</a:t>
            </a:r>
            <a:endParaRPr lang="en-US" sz="3200" dirty="0">
              <a:solidFill>
                <a:schemeClr val="bg1"/>
              </a:solidFill>
              <a:latin typeface="Oswald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313841"/>
            <a:ext cx="8520600" cy="3416400"/>
          </a:xfrm>
        </p:spPr>
        <p:txBody>
          <a:bodyPr/>
          <a:lstStyle/>
          <a:p>
            <a:r>
              <a:rPr lang="es-CR" dirty="0" smtClean="0">
                <a:solidFill>
                  <a:schemeClr val="bg1"/>
                </a:solidFill>
              </a:rPr>
              <a:t>Noviembre 2017:</a:t>
            </a:r>
          </a:p>
          <a:p>
            <a:pPr marL="114300" lv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8. Dar </a:t>
            </a:r>
            <a:r>
              <a:rPr lang="es-MX" dirty="0">
                <a:solidFill>
                  <a:schemeClr val="bg1"/>
                </a:solidFill>
              </a:rPr>
              <a:t>por recibida la nota conceptual presentada por OIM en conjunto con la Organización Internacional del Trabajo (OIT) para llevar a cabo un Taller sobre la Protección Consular de Personas Trabajadoras Migrantes. Los Países Miembros enviarán sus insumos antes de finalizar el 2017.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es-MX" dirty="0">
                <a:solidFill>
                  <a:schemeClr val="bg1"/>
                </a:solidFill>
              </a:rPr>
              <a:t>Al respecto, la Red de Funcionarios de Enlace para la Protección Consular recomienda al GRCM la aprobación del Taller, el cual será organizado por OIM y la OIT y cofinanciado por Estados Unidos. Se sugiere la realización de este taller durante el primer trimestre de 2018, en Panamá en fecha por definir.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hape 76"/>
          <p:cNvSpPr/>
          <p:nvPr/>
        </p:nvSpPr>
        <p:spPr>
          <a:xfrm>
            <a:off x="-101650" y="491475"/>
            <a:ext cx="595500" cy="249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86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673" y="320660"/>
            <a:ext cx="7980653" cy="572700"/>
          </a:xfrm>
          <a:noFill/>
          <a:ln>
            <a:noFill/>
          </a:ln>
        </p:spPr>
        <p:txBody>
          <a:bodyPr spcFirstLastPara="1" wrap="square" lIns="91425" tIns="91425" rIns="91425" bIns="91425" anchor="t" anchorCtr="0"/>
          <a:lstStyle/>
          <a:p>
            <a:r>
              <a:rPr lang="es-CR" sz="3200" dirty="0">
                <a:solidFill>
                  <a:schemeClr val="bg1"/>
                </a:solidFill>
                <a:latin typeface="Oswald" panose="020B0604020202020204" charset="0"/>
              </a:rPr>
              <a:t>Decisión Viceministerial</a:t>
            </a:r>
            <a:endParaRPr lang="en-US" sz="3200" dirty="0">
              <a:solidFill>
                <a:schemeClr val="bg1"/>
              </a:solidFill>
              <a:latin typeface="Oswald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dirty="0" smtClean="0">
                <a:solidFill>
                  <a:schemeClr val="bg1"/>
                </a:solidFill>
              </a:rPr>
              <a:t>Declaración XXII CRM (Noviembre 2017):</a:t>
            </a:r>
          </a:p>
          <a:p>
            <a:endParaRPr lang="es-CR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es-ES" dirty="0" smtClean="0">
                <a:solidFill>
                  <a:schemeClr val="bg1"/>
                </a:solidFill>
              </a:rPr>
              <a:t>15. Aprobar </a:t>
            </a:r>
            <a:r>
              <a:rPr lang="es-ES" dirty="0">
                <a:solidFill>
                  <a:schemeClr val="bg1"/>
                </a:solidFill>
              </a:rPr>
              <a:t>la realización de las siguientes actividades en el año 2018</a:t>
            </a:r>
            <a:r>
              <a:rPr lang="es-ES" dirty="0" smtClean="0">
                <a:solidFill>
                  <a:schemeClr val="bg1"/>
                </a:solidFill>
              </a:rPr>
              <a:t>:</a:t>
            </a:r>
          </a:p>
          <a:p>
            <a:pPr marL="114300" indent="0">
              <a:buNone/>
            </a:pPr>
            <a:r>
              <a:rPr lang="es-ES" dirty="0" smtClean="0">
                <a:solidFill>
                  <a:schemeClr val="bg1"/>
                </a:solidFill>
              </a:rPr>
              <a:t>e) </a:t>
            </a:r>
            <a:r>
              <a:rPr lang="es-ES" dirty="0">
                <a:solidFill>
                  <a:schemeClr val="bg1"/>
                </a:solidFill>
              </a:rPr>
              <a:t>Taller sobre la Protección Consular de Personas Trabajadoras Migrantes, con el apoyo de la OIT y la OIM durante el I Semestre del 2018, en Panamá en fecha por definir.</a:t>
            </a:r>
            <a:endParaRPr lang="en-US" dirty="0">
              <a:solidFill>
                <a:schemeClr val="bg1"/>
              </a:solidFill>
            </a:endParaRPr>
          </a:p>
          <a:p>
            <a:pPr marL="11430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hape 76"/>
          <p:cNvSpPr/>
          <p:nvPr/>
        </p:nvSpPr>
        <p:spPr>
          <a:xfrm>
            <a:off x="-101650" y="491475"/>
            <a:ext cx="595500" cy="249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657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Shape 96"/>
          <p:cNvPicPr preferRelativeResize="0"/>
          <p:nvPr/>
        </p:nvPicPr>
        <p:blipFill rotWithShape="1">
          <a:blip r:embed="rId4">
            <a:alphaModFix/>
          </a:blip>
          <a:srcRect l="10257" t="28136" b="42594"/>
          <a:stretch/>
        </p:blipFill>
        <p:spPr>
          <a:xfrm>
            <a:off x="388279" y="3947049"/>
            <a:ext cx="2834470" cy="1196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00015" y="3547700"/>
            <a:ext cx="1120411" cy="1449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45675" y="3901575"/>
            <a:ext cx="2436176" cy="9271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788894"/>
            <a:ext cx="8520600" cy="2203756"/>
          </a:xfrm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es-CR" dirty="0">
                <a:solidFill>
                  <a:schemeClr val="bg1"/>
                </a:solidFill>
              </a:rPr>
              <a:t>CRMST@iom.int</a:t>
            </a:r>
            <a:br>
              <a:rPr lang="es-CR" dirty="0">
                <a:solidFill>
                  <a:schemeClr val="bg1"/>
                </a:solidFill>
              </a:rPr>
            </a:br>
            <a:r>
              <a:rPr lang="es-CR" dirty="0" smtClean="0">
                <a:solidFill>
                  <a:schemeClr val="bg1"/>
                </a:solidFill>
              </a:rPr>
              <a:t>http</a:t>
            </a:r>
            <a:r>
              <a:rPr lang="es-CR" dirty="0">
                <a:solidFill>
                  <a:schemeClr val="bg1"/>
                </a:solidFill>
              </a:rPr>
              <a:t>://portal.crmsv.org</a:t>
            </a:r>
            <a:br>
              <a:rPr lang="es-CR" dirty="0">
                <a:solidFill>
                  <a:schemeClr val="bg1"/>
                </a:solidFill>
              </a:rPr>
            </a:br>
            <a:r>
              <a:rPr lang="es-CR" dirty="0" smtClean="0">
                <a:solidFill>
                  <a:schemeClr val="bg1"/>
                </a:solidFill>
              </a:rPr>
              <a:t>http</a:t>
            </a:r>
            <a:r>
              <a:rPr lang="es-CR" dirty="0">
                <a:solidFill>
                  <a:schemeClr val="bg1"/>
                </a:solidFill>
              </a:rPr>
              <a:t>://portal.rcmvs.org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406</Words>
  <Application>Microsoft Office PowerPoint</Application>
  <PresentationFormat>On-screen Show (16:9)</PresentationFormat>
  <Paragraphs>31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Oswald</vt:lpstr>
      <vt:lpstr>Arial</vt:lpstr>
      <vt:lpstr>Simple Light</vt:lpstr>
      <vt:lpstr>PowerPoint Presentation</vt:lpstr>
      <vt:lpstr>¿Qué es la Conferencia Regional sobre Migración?</vt:lpstr>
      <vt:lpstr>PowerPoint Presentation</vt:lpstr>
      <vt:lpstr>Redes de Funcionarios de Enlace de la CRM</vt:lpstr>
      <vt:lpstr>Red de Protección Consular</vt:lpstr>
      <vt:lpstr>Red de Protección Consular</vt:lpstr>
      <vt:lpstr>Decisión Viceministerial</vt:lpstr>
      <vt:lpstr>CRMST@iom.int http://portal.crmsv.org http://portal.rcmvs.org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Alexandra</dc:creator>
  <cp:lastModifiedBy>SERRANO Luis Alonso</cp:lastModifiedBy>
  <cp:revision>21</cp:revision>
  <dcterms:modified xsi:type="dcterms:W3CDTF">2018-04-20T18:40:52Z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9865897C-953F-41A0-A378-309538799EE8</vt:lpwstr>
  </property>
  <property fmtid="{D5CDD505-2E9C-101B-9397-08002B2CF9AE}" pid="3" name="ArticulatePath">
    <vt:lpwstr>Machote ppt - PROTECCIÓN CONSULAR  DE LAS PERSONAS TRABAJADORAS MIGRANTES</vt:lpwstr>
  </property>
</Properties>
</file>