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66" r:id="rId3"/>
    <p:sldId id="268" r:id="rId4"/>
    <p:sldId id="269" r:id="rId5"/>
    <p:sldId id="270" r:id="rId6"/>
    <p:sldId id="271" r:id="rId7"/>
    <p:sldId id="272" r:id="rId8"/>
    <p:sldId id="273" r:id="rId9"/>
  </p:sldIdLst>
  <p:sldSz cx="9144000" cy="5143500" type="screen16x9"/>
  <p:notesSz cx="6858000" cy="9144000"/>
  <p:embeddedFontLst>
    <p:embeddedFont>
      <p:font typeface="Oswald" panose="020B0604020202020204" charset="0"/>
      <p:regular r:id="rId11"/>
      <p:bold r:id="rId12"/>
    </p:embeddedFont>
  </p:embeddedFontLst>
  <p:custDataLst>
    <p:tags r:id="rId13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15731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0907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724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7376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-55200" y="-82400"/>
            <a:ext cx="9434100" cy="52260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686617" y="213093"/>
            <a:ext cx="6157500" cy="22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lnSpc>
                <a:spcPct val="115000"/>
              </a:lnSpc>
            </a:pPr>
            <a:r>
              <a:rPr lang="en" sz="40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CONSULAR </a:t>
            </a:r>
            <a:r>
              <a:rPr lang="en" sz="4000" dirty="0" smtClean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PROTECTION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R" sz="40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FOR</a:t>
            </a:r>
            <a:endParaRPr sz="40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R" sz="4000" dirty="0" smtClean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MIGRANT WORKERS</a:t>
            </a:r>
            <a:endParaRPr sz="4000" dirty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-55200" y="-82400"/>
            <a:ext cx="1595100" cy="3462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57" name="Shape 57"/>
          <p:cNvSpPr txBox="1"/>
          <p:nvPr/>
        </p:nvSpPr>
        <p:spPr>
          <a:xfrm rot="-5400000">
            <a:off x="-507922" y="1223938"/>
            <a:ext cx="3089593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 smtClean="0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WORKSHOP</a:t>
            </a:r>
            <a:endParaRPr sz="4800" b="1" dirty="0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l="10257" t="28136" b="42594"/>
          <a:stretch/>
        </p:blipFill>
        <p:spPr>
          <a:xfrm>
            <a:off x="108533" y="3856008"/>
            <a:ext cx="2596679" cy="109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4117" y="3751293"/>
            <a:ext cx="1008775" cy="1305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4276" y="3977041"/>
            <a:ext cx="2244000" cy="8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55200" y="3324075"/>
            <a:ext cx="9434100" cy="160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6">
            <a:alphaModFix/>
          </a:blip>
          <a:srcRect l="22307" r="29531"/>
          <a:stretch/>
        </p:blipFill>
        <p:spPr>
          <a:xfrm>
            <a:off x="7355838" y="36700"/>
            <a:ext cx="1288725" cy="34628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55">
            <a:extLst>
              <a:ext uri="{FF2B5EF4-FFF2-40B4-BE49-F238E27FC236}">
                <a16:creationId xmlns="" xmlns:a16="http://schemas.microsoft.com/office/drawing/2014/main" id="{89825EF8-345C-457F-BAFD-DD71C024CCB9}"/>
              </a:ext>
            </a:extLst>
          </p:cNvPr>
          <p:cNvSpPr txBox="1">
            <a:spLocks/>
          </p:cNvSpPr>
          <p:nvPr/>
        </p:nvSpPr>
        <p:spPr>
          <a:xfrm>
            <a:off x="1685446" y="2493093"/>
            <a:ext cx="4485658" cy="71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>
              <a:lnSpc>
                <a:spcPct val="115000"/>
              </a:lnSpc>
            </a:pPr>
            <a:r>
              <a:rPr lang="es-ES" sz="1600" dirty="0" err="1" smtClean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Panama</a:t>
            </a:r>
            <a:r>
              <a:rPr lang="es-ES" sz="1600" dirty="0" smtClean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 City, </a:t>
            </a:r>
            <a:r>
              <a:rPr lang="es-ES" sz="1600" dirty="0" err="1" smtClean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Panama</a:t>
            </a:r>
            <a:r>
              <a:rPr lang="es-ES" sz="16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  <a:endParaRPr lang="es-ES" sz="16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indent="0" algn="l">
              <a:lnSpc>
                <a:spcPct val="115000"/>
              </a:lnSpc>
            </a:pP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25 </a:t>
            </a:r>
            <a:r>
              <a:rPr lang="es-ES" sz="16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- </a:t>
            </a: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26 </a:t>
            </a:r>
            <a:r>
              <a:rPr lang="es-ES" sz="1600" dirty="0" err="1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April</a:t>
            </a:r>
            <a:r>
              <a:rPr lang="es-ES" sz="1600" dirty="0" smtClean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, </a:t>
            </a:r>
            <a:r>
              <a:rPr lang="es-ES" sz="16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2018</a:t>
            </a:r>
            <a:endParaRPr lang="es-ES" sz="16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5" name="Shape 63">
            <a:extLst>
              <a:ext uri="{FF2B5EF4-FFF2-40B4-BE49-F238E27FC236}">
                <a16:creationId xmlns="" xmlns:a16="http://schemas.microsoft.com/office/drawing/2014/main" id="{95844337-1E89-4E25-BBE5-B8480017CAD4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63467" y="3930770"/>
            <a:ext cx="1908601" cy="9465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319515"/>
            <a:ext cx="8520600" cy="572700"/>
          </a:xfrm>
        </p:spPr>
        <p:txBody>
          <a:bodyPr/>
          <a:lstStyle/>
          <a:p>
            <a:pPr algn="ctr"/>
            <a:r>
              <a:rPr lang="es-CR" sz="3200" dirty="0" err="1" smtClean="0">
                <a:solidFill>
                  <a:schemeClr val="bg1"/>
                </a:solidFill>
                <a:latin typeface="Oswald" panose="020B0604020202020204" charset="0"/>
              </a:rPr>
              <a:t>What</a:t>
            </a:r>
            <a:r>
              <a:rPr lang="es-CR" sz="3200" dirty="0" smtClean="0">
                <a:solidFill>
                  <a:schemeClr val="bg1"/>
                </a:solidFill>
                <a:latin typeface="Oswald" panose="020B0604020202020204" charset="0"/>
              </a:rPr>
              <a:t> </a:t>
            </a:r>
            <a:r>
              <a:rPr lang="es-CR" sz="3200" dirty="0" err="1" smtClean="0">
                <a:solidFill>
                  <a:schemeClr val="bg1"/>
                </a:solidFill>
                <a:latin typeface="Oswald" panose="020B0604020202020204" charset="0"/>
              </a:rPr>
              <a:t>is</a:t>
            </a:r>
            <a:r>
              <a:rPr lang="es-CR" sz="3200" dirty="0" smtClean="0">
                <a:solidFill>
                  <a:schemeClr val="bg1"/>
                </a:solidFill>
                <a:latin typeface="Oswald" panose="020B0604020202020204" charset="0"/>
              </a:rPr>
              <a:t> </a:t>
            </a:r>
            <a:r>
              <a:rPr lang="es-CR" sz="3200" dirty="0" err="1" smtClean="0">
                <a:solidFill>
                  <a:schemeClr val="bg1"/>
                </a:solidFill>
                <a:latin typeface="Oswald" panose="020B0604020202020204" charset="0"/>
              </a:rPr>
              <a:t>the</a:t>
            </a:r>
            <a:r>
              <a:rPr lang="es-CR" sz="3200" dirty="0" smtClean="0">
                <a:solidFill>
                  <a:schemeClr val="bg1"/>
                </a:solidFill>
                <a:latin typeface="Oswald" panose="020B0604020202020204" charset="0"/>
              </a:rPr>
              <a:t> Regional </a:t>
            </a:r>
            <a:r>
              <a:rPr lang="es-CR" sz="3200" dirty="0" err="1" smtClean="0">
                <a:solidFill>
                  <a:schemeClr val="bg1"/>
                </a:solidFill>
                <a:latin typeface="Oswald" panose="020B0604020202020204" charset="0"/>
              </a:rPr>
              <a:t>Conference</a:t>
            </a:r>
            <a:r>
              <a:rPr lang="es-CR" sz="3200" dirty="0" smtClean="0">
                <a:solidFill>
                  <a:schemeClr val="bg1"/>
                </a:solidFill>
                <a:latin typeface="Oswald" panose="020B0604020202020204" charset="0"/>
              </a:rPr>
              <a:t> </a:t>
            </a:r>
            <a:r>
              <a:rPr lang="es-CR" sz="3200" dirty="0" err="1" smtClean="0">
                <a:solidFill>
                  <a:schemeClr val="bg1"/>
                </a:solidFill>
                <a:latin typeface="Oswald" panose="020B0604020202020204" charset="0"/>
              </a:rPr>
              <a:t>on</a:t>
            </a:r>
            <a:r>
              <a:rPr lang="es-CR" sz="3200" dirty="0" smtClean="0">
                <a:solidFill>
                  <a:schemeClr val="bg1"/>
                </a:solidFill>
                <a:latin typeface="Oswald" panose="020B0604020202020204" charset="0"/>
              </a:rPr>
              <a:t> </a:t>
            </a:r>
            <a:r>
              <a:rPr lang="es-CR" sz="3200" dirty="0" err="1" smtClean="0">
                <a:solidFill>
                  <a:schemeClr val="bg1"/>
                </a:solidFill>
                <a:latin typeface="Oswald" panose="020B0604020202020204" charset="0"/>
              </a:rPr>
              <a:t>Migration</a:t>
            </a:r>
            <a:r>
              <a:rPr lang="es-CR" sz="3200" dirty="0" smtClean="0">
                <a:solidFill>
                  <a:schemeClr val="bg1"/>
                </a:solidFill>
                <a:latin typeface="Oswald" panose="020B0604020202020204" charset="0"/>
              </a:rPr>
              <a:t>?</a:t>
            </a:r>
            <a:endParaRPr lang="en-US" sz="3200" dirty="0">
              <a:solidFill>
                <a:schemeClr val="bg1"/>
              </a:solidFill>
              <a:latin typeface="Oswald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The RCM is a regional consultation process on migration, non-binding, to address migration in the region in a practical and comprehensive manner, from a technical-political level.</a:t>
            </a:r>
          </a:p>
          <a:p>
            <a:pPr algn="just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Created in 1996, as a product of the Tuxtla Summit.</a:t>
            </a:r>
          </a:p>
          <a:p>
            <a:pPr algn="just">
              <a:spcBef>
                <a:spcPct val="50000"/>
              </a:spcBef>
            </a:pPr>
            <a:r>
              <a:rPr lang="en-US" sz="2000" dirty="0">
                <a:solidFill>
                  <a:schemeClr val="bg1"/>
                </a:solidFill>
              </a:rPr>
              <a:t>Integrated by 11 countries: all the countries of North America, Central America and the Dominican Republic.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Shape 76"/>
          <p:cNvSpPr/>
          <p:nvPr/>
        </p:nvSpPr>
        <p:spPr>
          <a:xfrm>
            <a:off x="-101650" y="491475"/>
            <a:ext cx="595500" cy="249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12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2427" t="20838" r="23971" b="2886"/>
          <a:stretch/>
        </p:blipFill>
        <p:spPr>
          <a:xfrm>
            <a:off x="2805950" y="0"/>
            <a:ext cx="5836025" cy="5148889"/>
          </a:xfrm>
          <a:prstGeom prst="rect">
            <a:avLst/>
          </a:prstGeom>
        </p:spPr>
      </p:pic>
      <p:sp>
        <p:nvSpPr>
          <p:cNvPr id="3" name="Shape 56"/>
          <p:cNvSpPr/>
          <p:nvPr/>
        </p:nvSpPr>
        <p:spPr>
          <a:xfrm>
            <a:off x="-1413" y="-1715"/>
            <a:ext cx="1793428" cy="513625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</a:endParaRPr>
          </a:p>
        </p:txBody>
      </p:sp>
      <p:sp>
        <p:nvSpPr>
          <p:cNvPr id="4" name="Shape 57"/>
          <p:cNvSpPr txBox="1"/>
          <p:nvPr/>
        </p:nvSpPr>
        <p:spPr>
          <a:xfrm rot="-5400000">
            <a:off x="-1443895" y="2052336"/>
            <a:ext cx="4724394" cy="978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 smtClean="0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RCM WORKING AREAS</a:t>
            </a:r>
            <a:endParaRPr sz="4000" b="1" dirty="0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354651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70" y="329625"/>
            <a:ext cx="7711712" cy="572700"/>
          </a:xfrm>
          <a:noFill/>
          <a:ln>
            <a:noFill/>
          </a:ln>
        </p:spPr>
        <p:txBody>
          <a:bodyPr spcFirstLastPara="1" wrap="square" lIns="91425" tIns="91425" rIns="91425" bIns="91425" anchor="t" anchorCtr="0"/>
          <a:lstStyle/>
          <a:p>
            <a:pPr algn="ctr"/>
            <a:r>
              <a:rPr lang="es-CR" sz="3200" dirty="0">
                <a:solidFill>
                  <a:schemeClr val="bg1"/>
                </a:solidFill>
                <a:latin typeface="Oswald" panose="020B0604020202020204" charset="0"/>
              </a:rPr>
              <a:t>RCM Liaison </a:t>
            </a:r>
            <a:r>
              <a:rPr lang="es-CR" sz="3200" dirty="0" err="1">
                <a:solidFill>
                  <a:schemeClr val="bg1"/>
                </a:solidFill>
                <a:latin typeface="Oswald" panose="020B0604020202020204" charset="0"/>
              </a:rPr>
              <a:t>Officers</a:t>
            </a:r>
            <a:r>
              <a:rPr lang="es-CR" sz="3200" dirty="0">
                <a:solidFill>
                  <a:schemeClr val="bg1"/>
                </a:solidFill>
                <a:latin typeface="Oswald" panose="020B0604020202020204" charset="0"/>
              </a:rPr>
              <a:t> Networks</a:t>
            </a:r>
            <a:endParaRPr lang="en-US" sz="3200" dirty="0">
              <a:solidFill>
                <a:schemeClr val="bg1"/>
              </a:solidFill>
              <a:latin typeface="Oswald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224193"/>
            <a:ext cx="8520600" cy="3240231"/>
          </a:xfrm>
        </p:spPr>
        <p:txBody>
          <a:bodyPr/>
          <a:lstStyle/>
          <a:p>
            <a:r>
              <a:rPr lang="es-CR" sz="2800" dirty="0">
                <a:solidFill>
                  <a:schemeClr val="bg1"/>
                </a:solidFill>
              </a:rPr>
              <a:t>Network </a:t>
            </a:r>
            <a:r>
              <a:rPr lang="es-CR" sz="2800" dirty="0" err="1">
                <a:solidFill>
                  <a:schemeClr val="bg1"/>
                </a:solidFill>
              </a:rPr>
              <a:t>for</a:t>
            </a:r>
            <a:r>
              <a:rPr lang="es-CR" sz="2800" dirty="0">
                <a:solidFill>
                  <a:schemeClr val="bg1"/>
                </a:solidFill>
              </a:rPr>
              <a:t> Consular </a:t>
            </a:r>
            <a:r>
              <a:rPr lang="es-CR" sz="2800" dirty="0" err="1">
                <a:solidFill>
                  <a:schemeClr val="bg1"/>
                </a:solidFill>
              </a:rPr>
              <a:t>Protection</a:t>
            </a:r>
            <a:endParaRPr lang="es-CR" sz="2800" dirty="0">
              <a:solidFill>
                <a:schemeClr val="bg1"/>
              </a:solidFill>
            </a:endParaRPr>
          </a:p>
          <a:p>
            <a:r>
              <a:rPr lang="es-CR" sz="2800" dirty="0">
                <a:solidFill>
                  <a:schemeClr val="bg1"/>
                </a:solidFill>
              </a:rPr>
              <a:t>Network </a:t>
            </a:r>
            <a:r>
              <a:rPr lang="es-CR" sz="2800" dirty="0" err="1">
                <a:solidFill>
                  <a:schemeClr val="bg1"/>
                </a:solidFill>
              </a:rPr>
              <a:t>for</a:t>
            </a:r>
            <a:r>
              <a:rPr lang="es-CR" sz="2800" dirty="0">
                <a:solidFill>
                  <a:schemeClr val="bg1"/>
                </a:solidFill>
              </a:rPr>
              <a:t> </a:t>
            </a:r>
            <a:r>
              <a:rPr lang="es-CR" sz="2800" dirty="0" err="1">
                <a:solidFill>
                  <a:schemeClr val="bg1"/>
                </a:solidFill>
              </a:rPr>
              <a:t>the</a:t>
            </a:r>
            <a:r>
              <a:rPr lang="es-CR" sz="2800" dirty="0">
                <a:solidFill>
                  <a:schemeClr val="bg1"/>
                </a:solidFill>
              </a:rPr>
              <a:t> </a:t>
            </a:r>
            <a:r>
              <a:rPr lang="es-CR" sz="2800" dirty="0" err="1">
                <a:solidFill>
                  <a:schemeClr val="bg1"/>
                </a:solidFill>
              </a:rPr>
              <a:t>Protection</a:t>
            </a:r>
            <a:r>
              <a:rPr lang="es-CR" sz="2800" dirty="0">
                <a:solidFill>
                  <a:schemeClr val="bg1"/>
                </a:solidFill>
              </a:rPr>
              <a:t> of </a:t>
            </a:r>
            <a:r>
              <a:rPr lang="es-CR" sz="2800" dirty="0" err="1">
                <a:solidFill>
                  <a:schemeClr val="bg1"/>
                </a:solidFill>
              </a:rPr>
              <a:t>Migrant</a:t>
            </a:r>
            <a:r>
              <a:rPr lang="es-CR" sz="2800" dirty="0">
                <a:solidFill>
                  <a:schemeClr val="bg1"/>
                </a:solidFill>
              </a:rPr>
              <a:t> </a:t>
            </a:r>
            <a:r>
              <a:rPr lang="es-CR" sz="2800" dirty="0" err="1">
                <a:solidFill>
                  <a:schemeClr val="bg1"/>
                </a:solidFill>
              </a:rPr>
              <a:t>Boys</a:t>
            </a:r>
            <a:r>
              <a:rPr lang="es-CR" sz="2800" dirty="0">
                <a:solidFill>
                  <a:schemeClr val="bg1"/>
                </a:solidFill>
              </a:rPr>
              <a:t>, </a:t>
            </a:r>
            <a:r>
              <a:rPr lang="es-CR" sz="2800" dirty="0" err="1">
                <a:solidFill>
                  <a:schemeClr val="bg1"/>
                </a:solidFill>
              </a:rPr>
              <a:t>Girls</a:t>
            </a:r>
            <a:r>
              <a:rPr lang="es-CR" sz="2800" dirty="0">
                <a:solidFill>
                  <a:schemeClr val="bg1"/>
                </a:solidFill>
              </a:rPr>
              <a:t> and </a:t>
            </a:r>
            <a:r>
              <a:rPr lang="es-CR" sz="2800" dirty="0" err="1">
                <a:solidFill>
                  <a:schemeClr val="bg1"/>
                </a:solidFill>
              </a:rPr>
              <a:t>Adolescents</a:t>
            </a:r>
            <a:endParaRPr lang="es-CR" sz="2800" dirty="0">
              <a:solidFill>
                <a:schemeClr val="bg1"/>
              </a:solidFill>
            </a:endParaRPr>
          </a:p>
          <a:p>
            <a:r>
              <a:rPr lang="es-CR" sz="2800" dirty="0">
                <a:solidFill>
                  <a:schemeClr val="bg1"/>
                </a:solidFill>
              </a:rPr>
              <a:t>Network to </a:t>
            </a:r>
            <a:r>
              <a:rPr lang="es-CR" sz="2800" dirty="0" err="1">
                <a:solidFill>
                  <a:schemeClr val="bg1"/>
                </a:solidFill>
              </a:rPr>
              <a:t>combat</a:t>
            </a:r>
            <a:r>
              <a:rPr lang="es-CR" sz="2800" dirty="0">
                <a:solidFill>
                  <a:schemeClr val="bg1"/>
                </a:solidFill>
              </a:rPr>
              <a:t> </a:t>
            </a:r>
            <a:r>
              <a:rPr lang="es-CR" sz="2800" dirty="0" err="1">
                <a:solidFill>
                  <a:schemeClr val="bg1"/>
                </a:solidFill>
              </a:rPr>
              <a:t>trafficking</a:t>
            </a:r>
            <a:r>
              <a:rPr lang="es-CR" sz="2800" dirty="0">
                <a:solidFill>
                  <a:schemeClr val="bg1"/>
                </a:solidFill>
              </a:rPr>
              <a:t> and </a:t>
            </a:r>
            <a:r>
              <a:rPr lang="es-CR" sz="2800" dirty="0" err="1" smtClean="0">
                <a:solidFill>
                  <a:schemeClr val="bg1"/>
                </a:solidFill>
              </a:rPr>
              <a:t>smuggling</a:t>
            </a:r>
            <a:endParaRPr lang="es-CR" sz="2800" dirty="0">
              <a:solidFill>
                <a:schemeClr val="bg1"/>
              </a:solidFill>
            </a:endParaRPr>
          </a:p>
        </p:txBody>
      </p:sp>
      <p:sp>
        <p:nvSpPr>
          <p:cNvPr id="4" name="Shape 76"/>
          <p:cNvSpPr/>
          <p:nvPr/>
        </p:nvSpPr>
        <p:spPr>
          <a:xfrm>
            <a:off x="-101650" y="491475"/>
            <a:ext cx="595500" cy="249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7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66" y="256767"/>
            <a:ext cx="8016512" cy="792105"/>
          </a:xfrm>
          <a:noFill/>
          <a:ln>
            <a:noFill/>
          </a:ln>
        </p:spPr>
        <p:txBody>
          <a:bodyPr spcFirstLastPara="1" wrap="square" lIns="91425" tIns="91425" rIns="91425" bIns="91425" anchor="t" anchorCtr="0"/>
          <a:lstStyle/>
          <a:p>
            <a:r>
              <a:rPr lang="es-CR" sz="3200" dirty="0">
                <a:solidFill>
                  <a:schemeClr val="bg1"/>
                </a:solidFill>
                <a:latin typeface="Oswald" panose="020B0604020202020204" charset="0"/>
              </a:rPr>
              <a:t>Network </a:t>
            </a:r>
            <a:r>
              <a:rPr lang="es-CR" sz="3200" dirty="0" err="1">
                <a:solidFill>
                  <a:schemeClr val="bg1"/>
                </a:solidFill>
                <a:latin typeface="Oswald" panose="020B0604020202020204" charset="0"/>
              </a:rPr>
              <a:t>for</a:t>
            </a:r>
            <a:r>
              <a:rPr lang="es-CR" sz="3200" dirty="0">
                <a:solidFill>
                  <a:schemeClr val="bg1"/>
                </a:solidFill>
                <a:latin typeface="Oswald" panose="020B0604020202020204" charset="0"/>
              </a:rPr>
              <a:t> Consular </a:t>
            </a:r>
            <a:r>
              <a:rPr lang="es-CR" sz="3200" dirty="0" err="1">
                <a:solidFill>
                  <a:schemeClr val="bg1"/>
                </a:solidFill>
                <a:latin typeface="Oswald" panose="020B0604020202020204" charset="0"/>
              </a:rPr>
              <a:t>Protection</a:t>
            </a:r>
            <a:endParaRPr lang="es-CR" sz="3200" dirty="0">
              <a:solidFill>
                <a:schemeClr val="bg1"/>
              </a:solidFill>
              <a:latin typeface="Oswald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313841"/>
            <a:ext cx="8520600" cy="3416400"/>
          </a:xfrm>
        </p:spPr>
        <p:txBody>
          <a:bodyPr/>
          <a:lstStyle/>
          <a:p>
            <a:r>
              <a:rPr lang="es-CR" dirty="0" smtClean="0">
                <a:solidFill>
                  <a:schemeClr val="bg1"/>
                </a:solidFill>
              </a:rPr>
              <a:t>June </a:t>
            </a:r>
            <a:r>
              <a:rPr lang="es-CR" dirty="0" smtClean="0">
                <a:solidFill>
                  <a:schemeClr val="bg1"/>
                </a:solidFill>
              </a:rPr>
              <a:t>2017:</a:t>
            </a:r>
          </a:p>
          <a:p>
            <a:pPr marL="114300" indent="0">
              <a:buNone/>
            </a:pPr>
            <a:endParaRPr lang="es-CR" dirty="0" smtClean="0">
              <a:solidFill>
                <a:schemeClr val="bg1"/>
              </a:solidFill>
            </a:endParaRPr>
          </a:p>
          <a:p>
            <a:pPr marL="114300" lv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9. To </a:t>
            </a:r>
            <a:r>
              <a:rPr lang="en-US" dirty="0">
                <a:solidFill>
                  <a:schemeClr val="bg1"/>
                </a:solidFill>
              </a:rPr>
              <a:t>suggest the RCGM the approval of the following activities in the framework of the </a:t>
            </a:r>
            <a:r>
              <a:rPr lang="en-US" dirty="0" smtClean="0">
                <a:solidFill>
                  <a:schemeClr val="bg1"/>
                </a:solidFill>
              </a:rPr>
              <a:t>RCM:</a:t>
            </a:r>
          </a:p>
          <a:p>
            <a:pPr marL="5969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a) With </a:t>
            </a:r>
            <a:r>
              <a:rPr lang="en-US" dirty="0">
                <a:solidFill>
                  <a:schemeClr val="bg1"/>
                </a:solidFill>
              </a:rPr>
              <a:t>regard to the Workshop on the consular protection of migrant workers, reaffirm the interest of countries to carry it out with the support of ILO and IOM, which will circulate a concept note through the Technical Secretariat to confirm the needs of the countries in this topic and possible contributions to co-finance the face-to-face workshop. Take note of the offer by the ILO and IOM to develop an online training module on this subject.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hape 76"/>
          <p:cNvSpPr/>
          <p:nvPr/>
        </p:nvSpPr>
        <p:spPr>
          <a:xfrm>
            <a:off x="-101650" y="491475"/>
            <a:ext cx="595500" cy="249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32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66" y="256767"/>
            <a:ext cx="8016512" cy="792105"/>
          </a:xfrm>
          <a:noFill/>
          <a:ln>
            <a:noFill/>
          </a:ln>
        </p:spPr>
        <p:txBody>
          <a:bodyPr spcFirstLastPara="1" wrap="square" lIns="91425" tIns="91425" rIns="91425" bIns="91425" anchor="t" anchorCtr="0"/>
          <a:lstStyle/>
          <a:p>
            <a:r>
              <a:rPr lang="es-CR" sz="3200" dirty="0">
                <a:solidFill>
                  <a:schemeClr val="bg1"/>
                </a:solidFill>
                <a:latin typeface="Oswald" panose="020B0604020202020204" charset="0"/>
              </a:rPr>
              <a:t>Network </a:t>
            </a:r>
            <a:r>
              <a:rPr lang="es-CR" sz="3200" dirty="0" err="1">
                <a:solidFill>
                  <a:schemeClr val="bg1"/>
                </a:solidFill>
                <a:latin typeface="Oswald" panose="020B0604020202020204" charset="0"/>
              </a:rPr>
              <a:t>for</a:t>
            </a:r>
            <a:r>
              <a:rPr lang="es-CR" sz="3200" dirty="0">
                <a:solidFill>
                  <a:schemeClr val="bg1"/>
                </a:solidFill>
                <a:latin typeface="Oswald" panose="020B0604020202020204" charset="0"/>
              </a:rPr>
              <a:t> Consular </a:t>
            </a:r>
            <a:r>
              <a:rPr lang="es-CR" sz="3200" dirty="0" err="1">
                <a:solidFill>
                  <a:schemeClr val="bg1"/>
                </a:solidFill>
                <a:latin typeface="Oswald" panose="020B0604020202020204" charset="0"/>
              </a:rPr>
              <a:t>Protection</a:t>
            </a:r>
            <a:endParaRPr lang="en-US" sz="3200" dirty="0">
              <a:solidFill>
                <a:schemeClr val="bg1"/>
              </a:solidFill>
              <a:latin typeface="Oswald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313841"/>
            <a:ext cx="8520600" cy="3416400"/>
          </a:xfrm>
        </p:spPr>
        <p:txBody>
          <a:bodyPr/>
          <a:lstStyle/>
          <a:p>
            <a:r>
              <a:rPr lang="es-CR" dirty="0" err="1" smtClean="0">
                <a:solidFill>
                  <a:schemeClr val="bg1"/>
                </a:solidFill>
              </a:rPr>
              <a:t>November</a:t>
            </a:r>
            <a:r>
              <a:rPr lang="es-CR" dirty="0" smtClean="0">
                <a:solidFill>
                  <a:schemeClr val="bg1"/>
                </a:solidFill>
              </a:rPr>
              <a:t> </a:t>
            </a:r>
            <a:r>
              <a:rPr lang="es-CR" dirty="0" smtClean="0">
                <a:solidFill>
                  <a:schemeClr val="bg1"/>
                </a:solidFill>
              </a:rPr>
              <a:t>2017:</a:t>
            </a:r>
          </a:p>
          <a:p>
            <a:pPr marL="114300" lvl="0" indent="0">
              <a:buNone/>
            </a:pPr>
            <a:r>
              <a:rPr lang="es-MX" dirty="0" smtClean="0">
                <a:solidFill>
                  <a:schemeClr val="bg1"/>
                </a:solidFill>
              </a:rPr>
              <a:t>8. </a:t>
            </a:r>
            <a:r>
              <a:rPr lang="en-GB" dirty="0">
                <a:solidFill>
                  <a:schemeClr val="bg1"/>
                </a:solidFill>
              </a:rPr>
              <a:t>To receive the concept note presented by IOM jointly with the International Labour Organization (ILO) to carry out a Workshop on Consular Protection of Migrant Workers. Member Countries will submit their inputs to the TS before the end of 2017. </a:t>
            </a:r>
            <a:endParaRPr lang="en-US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en-GB" dirty="0">
                <a:solidFill>
                  <a:schemeClr val="bg1"/>
                </a:solidFill>
              </a:rPr>
              <a:t> </a:t>
            </a:r>
            <a:endParaRPr lang="en-US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en-GB" dirty="0">
                <a:solidFill>
                  <a:schemeClr val="bg1"/>
                </a:solidFill>
              </a:rPr>
              <a:t>In this regard, the Liaison Officers Network for Consular Protection recommends to the RCGM the approval of the Workshop, which will be organized by IOM and ILO, and will be co-financed by the United States. It is suggested to hold this workshop during the first semester of 2018, in Panama in a date to be confirmed.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hape 76"/>
          <p:cNvSpPr/>
          <p:nvPr/>
        </p:nvSpPr>
        <p:spPr>
          <a:xfrm>
            <a:off x="-101650" y="491475"/>
            <a:ext cx="595500" cy="249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738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673" y="320660"/>
            <a:ext cx="7980653" cy="572700"/>
          </a:xfrm>
          <a:noFill/>
          <a:ln>
            <a:noFill/>
          </a:ln>
        </p:spPr>
        <p:txBody>
          <a:bodyPr spcFirstLastPara="1" wrap="square" lIns="91425" tIns="91425" rIns="91425" bIns="91425" anchor="t" anchorCtr="0"/>
          <a:lstStyle/>
          <a:p>
            <a:r>
              <a:rPr lang="es-CR" sz="3200" dirty="0" smtClean="0">
                <a:solidFill>
                  <a:schemeClr val="bg1"/>
                </a:solidFill>
                <a:latin typeface="Oswald" panose="020B0604020202020204" charset="0"/>
              </a:rPr>
              <a:t>Vice-ministerial </a:t>
            </a:r>
            <a:r>
              <a:rPr lang="es-CR" sz="3200" dirty="0" err="1" smtClean="0">
                <a:solidFill>
                  <a:schemeClr val="bg1"/>
                </a:solidFill>
                <a:latin typeface="Oswald" panose="020B0604020202020204" charset="0"/>
              </a:rPr>
              <a:t>Decision</a:t>
            </a:r>
            <a:endParaRPr lang="en-US" sz="3200" dirty="0">
              <a:solidFill>
                <a:schemeClr val="bg1"/>
              </a:solidFill>
              <a:latin typeface="Oswald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dirty="0" err="1" smtClean="0">
                <a:solidFill>
                  <a:schemeClr val="bg1"/>
                </a:solidFill>
              </a:rPr>
              <a:t>Declaration</a:t>
            </a:r>
            <a:r>
              <a:rPr lang="es-CR" dirty="0" smtClean="0">
                <a:solidFill>
                  <a:schemeClr val="bg1"/>
                </a:solidFill>
              </a:rPr>
              <a:t> </a:t>
            </a:r>
            <a:r>
              <a:rPr lang="es-CR" dirty="0" smtClean="0">
                <a:solidFill>
                  <a:schemeClr val="bg1"/>
                </a:solidFill>
              </a:rPr>
              <a:t>XXII </a:t>
            </a:r>
            <a:r>
              <a:rPr lang="es-CR" dirty="0" smtClean="0">
                <a:solidFill>
                  <a:schemeClr val="bg1"/>
                </a:solidFill>
              </a:rPr>
              <a:t>RCM </a:t>
            </a:r>
            <a:r>
              <a:rPr lang="es-CR" dirty="0" smtClean="0">
                <a:solidFill>
                  <a:schemeClr val="bg1"/>
                </a:solidFill>
              </a:rPr>
              <a:t>(</a:t>
            </a:r>
            <a:r>
              <a:rPr lang="es-CR" dirty="0" err="1" smtClean="0">
                <a:solidFill>
                  <a:schemeClr val="bg1"/>
                </a:solidFill>
              </a:rPr>
              <a:t>November</a:t>
            </a:r>
            <a:r>
              <a:rPr lang="es-CR" dirty="0" smtClean="0">
                <a:solidFill>
                  <a:schemeClr val="bg1"/>
                </a:solidFill>
              </a:rPr>
              <a:t> </a:t>
            </a:r>
            <a:r>
              <a:rPr lang="es-CR" dirty="0" smtClean="0">
                <a:solidFill>
                  <a:schemeClr val="bg1"/>
                </a:solidFill>
              </a:rPr>
              <a:t>2017):</a:t>
            </a:r>
          </a:p>
          <a:p>
            <a:endParaRPr lang="es-CR" dirty="0">
              <a:solidFill>
                <a:schemeClr val="bg1"/>
              </a:solidFill>
            </a:endParaRPr>
          </a:p>
          <a:p>
            <a:pPr marL="114300" indent="0">
              <a:buNone/>
            </a:pPr>
            <a:r>
              <a:rPr lang="es-ES" dirty="0" smtClean="0">
                <a:solidFill>
                  <a:schemeClr val="bg1"/>
                </a:solidFill>
              </a:rPr>
              <a:t>15. </a:t>
            </a:r>
            <a:r>
              <a:rPr lang="en-US" dirty="0">
                <a:solidFill>
                  <a:schemeClr val="bg1"/>
                </a:solidFill>
              </a:rPr>
              <a:t>To approve the implementation of the following activities in 2018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</a:p>
          <a:p>
            <a:pPr marL="114300" indent="0">
              <a:buNone/>
            </a:pPr>
            <a:r>
              <a:rPr lang="es-ES" dirty="0" smtClean="0">
                <a:solidFill>
                  <a:schemeClr val="bg1"/>
                </a:solidFill>
              </a:rPr>
              <a:t>e</a:t>
            </a:r>
            <a:r>
              <a:rPr lang="es-ES" dirty="0" smtClean="0">
                <a:solidFill>
                  <a:schemeClr val="bg1"/>
                </a:solidFill>
              </a:rPr>
              <a:t>) </a:t>
            </a:r>
            <a:r>
              <a:rPr lang="en-US" dirty="0">
                <a:solidFill>
                  <a:schemeClr val="bg1"/>
                </a:solidFill>
              </a:rPr>
              <a:t>Workshop on consular protection for migrant workers, with support from ILO and IOM, to be held in the first quarter of 2018 in Panama at dates to be determined.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hape 76"/>
          <p:cNvSpPr/>
          <p:nvPr/>
        </p:nvSpPr>
        <p:spPr>
          <a:xfrm>
            <a:off x="-101650" y="491475"/>
            <a:ext cx="595500" cy="249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639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Shape 96"/>
          <p:cNvPicPr preferRelativeResize="0"/>
          <p:nvPr/>
        </p:nvPicPr>
        <p:blipFill rotWithShape="1">
          <a:blip r:embed="rId4">
            <a:alphaModFix/>
          </a:blip>
          <a:srcRect l="10257" t="28136" b="42594"/>
          <a:stretch/>
        </p:blipFill>
        <p:spPr>
          <a:xfrm>
            <a:off x="388279" y="3947049"/>
            <a:ext cx="2834470" cy="1196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00015" y="3547700"/>
            <a:ext cx="1120411" cy="1449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45675" y="3901575"/>
            <a:ext cx="2436176" cy="9271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788894"/>
            <a:ext cx="8520600" cy="2203756"/>
          </a:xfrm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es-CR" dirty="0">
                <a:solidFill>
                  <a:schemeClr val="bg1"/>
                </a:solidFill>
              </a:rPr>
              <a:t>CRMST@iom.int</a:t>
            </a:r>
            <a:br>
              <a:rPr lang="es-CR" dirty="0">
                <a:solidFill>
                  <a:schemeClr val="bg1"/>
                </a:solidFill>
              </a:rPr>
            </a:br>
            <a:r>
              <a:rPr lang="es-CR" dirty="0" smtClean="0">
                <a:solidFill>
                  <a:schemeClr val="bg1"/>
                </a:solidFill>
              </a:rPr>
              <a:t>http</a:t>
            </a:r>
            <a:r>
              <a:rPr lang="es-CR" dirty="0">
                <a:solidFill>
                  <a:schemeClr val="bg1"/>
                </a:solidFill>
              </a:rPr>
              <a:t>://portal.crmsv.org</a:t>
            </a:r>
            <a:br>
              <a:rPr lang="es-CR" dirty="0">
                <a:solidFill>
                  <a:schemeClr val="bg1"/>
                </a:solidFill>
              </a:rPr>
            </a:br>
            <a:r>
              <a:rPr lang="es-CR" dirty="0" smtClean="0">
                <a:solidFill>
                  <a:schemeClr val="bg1"/>
                </a:solidFill>
              </a:rPr>
              <a:t>http</a:t>
            </a:r>
            <a:r>
              <a:rPr lang="es-CR" dirty="0">
                <a:solidFill>
                  <a:schemeClr val="bg1"/>
                </a:solidFill>
              </a:rPr>
              <a:t>://portal.rcmvs.org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89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330</Words>
  <Application>Microsoft Office PowerPoint</Application>
  <PresentationFormat>On-screen Show (16:9)</PresentationFormat>
  <Paragraphs>31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Oswald</vt:lpstr>
      <vt:lpstr>Arial</vt:lpstr>
      <vt:lpstr>Simple Light</vt:lpstr>
      <vt:lpstr>PowerPoint Presentation</vt:lpstr>
      <vt:lpstr>What is the Regional Conference on Migration?</vt:lpstr>
      <vt:lpstr>PowerPoint Presentation</vt:lpstr>
      <vt:lpstr>RCM Liaison Officers Networks</vt:lpstr>
      <vt:lpstr>Network for Consular Protection</vt:lpstr>
      <vt:lpstr>Network for Consular Protection</vt:lpstr>
      <vt:lpstr>Vice-ministerial Decision</vt:lpstr>
      <vt:lpstr>CRMST@iom.int http://portal.crmsv.org http://portal.rcmvs.org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 Alexandra</dc:creator>
  <cp:lastModifiedBy>SERRANO Luis Alonso</cp:lastModifiedBy>
  <cp:revision>21</cp:revision>
  <dcterms:modified xsi:type="dcterms:W3CDTF">2018-04-20T18:57:19Z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9865897C-953F-41A0-A378-309538799EE8</vt:lpwstr>
  </property>
  <property fmtid="{D5CDD505-2E9C-101B-9397-08002B2CF9AE}" pid="3" name="ArticulatePath">
    <vt:lpwstr>Machote ppt - PROTECCIÓN CONSULAR  DE LAS PERSONAS TRABAJADORAS MIGRANTES</vt:lpwstr>
  </property>
</Properties>
</file>