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G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Sinhala 74</c:v>
                </c:pt>
                <c:pt idx="1">
                  <c:v>Tamil 18</c:v>
                </c:pt>
                <c:pt idx="2">
                  <c:v>Moors 7</c:v>
                </c:pt>
                <c:pt idx="3">
                  <c:v>Otros 1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74</c:v>
                </c:pt>
                <c:pt idx="1">
                  <c:v>18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egendEntry>
        <c:idx val="2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egendEntry>
        <c:idx val="3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G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G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Budismo 69</c:v>
                </c:pt>
                <c:pt idx="1">
                  <c:v>Hinduismo 15</c:v>
                </c:pt>
                <c:pt idx="2">
                  <c:v>Cristianismo 8</c:v>
                </c:pt>
                <c:pt idx="3">
                  <c:v>Islam 7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</c:v>
                </c:pt>
                <c:pt idx="1">
                  <c:v>15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egendEntry>
        <c:idx val="2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egendEntry>
        <c:idx val="3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s-GT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G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BEF98-D3F3-4BDC-A975-3FCC1B050696}" type="datetimeFigureOut">
              <a:rPr lang="en-US" smtClean="0"/>
              <a:pPr/>
              <a:t>9/20/2012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924C3-DF31-4610-80A3-555023FCA80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600200" y="3581400"/>
            <a:ext cx="5791200" cy="9906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EMBAJADA DE SRI LANKA</a:t>
            </a:r>
          </a:p>
          <a:p>
            <a:pPr lvl="0" algn="ctr">
              <a:spcBef>
                <a:spcPct val="0"/>
              </a:spcBef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Washington,</a:t>
            </a:r>
            <a:r>
              <a:rPr kumimoji="0" lang="es-ES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DC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MISIONES EN EL EXTRANJERO</a:t>
            </a:r>
            <a:endParaRPr lang="es-E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752600"/>
            <a:ext cx="9144000" cy="3886200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Ir</a:t>
            </a: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án: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Teherán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Israel: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Tel Aviv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Jordán: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Amman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Kuwait: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Ciudad de Kuwait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Líbano: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Beirut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Omán: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Muscat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Palestina: </a:t>
            </a:r>
            <a:b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Ramallah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(oficina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rep.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Qatar: </a:t>
            </a:r>
            <a:b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Doha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Arabia Saudita: </a:t>
            </a:r>
            <a:b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Riyadh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(embajada)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Jeddah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(consulado)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Turquía: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Ankara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Emiratos Árabes Unidos:</a:t>
            </a:r>
            <a:b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Abu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Dhabi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(embajada)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Dubai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(consulado)</a:t>
            </a:r>
            <a:endParaRPr lang="es-ES" sz="3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371600"/>
            <a:ext cx="8763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PAÍSES DEL MEDIO ORIENTE</a:t>
            </a:r>
            <a:r>
              <a:rPr kumimoji="0" lang="es-ES" sz="3600" b="1" i="0" u="none" strike="noStrike" kern="1200" cap="none" spc="0" normalizeH="0" baseline="3000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endParaRPr kumimoji="0" lang="es-ES" sz="3600" b="1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MISIONES EN EL EXTRANJERO</a:t>
            </a:r>
            <a:endParaRPr lang="es-E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752600"/>
            <a:ext cx="9144000" cy="32004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Brasil</a:t>
            </a:r>
          </a:p>
          <a:p>
            <a:pPr marL="457200" lvl="0" indent="-457200"/>
            <a:r>
              <a:rPr lang="es-ES" sz="2000" b="1" dirty="0" smtClean="0">
                <a:solidFill>
                  <a:schemeClr val="bg1"/>
                </a:solidFill>
                <a:latin typeface="Trebuchet MS" pitchFamily="34" charset="0"/>
              </a:rPr>
              <a:t>            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Brasilia (embajada)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Canadá</a:t>
            </a:r>
          </a:p>
          <a:p>
            <a:pPr marL="457200" lvl="0" indent="-457200"/>
            <a:r>
              <a:rPr lang="es-ES" sz="2000" b="1" dirty="0" smtClean="0">
                <a:solidFill>
                  <a:schemeClr val="bg1"/>
                </a:solidFill>
                <a:latin typeface="Trebuchet MS" pitchFamily="34" charset="0"/>
              </a:rPr>
              <a:t>            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Ottawa (alto comisionado)</a:t>
            </a:r>
          </a:p>
          <a:p>
            <a:pPr marL="457200" lvl="0" indent="-457200"/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            Toronto (consulado general)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Cuba</a:t>
            </a:r>
          </a:p>
          <a:p>
            <a:pPr marL="457200" lvl="0" indent="-457200"/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          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La Hab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ana (embajada)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México</a:t>
            </a:r>
          </a:p>
          <a:p>
            <a:pPr marL="457200" lvl="0" indent="-457200"/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          C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onsulado honorario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Estados Unidos</a:t>
            </a:r>
          </a:p>
          <a:p>
            <a:pPr marL="457200" lvl="0" indent="-457200"/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    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Washington DC (embajada)</a:t>
            </a:r>
          </a:p>
          <a:p>
            <a:pPr marL="457200" lvl="0" indent="-457200"/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           Los 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Angeles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 (consulado)</a:t>
            </a:r>
          </a:p>
          <a:p>
            <a:pPr marL="457200" indent="-457200"/>
            <a:r>
              <a:rPr lang="es-ES" sz="2000" b="1" dirty="0" smtClean="0">
                <a:solidFill>
                  <a:schemeClr val="bg1"/>
                </a:solidFill>
                <a:latin typeface="Trebuchet MS" pitchFamily="34" charset="0"/>
              </a:rPr>
              <a:t>           Nueva York </a:t>
            </a: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(misión permanente ante las Naciones Unidas)</a:t>
            </a:r>
          </a:p>
          <a:p>
            <a:pPr marL="457200" lvl="0" indent="-457200"/>
            <a:endParaRPr lang="es-ES" sz="2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371600"/>
            <a:ext cx="8763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s-E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NORTE, CENTRO Y SUDAMÉRICA</a:t>
            </a:r>
            <a:endParaRPr kumimoji="0" lang="es-ES" sz="3600" b="1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MISIONES EN EL EXTRANJERO</a:t>
            </a:r>
            <a:endParaRPr lang="es-E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752600"/>
            <a:ext cx="9144000" cy="4572000"/>
          </a:xfrm>
          <a:prstGeom prst="rect">
            <a:avLst/>
          </a:prstGeom>
        </p:spPr>
        <p:txBody>
          <a:bodyPr vert="horz" lIns="91440" tIns="45720" rIns="91440" bIns="45720" numCol="2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Austria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Viena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Bélgica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Bruselas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Francia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París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Alemania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Berlín (embajada)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     Fráncfort (consulado)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Italia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     Roma (embajada)</a:t>
            </a:r>
          </a:p>
          <a:p>
            <a:pPr marL="342900" lvl="0" indent="-342900">
              <a:spcBef>
                <a:spcPct val="20000"/>
              </a:spcBef>
            </a:pPr>
            <a:endParaRPr lang="es-E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Países Bajos</a:t>
            </a:r>
            <a:endParaRPr lang="es-E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La Haya(embajada)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Noruega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Oslo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Polonia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Varsovia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Rusia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Moscú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Suecia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Estocolmo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Reino Unido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Londres (alto comisionado)</a:t>
            </a:r>
            <a:endParaRPr lang="es-E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371600"/>
            <a:ext cx="8763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s-E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Europa</a:t>
            </a:r>
            <a:endParaRPr kumimoji="0" lang="es-ES" sz="3600" b="1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MISIONES EN EL EXTRANJERO</a:t>
            </a:r>
            <a:endParaRPr lang="es-E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905000"/>
            <a:ext cx="8382000" cy="2590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Egipto</a:t>
            </a:r>
            <a:endParaRPr lang="es-E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 El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Cairo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Kenia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Nairobi (alto comisionado)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Sudáfrica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Pretoria (alto comisionado)</a:t>
            </a:r>
            <a:endParaRPr lang="es-E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0" y="1676400"/>
            <a:ext cx="4876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s-E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Á</a:t>
            </a:r>
            <a:r>
              <a:rPr lang="es-E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FRICA</a:t>
            </a:r>
            <a:endParaRPr kumimoji="0" lang="es-ES" sz="3600" b="1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0" y="4876800"/>
            <a:ext cx="8229600" cy="2590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Australia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    Canberra (alto comisionado)</a:t>
            </a:r>
          </a:p>
          <a:p>
            <a:pPr marL="342900" lvl="0" indent="-342900">
              <a:spcBef>
                <a:spcPct val="20000"/>
              </a:spcBef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   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Sydney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 (consulado)</a:t>
            </a:r>
            <a:endParaRPr lang="es-E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8" name="Content Placeholder 11"/>
          <p:cNvSpPr txBox="1">
            <a:spLocks/>
          </p:cNvSpPr>
          <p:nvPr/>
        </p:nvSpPr>
        <p:spPr>
          <a:xfrm>
            <a:off x="0" y="4648200"/>
            <a:ext cx="4724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s-E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OCEANÍA</a:t>
            </a:r>
            <a:endParaRPr kumimoji="0" lang="es-ES" sz="3600" b="1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4114800" y="1828800"/>
            <a:ext cx="5029200" cy="46482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Ginebra </a:t>
            </a:r>
            <a:b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(misión permanente ante las Naciones Unidas y otras organizaciones internacionales)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Nueva York </a:t>
            </a:r>
            <a:b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2000" dirty="0" smtClean="0">
                <a:solidFill>
                  <a:schemeClr val="bg1"/>
                </a:solidFill>
                <a:latin typeface="Trebuchet MS" pitchFamily="34" charset="0"/>
              </a:rPr>
              <a:t>(misión permanente ante las Naciones Unidas)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Viena </a:t>
            </a:r>
            <a:b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2000" dirty="0">
                <a:solidFill>
                  <a:schemeClr val="bg1"/>
                </a:solidFill>
                <a:latin typeface="Trebuchet MS" pitchFamily="34" charset="0"/>
              </a:rPr>
              <a:t>(misión permanente ante las Naciones Unidas y otras organizaciones internacionales)</a:t>
            </a:r>
            <a:endParaRPr lang="es-ES" sz="2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1" name="Content Placeholder 11"/>
          <p:cNvSpPr txBox="1">
            <a:spLocks/>
          </p:cNvSpPr>
          <p:nvPr/>
        </p:nvSpPr>
        <p:spPr>
          <a:xfrm>
            <a:off x="3886200" y="1600200"/>
            <a:ext cx="5257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s-E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ORGANIZACIONES MULTILATERALES</a:t>
            </a:r>
            <a:endParaRPr kumimoji="0" lang="es-ES" sz="3600" b="1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MISIONES EN EL EXTRANJERO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2438400"/>
            <a:ext cx="9144000" cy="30480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</a:pP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República Islámica de Mauritania </a:t>
            </a:r>
          </a:p>
          <a:p>
            <a:pPr lvl="0">
              <a:lnSpc>
                <a:spcPct val="150000"/>
              </a:lnSpc>
              <a:spcBef>
                <a:spcPts val="600"/>
              </a:spcBef>
            </a:pP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(África Occidental)</a:t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Burkina </a:t>
            </a:r>
            <a:r>
              <a:rPr lang="es-ES" b="1" dirty="0">
                <a:solidFill>
                  <a:schemeClr val="bg1"/>
                </a:solidFill>
                <a:latin typeface="Trebuchet MS" pitchFamily="34" charset="0"/>
              </a:rPr>
              <a:t>Faso (África Occidental)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Yibuti (África Oriental)</a:t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Gabón (África Central)</a:t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Costa de </a:t>
            </a:r>
            <a:r>
              <a:rPr lang="es-ES" b="1" dirty="0">
                <a:solidFill>
                  <a:schemeClr val="bg1"/>
                </a:solidFill>
                <a:latin typeface="Trebuchet MS" pitchFamily="34" charset="0"/>
              </a:rPr>
              <a:t>Marfil (África Occidental)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Sierra </a:t>
            </a:r>
            <a:r>
              <a:rPr lang="es-ES" b="1" dirty="0">
                <a:solidFill>
                  <a:schemeClr val="bg1"/>
                </a:solidFill>
                <a:latin typeface="Trebuchet MS" pitchFamily="34" charset="0"/>
              </a:rPr>
              <a:t>Leona (África Occidental)</a:t>
            </a:r>
            <a:br>
              <a:rPr lang="es-ES" b="1" dirty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Níger (</a:t>
            </a:r>
            <a:r>
              <a:rPr lang="es-ES" b="1" dirty="0">
                <a:solidFill>
                  <a:schemeClr val="bg1"/>
                </a:solidFill>
                <a:latin typeface="Trebuchet MS" pitchFamily="34" charset="0"/>
              </a:rPr>
              <a:t>África Occidental)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Togo 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(África </a:t>
            </a:r>
            <a:r>
              <a:rPr lang="es-ES" b="1" dirty="0">
                <a:solidFill>
                  <a:schemeClr val="bg1"/>
                </a:solidFill>
                <a:latin typeface="Trebuchet MS" pitchFamily="34" charset="0"/>
              </a:rPr>
              <a:t>Occidental)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Malawi (África Oriental)</a:t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Chad (África Central)</a:t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República Centroafricana de Camerún (África Central) </a:t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Cabo Verde (África Occidental)</a:t>
            </a:r>
            <a:endParaRPr lang="es-ES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0" y="1524000"/>
            <a:ext cx="9144000" cy="9906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lvl="0" algn="ctr"/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Recientemente, Sri Lanka estableció relaciones diplomáticas en los siguientes países:</a:t>
            </a:r>
            <a:endParaRPr lang="es-E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AMÉRICA: CIUDADANOS DE SRI LANKA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524000"/>
            <a:ext cx="8458200" cy="41148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514350" lvl="0" indent="-51435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bg1"/>
                </a:solidFill>
              </a:rPr>
              <a:t>Trabajadores migrantes ciudadanos de Sri Lanka</a:t>
            </a:r>
          </a:p>
          <a:p>
            <a:pPr marL="514350" lvl="0" indent="-51435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bg1"/>
                </a:solidFill>
              </a:rPr>
              <a:t>Residentes permanentes</a:t>
            </a:r>
          </a:p>
          <a:p>
            <a:pPr marL="514350" lvl="0" indent="-514350">
              <a:buFont typeface="Arial" pitchFamily="34" charset="0"/>
              <a:buChar char="•"/>
            </a:pPr>
            <a:r>
              <a:rPr lang="es-ES" sz="2800" b="1" dirty="0" smtClean="0">
                <a:solidFill>
                  <a:schemeClr val="bg1"/>
                </a:solidFill>
              </a:rPr>
              <a:t>Migrantes ilegales</a:t>
            </a:r>
            <a:br>
              <a:rPr lang="es-ES" sz="2800" b="1" dirty="0" smtClean="0">
                <a:solidFill>
                  <a:schemeClr val="bg1"/>
                </a:solidFill>
              </a:rPr>
            </a:br>
            <a:endParaRPr lang="es-ES" sz="2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 algn="ctr"/>
            <a:r>
              <a:rPr lang="es-ES" sz="2200" i="1" dirty="0" smtClean="0">
                <a:solidFill>
                  <a:schemeClr val="bg1"/>
                </a:solidFill>
                <a:latin typeface="Trebuchet MS" pitchFamily="34" charset="0"/>
              </a:rPr>
              <a:t>Los trabajadores migrantes se encuentran principalmente en el Medio </a:t>
            </a:r>
            <a:r>
              <a:rPr lang="es-ES" sz="2200" i="1" dirty="0" smtClean="0">
                <a:solidFill>
                  <a:schemeClr val="bg1"/>
                </a:solidFill>
                <a:latin typeface="Trebuchet MS" pitchFamily="34" charset="0"/>
              </a:rPr>
              <a:t>Oriente: más de un millón de trabajadores.</a:t>
            </a:r>
            <a:endParaRPr lang="es-ES" sz="2200" i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 algn="ctr"/>
            <a:endParaRPr lang="es-ES" sz="2200" b="1" i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endParaRPr lang="es-E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r>
              <a:rPr lang="es-ES" sz="2200" b="1" dirty="0" smtClean="0">
                <a:solidFill>
                  <a:srgbClr val="FFC000"/>
                </a:solidFill>
                <a:latin typeface="Trebuchet MS" pitchFamily="34" charset="0"/>
              </a:rPr>
              <a:t>La mayoría son residentes permanentes (350,000), les siguen los estudiantes (20,000) y los ciudadanos de Sri Lanka visitantes.</a:t>
            </a:r>
            <a:endParaRPr lang="es-ES" sz="2200" b="1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AMÉRICA: CIUDADANOS DE SRI LANKA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066800"/>
            <a:ext cx="8458200" cy="45720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lvl="0"/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La Embajada de S</a:t>
            </a: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ri Lanka en Washington, DC se considera el punto focal para los ciudadanos de Sri Lanka varados en la región.  </a:t>
            </a:r>
          </a:p>
          <a:p>
            <a:pPr lvl="0"/>
            <a:endParaRPr lang="es-E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r>
              <a:rPr lang="es-ES" sz="2200" b="1" dirty="0" smtClean="0">
                <a:solidFill>
                  <a:srgbClr val="FFC000"/>
                </a:solidFill>
                <a:latin typeface="Trebuchet MS" pitchFamily="34" charset="0"/>
              </a:rPr>
              <a:t>Se brinda asistencia a:</a:t>
            </a:r>
          </a:p>
          <a:p>
            <a:pPr marL="914400" lvl="1" indent="-457200"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Ciudadanos de Sri Lanka varados</a:t>
            </a:r>
          </a:p>
          <a:p>
            <a:pPr marL="914400" lvl="1" indent="-457200"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Las autoridades de inmigración respectivas</a:t>
            </a:r>
          </a:p>
          <a:p>
            <a:pPr lvl="0">
              <a:buFont typeface="Arial" pitchFamily="34" charset="0"/>
              <a:buChar char="•"/>
            </a:pPr>
            <a:endParaRPr lang="es-E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r>
              <a:rPr lang="es-ES" sz="2200" b="1" dirty="0" smtClean="0">
                <a:solidFill>
                  <a:srgbClr val="FFC000"/>
                </a:solidFill>
                <a:latin typeface="Trebuchet MS" pitchFamily="34" charset="0"/>
              </a:rPr>
              <a:t>Principales funciones consulares: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Emisión de documentos de viaje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Renovación de documentos de viaje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Registro de nacimientos, defunciones y matrimonios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Cert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ificación de documentos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Emisión de visas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Otros asuntos consulares tales como brindar asistencia a ciudadanos de Sri Lanka, repatriar los cuerpos de ciudadanos de Sri Lanka fallecidos</a:t>
            </a:r>
            <a:endParaRPr lang="es-E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TENDENCIAS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066800"/>
            <a:ext cx="8458200" cy="45720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Refugiados y solicitantes de asilo apoyados por grupos organizados con motivos políticos</a:t>
            </a: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endParaRPr lang="es-E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200" b="1" dirty="0" smtClean="0">
                <a:solidFill>
                  <a:schemeClr val="bg1"/>
                </a:solidFill>
                <a:latin typeface="Trebuchet MS" pitchFamily="34" charset="0"/>
              </a:rPr>
              <a:t>Trabajo</a:t>
            </a:r>
            <a:endParaRPr lang="es-E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DESAFÍOS EN LA PROTECCIÓN Y ASISTENCIA PARA MIGRANTES ILEGALES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371600"/>
            <a:ext cx="8458200" cy="4343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lvl="0" indent="-365760">
              <a:buFont typeface="Arial" pitchFamily="34" charset="0"/>
              <a:buChar char="•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Identificación de la nacionalidad: usualmente se encuentran en centros de detención de la Guardia Costera de los Estados Unidos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y los oficiales de protección de fronteras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. </a:t>
            </a:r>
            <a:b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Una vez que la Guardia Costera y los oficiales de protección de fronteras de los Estados Unidos los hayan arrestado, se informa a la misión acerca de la detención para que brinde asistencia en la deportación. Nuestro principal desafío es identificarlos como ciudadanos de Sri Lanka. </a:t>
            </a:r>
            <a:b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</a:br>
            <a:endParaRPr lang="es-E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Arial" pitchFamily="34" charset="0"/>
              <a:buChar char="•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Falta de cooperación de las personas detenidas.</a:t>
            </a:r>
          </a:p>
          <a:p>
            <a:pPr marL="365760" lvl="0"/>
            <a:endParaRPr lang="es-E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Arial" pitchFamily="34" charset="0"/>
              <a:buChar char="•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Dificultad para conseguir asistencia financiera.</a:t>
            </a:r>
          </a:p>
          <a:p>
            <a:pPr marL="365760" lvl="0"/>
            <a:endParaRPr lang="es-E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Arial" pitchFamily="34" charset="0"/>
              <a:buChar char="•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Los migrantes se resisten a retornar a su país.</a:t>
            </a:r>
            <a:endParaRPr lang="es-E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FORMAS MÁS EFICACES DE PROTEGER A LOS MIGRANTES IRREGULARES EN TRÁNSITO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2743200"/>
            <a:ext cx="8458200" cy="32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indent="-365760">
              <a:buFont typeface="Wingdings" pitchFamily="2" charset="2"/>
              <a:buChar char="§"/>
            </a:pPr>
            <a:r>
              <a:rPr lang="es-ES" sz="2400" dirty="0" smtClean="0">
                <a:solidFill>
                  <a:schemeClr val="bg1"/>
                </a:solidFill>
              </a:rPr>
              <a:t>Introducción del sistema electrónico de autorización de viajes (ETA, por sus siglas en inglés) </a:t>
            </a:r>
            <a:endParaRPr lang="es-E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Wingdings" pitchFamily="2" charset="2"/>
              <a:buChar char="§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Control en el país de origen</a:t>
            </a:r>
          </a:p>
          <a:p>
            <a:pPr marL="731520" lvl="0" indent="-365760">
              <a:buFont typeface="Wingdings" pitchFamily="2" charset="2"/>
              <a:buChar char="§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Introducción de sistemas de biométrica</a:t>
            </a:r>
          </a:p>
          <a:p>
            <a:pPr marL="731520" lvl="0" indent="-365760">
              <a:buFont typeface="Wingdings" pitchFamily="2" charset="2"/>
              <a:buChar char="§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Creación de programas de concientización para educar a las personas</a:t>
            </a:r>
            <a:endParaRPr lang="es-ES" sz="22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ap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762000"/>
            <a:ext cx="7010400" cy="5290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CAPACIDADES DEL CONSULADO PARA </a:t>
            </a: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BRINDAR ASISTENCIA A LOS MIGRANTES EN CONDICIÓN MIGRATORIA IRREGULAR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2743200"/>
            <a:ext cx="8458200" cy="32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lvl="0" indent="-365760">
              <a:buFont typeface="Arial" pitchFamily="34" charset="0"/>
              <a:buChar char="•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La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amplia red 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que incluye a México, Brasilia, Los Ángeles, Nueva York y Washington, DC y los consulados honorarios constituye una fortaleza.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</a:br>
            <a:endParaRPr lang="es-E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Arial" pitchFamily="34" charset="0"/>
              <a:buChar char="•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Carecemos de asistencia financiera y legal para coordinar actividades entre estos centros de larga distancia.</a:t>
            </a:r>
            <a:endParaRPr lang="es-E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rgbClr val="FFC000"/>
                </a:solidFill>
                <a:latin typeface="Trebuchet MS" pitchFamily="34" charset="0"/>
              </a:rPr>
              <a:t>¿LOS IMMIGRANTES DESEAN COMUNICARSE DIRECTAMENTE?</a:t>
            </a:r>
            <a:endParaRPr lang="es-E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2743200"/>
            <a:ext cx="8458200" cy="32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lvl="0" indent="-365760">
              <a:buFont typeface="Wingdings" pitchFamily="2" charset="2"/>
              <a:buChar char="§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La Embajada de S</a:t>
            </a: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ri Lanka en Washington, DC opera una línea telefónica de servicio público las 24 horas, todos los días.</a:t>
            </a:r>
          </a:p>
          <a:p>
            <a:pPr marL="731520" lvl="0" indent="-365760">
              <a:buFont typeface="Wingdings" pitchFamily="2" charset="2"/>
              <a:buChar char="§"/>
            </a:pPr>
            <a:r>
              <a:rPr lang="es-ES" sz="2200" dirty="0" smtClean="0">
                <a:solidFill>
                  <a:schemeClr val="bg1"/>
                </a:solidFill>
                <a:latin typeface="Trebuchet MS" pitchFamily="34" charset="0"/>
              </a:rPr>
              <a:t>Correo electrónico y fax.</a:t>
            </a:r>
            <a:endParaRPr lang="es-ES" sz="22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Gov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19400" y="1295400"/>
            <a:ext cx="1211967" cy="1717964"/>
          </a:xfrm>
        </p:spPr>
      </p:pic>
      <p:pic>
        <p:nvPicPr>
          <p:cNvPr id="1028" name="Picture 4" descr="https://zeropoint.it/wp-content/uploads/2011/08/srilanka-flag.png?9d7bd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447800"/>
            <a:ext cx="2362200" cy="1576134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533400" y="76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lnSpc>
                <a:spcPts val="6500"/>
              </a:lnSpc>
              <a:spcBef>
                <a:spcPct val="0"/>
              </a:spcBef>
            </a:pPr>
            <a:r>
              <a:rPr lang="es-ES" sz="24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República Democrática Socialista de Sri Lanka</a:t>
            </a:r>
            <a:r>
              <a:rPr lang="es-ES" sz="5400" b="1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ea typeface="+mj-ea"/>
                <a:cs typeface="+mj-cs"/>
              </a:rPr>
              <a:t/>
            </a:r>
            <a:br>
              <a:rPr lang="es-ES" sz="5400" b="1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ea typeface="+mj-ea"/>
                <a:cs typeface="+mj-cs"/>
              </a:rPr>
            </a:br>
            <a:r>
              <a:rPr kumimoji="0" lang="es-E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rajan Pro" pitchFamily="18" charset="0"/>
                <a:ea typeface="+mj-ea"/>
                <a:cs typeface="+mj-cs"/>
              </a:rPr>
              <a:t>Sri Lanka</a:t>
            </a:r>
            <a:endParaRPr kumimoji="0" lang="es-E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rajan Pro" pitchFamily="18" charset="0"/>
              <a:ea typeface="+mj-ea"/>
              <a:cs typeface="+mj-cs"/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152400" y="3048000"/>
            <a:ext cx="8839200" cy="335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indent="-342900" algn="ctr">
              <a:spcBef>
                <a:spcPts val="300"/>
              </a:spcBef>
            </a:pPr>
            <a:r>
              <a:rPr lang="es-ES" sz="2400" dirty="0" smtClean="0">
                <a:solidFill>
                  <a:schemeClr val="bg1"/>
                </a:solidFill>
                <a:latin typeface="Trebuchet MS" pitchFamily="34" charset="0"/>
              </a:rPr>
              <a:t>Sri Lanka es una isla que no tien</a:t>
            </a:r>
            <a:r>
              <a:rPr lang="es-ES" sz="2400" dirty="0" smtClean="0">
                <a:solidFill>
                  <a:schemeClr val="bg1"/>
                </a:solidFill>
                <a:latin typeface="Trebuchet MS" pitchFamily="34" charset="0"/>
              </a:rPr>
              <a:t>e una gran extensión territorial</a:t>
            </a:r>
            <a:r>
              <a:rPr lang="es-ES" sz="2400" dirty="0" smtClean="0">
                <a:solidFill>
                  <a:schemeClr val="bg1"/>
                </a:solidFill>
                <a:latin typeface="Trebuchet MS" pitchFamily="34" charset="0"/>
              </a:rPr>
              <a:t>; sin embargo, cuenta con una amplia gama de facetas diferentes. Como lo expresó Sir Arthur C. Clarke: “La isla de Sri Lanka es un pequeño universo; contiene tantas variaciones en su cultura, paisaje y clima como algunos países que son doce veces más grandes… Me resulta difícil creer que exista algún país que obtenga una puntuación tan alta en todos los aspectos</a:t>
            </a:r>
            <a:r>
              <a:rPr lang="es-ES" sz="2400" dirty="0" smtClean="0">
                <a:solidFill>
                  <a:schemeClr val="bg1"/>
                </a:solidFill>
                <a:latin typeface="Trebuchet MS" pitchFamily="34" charset="0"/>
              </a:rPr>
              <a:t> y que tenga tantas ventajas y tan pocas desventajas.” Playas bonitas, paisajes bellos, ruinas impresionantes, una cultura vibrante y gente encantadora</a:t>
            </a:r>
            <a:r>
              <a:rPr lang="es-ES" sz="2400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  <a:endParaRPr kumimoji="0" lang="es-ES" sz="24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FFC000"/>
                </a:solidFill>
                <a:latin typeface="Trebuchet MS" pitchFamily="34" charset="0"/>
              </a:rPr>
              <a:t>UNA MIRADA A SRI LANKA</a:t>
            </a:r>
            <a:endParaRPr lang="es-ES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Geografía</a:t>
            </a:r>
            <a:endParaRPr lang="es-ES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Latitud norte: 6</a:t>
            </a: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-10</a:t>
            </a: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 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Longitud oriente: 80</a:t>
            </a: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-82</a:t>
            </a: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 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Largo máximo: 432 km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Ancho máximo: 224 km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Extensión territorial:</a:t>
            </a:r>
            <a:b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65,525 kilómetros cuadrados       </a:t>
            </a:r>
            <a:b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62,336 kilómetros cuadrados (excluye los cuerpos de agua al interior de la isla)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Cascada más alta: 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Bambarakanda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, 241 metros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Cima más alta: 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Pidurutalagala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, 2,524 metros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Río más largo: 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Mahaweli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, 335 km</a:t>
            </a:r>
            <a:endParaRPr lang="es-ES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47800" y="381000"/>
            <a:ext cx="7696200" cy="6172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b="1" dirty="0" smtClean="0">
                <a:solidFill>
                  <a:srgbClr val="FFC000"/>
                </a:solidFill>
                <a:latin typeface="Trebuchet MS" pitchFamily="34" charset="0"/>
              </a:rPr>
              <a:t>Población 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19,043 millones  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Hombres: 9,707 millones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Mujeres: 9,336 millones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Densidad: 304 personas por kilómetro cuadrado</a:t>
            </a:r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Índice de crecimiento: 1.4 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>   </a:t>
            </a:r>
            <a:endParaRPr lang="es-ES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None/>
            </a:pPr>
            <a:endParaRPr lang="es-ES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None/>
            </a:pPr>
            <a:r>
              <a:rPr lang="es-ES" b="1" dirty="0" smtClean="0">
                <a:solidFill>
                  <a:srgbClr val="FFC000"/>
                </a:solidFill>
                <a:latin typeface="Trebuchet MS" pitchFamily="34" charset="0"/>
              </a:rPr>
              <a:t>Población por provincia</a:t>
            </a:r>
            <a: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(Censo de 1981)       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Occidental: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 3,920 millones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Central: 2,009 millones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Sur: 1,883 millones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Noroccidente: 1,704 millones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Sabaragamuwa</a:t>
            </a:r>
            <a:r>
              <a:rPr lang="es-ES" dirty="0">
                <a:solidFill>
                  <a:schemeClr val="bg1"/>
                </a:solidFill>
                <a:latin typeface="Trebuchet MS" pitchFamily="34" charset="0"/>
              </a:rPr>
              <a:t>: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 1,482 millones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Norte: 1,109 millones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Oriental: 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0.975 millones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Uwa</a:t>
            </a:r>
            <a:r>
              <a:rPr lang="es-ES" dirty="0">
                <a:solidFill>
                  <a:schemeClr val="bg1"/>
                </a:solidFill>
                <a:latin typeface="Trebuchet MS" pitchFamily="34" charset="0"/>
              </a:rPr>
              <a:t>: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 0.914 millones </a:t>
            </a:r>
          </a:p>
          <a:p>
            <a:pPr lvl="2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Centro-norte: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> 0.849 millones</a:t>
            </a:r>
          </a:p>
          <a:p>
            <a:pPr lvl="1">
              <a:buFont typeface="Wingdings" pitchFamily="2" charset="2"/>
              <a:buChar char="§"/>
            </a:pPr>
            <a:endParaRPr lang="es-ES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 txBox="1">
            <a:spLocks/>
          </p:cNvSpPr>
          <p:nvPr/>
        </p:nvSpPr>
        <p:spPr>
          <a:xfrm>
            <a:off x="4114800" y="3429000"/>
            <a:ext cx="3429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000" b="1" i="0" u="none" strike="noStrike" kern="1200" cap="none" spc="0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Religión </a:t>
            </a:r>
            <a:r>
              <a:rPr kumimoji="0" lang="es-ES" sz="3000" i="0" u="none" strike="noStrike" kern="1200" cap="none" spc="0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[%]</a:t>
            </a:r>
            <a:endParaRPr kumimoji="0" lang="es-ES" sz="3200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533400" y="304800"/>
            <a:ext cx="27432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s-ES" sz="3000" b="1" dirty="0" smtClean="0">
                <a:solidFill>
                  <a:srgbClr val="FFC000"/>
                </a:solidFill>
                <a:latin typeface="Trebuchet MS" pitchFamily="34" charset="0"/>
              </a:rPr>
              <a:t>Etnicidad </a:t>
            </a:r>
            <a:r>
              <a:rPr lang="es-ES" sz="3000" dirty="0" smtClean="0">
                <a:solidFill>
                  <a:srgbClr val="FFC000"/>
                </a:solidFill>
                <a:latin typeface="Trebuchet MS" pitchFamily="34" charset="0"/>
              </a:rPr>
              <a:t>[%]</a:t>
            </a:r>
            <a:endParaRPr lang="es-ES" sz="3000" dirty="0">
              <a:solidFill>
                <a:srgbClr val="FFC000"/>
              </a:solidFill>
              <a:latin typeface="Trebuchet MS" pitchFamily="34" charset="0"/>
            </a:endParaRPr>
          </a:p>
        </p:txBody>
      </p:sp>
      <p:graphicFrame>
        <p:nvGraphicFramePr>
          <p:cNvPr id="9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81361"/>
              </p:ext>
            </p:extLst>
          </p:nvPr>
        </p:nvGraphicFramePr>
        <p:xfrm>
          <a:off x="0" y="762000"/>
          <a:ext cx="4800600" cy="277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197871"/>
              </p:ext>
            </p:extLst>
          </p:nvPr>
        </p:nvGraphicFramePr>
        <p:xfrm>
          <a:off x="3352800" y="3840691"/>
          <a:ext cx="5486400" cy="301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5600" dirty="0" smtClean="0">
                <a:solidFill>
                  <a:srgbClr val="FFC000"/>
                </a:solidFill>
                <a:latin typeface="Trebuchet MS" pitchFamily="34" charset="0"/>
              </a:rPr>
              <a:t>LA SRI LANKA DE HOY</a:t>
            </a:r>
            <a: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100" dirty="0" smtClean="0">
                <a:solidFill>
                  <a:schemeClr val="bg1"/>
                </a:solidFill>
                <a:latin typeface="Trebuchet MS" pitchFamily="34" charset="0"/>
              </a:rPr>
              <a:t>De 2010 a 2012</a:t>
            </a:r>
            <a:endParaRPr lang="es-ES" sz="31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743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3600" b="1" baseline="30000" dirty="0" smtClean="0">
                <a:solidFill>
                  <a:schemeClr val="bg1"/>
                </a:solidFill>
                <a:latin typeface="Trebuchet MS" pitchFamily="34" charset="0"/>
              </a:rPr>
              <a:t>En mayo de 2009 S</a:t>
            </a:r>
            <a:r>
              <a:rPr lang="es-ES" sz="3600" b="1" baseline="30000" dirty="0" smtClean="0">
                <a:solidFill>
                  <a:schemeClr val="bg1"/>
                </a:solidFill>
                <a:latin typeface="Trebuchet MS" pitchFamily="34" charset="0"/>
              </a:rPr>
              <a:t>ri Lanka concluyó exitosamente una operación</a:t>
            </a:r>
            <a:r>
              <a:rPr lang="es-ES" sz="3600" b="1" baseline="300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s-ES" sz="3600" b="1" baseline="30000" dirty="0" smtClean="0">
                <a:solidFill>
                  <a:schemeClr val="bg1"/>
                </a:solidFill>
                <a:latin typeface="Trebuchet MS" pitchFamily="34" charset="0"/>
              </a:rPr>
              <a:t>humanitaria para combatir el terrorismo. </a:t>
            </a:r>
            <a:r>
              <a:rPr lang="es-ES" sz="3600" b="1" baseline="30000" dirty="0" smtClean="0">
                <a:solidFill>
                  <a:schemeClr val="bg1"/>
                </a:solidFill>
                <a:latin typeface="Trebuchet MS" pitchFamily="34" charset="0"/>
              </a:rPr>
              <a:t>Hoy día</a:t>
            </a:r>
            <a:r>
              <a:rPr lang="es-ES" sz="3600" b="1" baseline="30000" dirty="0" smtClean="0">
                <a:solidFill>
                  <a:schemeClr val="bg1"/>
                </a:solidFill>
                <a:latin typeface="Trebuchet MS" pitchFamily="34" charset="0"/>
              </a:rPr>
              <a:t>, Sri Lanka </a:t>
            </a:r>
            <a:r>
              <a:rPr lang="es-ES" sz="3600" b="1" baseline="30000" dirty="0" smtClean="0">
                <a:solidFill>
                  <a:schemeClr val="bg1"/>
                </a:solidFill>
                <a:latin typeface="Trebuchet MS" pitchFamily="34" charset="0"/>
              </a:rPr>
              <a:t>promueve proactivamente la reconciliación étnica, el redesarrollo de las zonas afectadas por el conflicto y la expansión de las inversiones extranjeras para restaurar la normalidad en todo el país.</a:t>
            </a:r>
            <a:endParaRPr lang="es-ES" sz="36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3810000" cy="6858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100" b="1" dirty="0" smtClean="0">
                <a:solidFill>
                  <a:srgbClr val="FFC000"/>
                </a:solidFill>
                <a:latin typeface="Trebuchet MS" pitchFamily="34" charset="0"/>
              </a:rPr>
              <a:t>AVANCES EN EL REDESARROLLO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pic>
        <p:nvPicPr>
          <p:cNvPr id="7" name="Content Placeholder 6" descr="Dev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52400"/>
            <a:ext cx="4038600" cy="64906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MISIONES EN EL EXTRANJERO</a:t>
            </a:r>
            <a:endParaRPr lang="es-E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1066800"/>
          </a:xfrm>
        </p:spPr>
        <p:txBody>
          <a:bodyPr>
            <a:normAutofit/>
          </a:bodyPr>
          <a:lstStyle/>
          <a:p>
            <a:pPr marL="0" indent="0" algn="ctr">
              <a:lnSpc>
                <a:spcPts val="2400"/>
              </a:lnSpc>
              <a:spcBef>
                <a:spcPts val="0"/>
              </a:spcBef>
              <a:buNone/>
            </a:pP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Sri Lanka </a:t>
            </a: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cuenta</a:t>
            </a: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 con 59 misiones en el extranjero para velar por los intereses de los ciudadanos de Sri Lanka. </a:t>
            </a:r>
            <a:b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baseline="30000" dirty="0" smtClean="0">
                <a:solidFill>
                  <a:schemeClr val="bg1"/>
                </a:solidFill>
                <a:latin typeface="Trebuchet MS" pitchFamily="34" charset="0"/>
              </a:rPr>
              <a:t>Las principales son las siguientes:</a:t>
            </a:r>
            <a:endParaRPr lang="es-ES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2133600"/>
            <a:ext cx="9144000" cy="4724400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Bangladesh: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Dhaka (alto </a:t>
            </a:r>
            <a:r>
              <a:rPr lang="es-ES" sz="3200" dirty="0">
                <a:solidFill>
                  <a:schemeClr val="bg1"/>
                </a:solidFill>
                <a:latin typeface="Trebuchet MS" pitchFamily="34" charset="0"/>
              </a:rPr>
              <a:t>c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omisionado</a:t>
            </a: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República Popular de China,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Beijing (embajada)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Shanghai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(consulado) 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India: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Nueva Delhi (alto comisionado)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Chennai (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c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onsulado)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Mumbai (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c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onsulado)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Indonesia: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>
                <a:solidFill>
                  <a:schemeClr val="bg1"/>
                </a:solidFill>
                <a:latin typeface="Trebuchet MS" pitchFamily="34" charset="0"/>
              </a:rPr>
              <a:t>Y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akarta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Japón: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Tokio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República de </a:t>
            </a: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C</a:t>
            </a: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orea:                                 	Seúl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Malasia: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Kuala Lumpur (alto comisionado)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Islas Maldivas: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Malé (alto comisionado)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Myanmar: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Yangon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Nepal: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Katmandú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Pakistán: </a:t>
            </a:r>
            <a:b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Islamabad (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alto comisionado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),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Karachi (consulado)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Filipinas: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Manila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Singapur: </a:t>
            </a:r>
            <a:b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Singapur (alto comisionado)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Tailandia: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b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  Bangkok (embajada)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Vietnam:</a:t>
            </a:r>
            <a:b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Hanoi</a:t>
            </a:r>
            <a:r>
              <a:rPr lang="es-ES" sz="3200" dirty="0" smtClean="0">
                <a:solidFill>
                  <a:schemeClr val="bg1"/>
                </a:solidFill>
                <a:latin typeface="Trebuchet MS" pitchFamily="34" charset="0"/>
              </a:rPr>
              <a:t> (embajada)</a:t>
            </a:r>
            <a:endParaRPr kumimoji="0" lang="es-ES" sz="2800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9050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3600" b="1" i="0" u="none" strike="noStrike" kern="1200" cap="none" spc="0" normalizeH="0" baseline="3000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ASIA</a:t>
            </a:r>
            <a:endParaRPr kumimoji="0" lang="es-ES" sz="3600" b="1" i="0" u="none" strike="noStrike" kern="1200" cap="none" spc="0" normalizeH="0" baseline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730</Words>
  <Application>Microsoft Office PowerPoint</Application>
  <PresentationFormat>Presentación en pantalla (4:3)</PresentationFormat>
  <Paragraphs>170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Office Theme</vt:lpstr>
      <vt:lpstr>Presentación de PowerPoint</vt:lpstr>
      <vt:lpstr>Presentación de PowerPoint</vt:lpstr>
      <vt:lpstr>Presentación de PowerPoint</vt:lpstr>
      <vt:lpstr>UNA MIRADA A SRI LANKA</vt:lpstr>
      <vt:lpstr>Presentación de PowerPoint</vt:lpstr>
      <vt:lpstr>Presentación de PowerPoint</vt:lpstr>
      <vt:lpstr>LA SRI LANKA DE HOY De 2010 a 2012</vt:lpstr>
      <vt:lpstr>AVANCES EN EL REDESARROLLO</vt:lpstr>
      <vt:lpstr>MISIONES EN EL EXTRANJERO</vt:lpstr>
      <vt:lpstr>MISIONES EN EL EXTRANJERO</vt:lpstr>
      <vt:lpstr>MISIONES EN EL EXTRANJERO</vt:lpstr>
      <vt:lpstr>MISIONES EN EL EXTRANJERO</vt:lpstr>
      <vt:lpstr>MISIONES EN EL EXTRANJERO</vt:lpstr>
      <vt:lpstr>MISIONES EN EL EXTRANJERO</vt:lpstr>
      <vt:lpstr>AMÉRICA: CIUDADANOS DE SRI LANKA</vt:lpstr>
      <vt:lpstr>AMÉRICA: CIUDADANOS DE SRI LANKA</vt:lpstr>
      <vt:lpstr>TENDENCIAS</vt:lpstr>
      <vt:lpstr>DESAFÍOS EN LA PROTECCIÓN Y ASISTENCIA PARA MIGRANTES ILEGALES</vt:lpstr>
      <vt:lpstr>FORMAS MÁS EFICACES DE PROTEGER A LOS MIGRANTES IRREGULARES EN TRÁNSITO</vt:lpstr>
      <vt:lpstr>CAPACIDADES DEL CONSULADO PARA BRINDAR ASISTENCIA A LOS MIGRANTES EN CONDICIÓN MIGRATORIA IRREGULAR</vt:lpstr>
      <vt:lpstr>¿LOS IMMIGRANTES DESEAN COMUNICARSE DIRECTAMENTE?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US-Dell</dc:creator>
  <cp:lastModifiedBy>Christiane Lehnhoff</cp:lastModifiedBy>
  <cp:revision>53</cp:revision>
  <dcterms:created xsi:type="dcterms:W3CDTF">2012-09-17T19:53:17Z</dcterms:created>
  <dcterms:modified xsi:type="dcterms:W3CDTF">2012-09-20T21:47:51Z</dcterms:modified>
</cp:coreProperties>
</file>