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Sinhala 74</c:v>
                </c:pt>
                <c:pt idx="1">
                  <c:v>Tamil 18</c:v>
                </c:pt>
                <c:pt idx="2">
                  <c:v>Moors 7</c:v>
                </c:pt>
                <c:pt idx="3">
                  <c:v>Others 1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74</c:v>
                </c:pt>
                <c:pt idx="1">
                  <c:v>18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'Sheet1'!$A$2:$A$5</c:f>
              <c:strCache>
                <c:ptCount val="4"/>
                <c:pt idx="0">
                  <c:v>Buddhism 69</c:v>
                </c:pt>
                <c:pt idx="1">
                  <c:v>Hinduism 15</c:v>
                </c:pt>
                <c:pt idx="2">
                  <c:v>Christianity 8</c:v>
                </c:pt>
                <c:pt idx="3">
                  <c:v>Islam 7</c:v>
                </c:pt>
              </c:strCache>
            </c:strRef>
          </c:cat>
          <c:val>
            <c:numRef>
              <c:f>'Sheet1'!$B$2:$B$5</c:f>
              <c:numCache>
                <c:formatCode>General</c:formatCode>
                <c:ptCount val="4"/>
                <c:pt idx="0">
                  <c:v>69</c:v>
                </c:pt>
                <c:pt idx="1">
                  <c:v>15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</c:legendEntry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BEF98-D3F3-4BDC-A975-3FCC1B050696}" type="datetimeFigureOut">
              <a:rPr lang="en-US" smtClean="0"/>
              <a:pPr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924C3-DF31-4610-80A3-555023FCA8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38862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70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Iran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Tehran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Israel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Tel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Aviv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Jordan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Amman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Kuwait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Kuwait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City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Lebanon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Beirut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Oman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Muscat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Palestine 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Ramallah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Rep.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Office)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Qatar 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Doha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Saudi Arabia </a:t>
            </a: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Riyadh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),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Jeddah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</a:t>
            </a:r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Turkey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Ankara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United Arab Emirates </a:t>
            </a: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Abu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Dhabi (Embassy),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Dubai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</a:t>
            </a:r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MIDDLE EASTERN COUNTRIES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32004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marL="457200" lvl="0" indent="-4572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Brazil</a:t>
            </a:r>
          </a:p>
          <a:p>
            <a:pPr marL="457200" lvl="0" indent="-457200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Brasilia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Canada</a:t>
            </a:r>
          </a:p>
          <a:p>
            <a:pPr marL="457200" lvl="0" indent="-457200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Ottawa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(High Commission)</a:t>
            </a:r>
          </a:p>
          <a:p>
            <a:pPr marL="457200" lvl="0" indent="-457200"/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    Toronto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(Consulate-General)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Cuba</a:t>
            </a:r>
          </a:p>
          <a:p>
            <a:pPr marL="457200" lvl="0" indent="-457200"/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Havana (Embassy)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Mexico</a:t>
            </a:r>
          </a:p>
          <a:p>
            <a:pPr marL="457200" lvl="0" indent="-457200"/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</a:t>
            </a:r>
            <a:r>
              <a:rPr lang="en-US" sz="2000" dirty="0" err="1" smtClean="0">
                <a:solidFill>
                  <a:schemeClr val="bg1"/>
                </a:solidFill>
                <a:latin typeface="Trebuchet MS" pitchFamily="34" charset="0"/>
              </a:rPr>
              <a:t>Hony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Consulate</a:t>
            </a:r>
          </a:p>
          <a:p>
            <a:pPr marL="457200" lvl="0" indent="-457200"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United States</a:t>
            </a:r>
          </a:p>
          <a:p>
            <a:pPr marL="457200" lvl="0" indent="-457200"/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Washington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DC (Embassy)</a:t>
            </a:r>
          </a:p>
          <a:p>
            <a:pPr marL="457200" lvl="0" indent="-457200"/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   Los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Angeles (Consulate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)</a:t>
            </a:r>
          </a:p>
          <a:p>
            <a:pPr marL="457200" indent="-457200"/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           New </a:t>
            </a:r>
            <a:r>
              <a:rPr lang="en-US" sz="2000" b="1" dirty="0" smtClean="0">
                <a:solidFill>
                  <a:schemeClr val="bg1"/>
                </a:solidFill>
                <a:latin typeface="Trebuchet MS" pitchFamily="34" charset="0"/>
              </a:rPr>
              <a:t>York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Permanent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Mission</a:t>
            </a:r>
            <a:b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to the </a:t>
            </a: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UN)</a:t>
            </a:r>
            <a:endParaRPr lang="en-US" sz="20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457200" lvl="0" indent="-457200"/>
            <a:endParaRPr lang="en-US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n-U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NORTH &amp; CENTRAL AMERICA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752600"/>
            <a:ext cx="9144000" cy="4572000"/>
          </a:xfrm>
          <a:prstGeom prst="rect">
            <a:avLst/>
          </a:prstGeom>
        </p:spPr>
        <p:txBody>
          <a:bodyPr vert="horz" lIns="91440" tIns="45720" rIns="91440" bIns="45720" numCol="2" rtlCol="0"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Austria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Vienna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Belgium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Brussels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France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Paris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Germany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Berlin (Embassy)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 Frankfurt (Consulate)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Italy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 Rome (Embassy)</a:t>
            </a:r>
          </a:p>
          <a:p>
            <a:pPr marL="342900" lvl="0" indent="-342900">
              <a:spcBef>
                <a:spcPct val="20000"/>
              </a:spcBef>
            </a:pPr>
            <a:endParaRPr lang="en-U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Netherlands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The Hague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Norway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Oslo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Poland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Warsaw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Russia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Moscow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Sweden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Stockholm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United Kingdom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London (High Commission)</a:t>
            </a:r>
            <a:endParaRPr lang="en-U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371600"/>
            <a:ext cx="8763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n-U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Europe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1905000"/>
            <a:ext cx="8382000" cy="2590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Egypt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Cairo 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Kenya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Nairobi (High Commission)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South Africa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      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Pretoria (High Commission)</a:t>
            </a:r>
            <a:endParaRPr lang="en-U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0" y="1676400"/>
            <a:ext cx="48768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n-U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AFRICA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>
          <a:xfrm>
            <a:off x="0" y="4876800"/>
            <a:ext cx="8229600" cy="2590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Australia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Canberra (High Commission)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    Sydney (Consulate)</a:t>
            </a:r>
            <a:endParaRPr lang="en-U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8" name="Content Placeholder 11"/>
          <p:cNvSpPr txBox="1">
            <a:spLocks/>
          </p:cNvSpPr>
          <p:nvPr/>
        </p:nvSpPr>
        <p:spPr>
          <a:xfrm>
            <a:off x="0" y="4648200"/>
            <a:ext cx="4724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n-U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OCEANIA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4114800" y="1828800"/>
            <a:ext cx="5029200" cy="46482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Geneva </a:t>
            </a:r>
            <a:b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(Permanent Mission to the United Nations and other international organizations)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New York </a:t>
            </a:r>
            <a:b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(Permanent Mission to the United Nations)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Vienna </a:t>
            </a:r>
            <a:b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rebuchet MS" pitchFamily="34" charset="0"/>
              </a:rPr>
              <a:t>(Permanent Mission to the United Nations and other international organizations)</a:t>
            </a:r>
            <a:endParaRPr lang="en-US" sz="20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1" name="Content Placeholder 11"/>
          <p:cNvSpPr txBox="1">
            <a:spLocks/>
          </p:cNvSpPr>
          <p:nvPr/>
        </p:nvSpPr>
        <p:spPr>
          <a:xfrm>
            <a:off x="4114800" y="1600200"/>
            <a:ext cx="4724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ts val="2400"/>
              </a:lnSpc>
            </a:pPr>
            <a:r>
              <a:rPr lang="en-US" sz="3600" b="1" baseline="30000" dirty="0" smtClean="0">
                <a:solidFill>
                  <a:srgbClr val="FFC000"/>
                </a:solidFill>
                <a:latin typeface="Trebuchet MS" pitchFamily="34" charset="0"/>
              </a:rPr>
              <a:t>MULTILATERAL ORGANIZATIONS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2438400"/>
            <a:ext cx="9144000" cy="30480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/>
          <a:p>
            <a:pPr lvl="0">
              <a:lnSpc>
                <a:spcPct val="15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Islamic Republic of </a:t>
            </a:r>
            <a:r>
              <a:rPr lang="en-US" b="1" dirty="0" err="1" smtClean="0">
                <a:solidFill>
                  <a:schemeClr val="bg1"/>
                </a:solidFill>
                <a:latin typeface="Trebuchet MS" pitchFamily="34" charset="0"/>
              </a:rPr>
              <a:t>Mauritanal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 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Burkina Faso 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Djibouti(EA)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Gabon(CA)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Ivory Coast 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Sierra Leon(WA)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Niger(WA)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Togo (WA)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Malawi(EA)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Chad(CA)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Central African Republic </a:t>
            </a:r>
            <a:r>
              <a:rPr lang="en-US" b="1" dirty="0" err="1" smtClean="0">
                <a:solidFill>
                  <a:schemeClr val="bg1"/>
                </a:solidFill>
                <a:latin typeface="Trebuchet MS" pitchFamily="34" charset="0"/>
              </a:rPr>
              <a:t>Camaroon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 (CA) </a:t>
            </a:r>
            <a:r>
              <a:rPr lang="en-US" b="1" dirty="0" err="1" smtClean="0">
                <a:solidFill>
                  <a:schemeClr val="bg1"/>
                </a:solidFill>
                <a:latin typeface="Trebuchet MS" pitchFamily="34" charset="0"/>
              </a:rPr>
              <a:t>Equatoria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 Guinea(CA) </a:t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>Cape Verde (WA)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0" y="1524000"/>
            <a:ext cx="9144000" cy="9906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lvl="0" algn="ctr"/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Recently, Sri Lanka established DPL relations in following </a:t>
            </a: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Central </a:t>
            </a: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American countries.</a:t>
            </a:r>
            <a:endParaRPr lang="en-US" sz="2200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AMERICA: SRI LANKAN CITIZENS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524000"/>
            <a:ext cx="8458200" cy="41148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514350" lvl="0" indent="-5143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Sri Lankan Migrant Workers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Permanent Residents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</a:rPr>
              <a:t>Illegal Migrants</a:t>
            </a:r>
            <a:br>
              <a:rPr lang="en-US" sz="2800" b="1" dirty="0" smtClean="0">
                <a:solidFill>
                  <a:schemeClr val="bg1"/>
                </a:solidFill>
              </a:rPr>
            </a:br>
            <a:endParaRPr lang="en-US" sz="2800" b="1" dirty="0">
              <a:solidFill>
                <a:schemeClr val="bg1"/>
              </a:solidFill>
              <a:latin typeface="Trebuchet MS" pitchFamily="34" charset="0"/>
            </a:endParaRPr>
          </a:p>
          <a:p>
            <a:pPr lvl="0" algn="ctr"/>
            <a:r>
              <a:rPr lang="en-US" sz="2200" i="1" dirty="0">
                <a:solidFill>
                  <a:schemeClr val="bg1"/>
                </a:solidFill>
                <a:latin typeface="Trebuchet MS" pitchFamily="34" charset="0"/>
              </a:rPr>
              <a:t>Working migrants are mainly in the Middle East over one million</a:t>
            </a:r>
            <a:r>
              <a:rPr lang="en-US" sz="2200" i="1" dirty="0" smtClean="0">
                <a:solidFill>
                  <a:schemeClr val="bg1"/>
                </a:solidFill>
                <a:latin typeface="Trebuchet MS" pitchFamily="34" charset="0"/>
              </a:rPr>
              <a:t>.</a:t>
            </a:r>
          </a:p>
          <a:p>
            <a:pPr lvl="0" algn="ctr"/>
            <a:endParaRPr lang="en-US" sz="2200" b="1" i="1" dirty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endParaRPr lang="en-U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Major </a:t>
            </a:r>
            <a:r>
              <a:rPr lang="en-US" sz="2200" b="1" dirty="0">
                <a:solidFill>
                  <a:srgbClr val="FFC000"/>
                </a:solidFill>
                <a:latin typeface="Trebuchet MS" pitchFamily="34" charset="0"/>
              </a:rPr>
              <a:t>concentration is from the </a:t>
            </a:r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Permanent Residents </a:t>
            </a:r>
            <a:r>
              <a:rPr lang="en-US" sz="2200" b="1" dirty="0">
                <a:solidFill>
                  <a:srgbClr val="FFC000"/>
                </a:solidFill>
                <a:latin typeface="Trebuchet MS" pitchFamily="34" charset="0"/>
              </a:rPr>
              <a:t>(350,000</a:t>
            </a:r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), Students </a:t>
            </a:r>
            <a:r>
              <a:rPr lang="en-US" sz="2200" b="1" dirty="0">
                <a:solidFill>
                  <a:srgbClr val="FFC000"/>
                </a:solidFill>
                <a:latin typeface="Trebuchet MS" pitchFamily="34" charset="0"/>
              </a:rPr>
              <a:t>(20,000</a:t>
            </a:r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) &amp; Visiting </a:t>
            </a:r>
            <a:r>
              <a:rPr lang="en-US" sz="2200" b="1" dirty="0">
                <a:solidFill>
                  <a:srgbClr val="FFC000"/>
                </a:solidFill>
                <a:latin typeface="Trebuchet MS" pitchFamily="34" charset="0"/>
              </a:rPr>
              <a:t>Sri Lankans</a:t>
            </a:r>
            <a:endParaRPr lang="en-US" sz="2200" b="1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AMERICA: SRI LANKAN CITIZENS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066800"/>
            <a:ext cx="8458200" cy="45720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lvl="0"/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Sri Lanka Embassy in Washington DC Is considered to be the focal point for stranded Sri Lankans in the region. </a:t>
            </a:r>
          </a:p>
          <a:p>
            <a:pPr lvl="0"/>
            <a:endParaRPr lang="en-US" sz="2200" b="1" dirty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Assistance we render to;</a:t>
            </a:r>
          </a:p>
          <a:p>
            <a:pPr marL="914400" lvl="1" indent="-457200"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Stranded Sri Lankans</a:t>
            </a:r>
          </a:p>
          <a:p>
            <a:pPr marL="914400" lvl="1" indent="-457200"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Respective immigration authorities </a:t>
            </a:r>
          </a:p>
          <a:p>
            <a:pPr lvl="0">
              <a:buFont typeface="Arial" pitchFamily="34" charset="0"/>
              <a:buChar char="•"/>
            </a:pPr>
            <a:endParaRPr lang="en-U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0"/>
            <a:r>
              <a:rPr lang="en-US" sz="2200" b="1" dirty="0" smtClean="0">
                <a:solidFill>
                  <a:srgbClr val="FFC000"/>
                </a:solidFill>
                <a:latin typeface="Trebuchet MS" pitchFamily="34" charset="0"/>
              </a:rPr>
              <a:t>Main Consular Functions: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Issues of Travel Documents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Rene wale of Travel Documents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Registration of Birth, Registration of Death and Registration of Marriages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Attestation of Document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Issues of Visas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Any other Consuela matters such as helping Sri Lankan, Decease bodies repatriate to Sri Lanka</a:t>
            </a:r>
            <a:endParaRPr lang="en-U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TRENDS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066800"/>
            <a:ext cx="8458200" cy="45720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War </a:t>
            </a: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and asylum seekers assisted by organized groups with political motives</a:t>
            </a:r>
            <a:b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n-US" sz="22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chemeClr val="bg1"/>
                </a:solidFill>
                <a:latin typeface="Trebuchet MS" pitchFamily="34" charset="0"/>
              </a:rPr>
              <a:t>Employment</a:t>
            </a:r>
            <a:endParaRPr lang="en-U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CHALLENGES IN FOR PROTECTING </a:t>
            </a:r>
            <a:b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AND ASSISTING ILLEGAL MIGRANTS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1600200"/>
            <a:ext cx="8458200" cy="4343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Identification of the nationality - usually they are in the detaining centers maintained under the US Coast Guard and Boarder Protection. </a:t>
            </a:r>
            <a:b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Once they are arrested by US Coast Guard and Boarder Protection, the mission is informed of the arrest and assists them in deportation. </a:t>
            </a:r>
            <a:b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Our main challenge is identifying them as a Sri Lankan.</a:t>
            </a:r>
            <a:b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n-U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Non-cooperation of the detainee</a:t>
            </a:r>
          </a:p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Difficulty in arranging financial assistance</a:t>
            </a:r>
          </a:p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Refuse to go back</a:t>
            </a:r>
            <a:endParaRPr lang="en-U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MOST EFFECTIVE WAY TO PROTECT </a:t>
            </a:r>
            <a:b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IRREGULAR MIGRANTS AT TRANSIT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indent="-36576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Introduced the Electronic Travel Authority System (ETA) </a:t>
            </a:r>
            <a:endParaRPr lang="en-U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Control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at the point of origin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Introduce biometric systems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To create awareness programs to educate people</a:t>
            </a:r>
            <a:endParaRPr lang="en-US" sz="22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ap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762000"/>
            <a:ext cx="7010400" cy="52908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CAPACITIES OF MY CONSULATE </a:t>
            </a:r>
            <a:b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TO ASSIST IRREGULAR MIGRANTS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Wide spread network among Mexico Brasilia, LA, NY and Washington DC and the </a:t>
            </a:r>
            <a:r>
              <a:rPr lang="en-US" sz="2200" dirty="0" err="1" smtClean="0">
                <a:solidFill>
                  <a:schemeClr val="bg1"/>
                </a:solidFill>
                <a:latin typeface="Trebuchet MS" pitchFamily="34" charset="0"/>
              </a:rPr>
              <a:t>Hony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 consuls is a strength</a:t>
            </a:r>
            <a:b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</a:br>
            <a:endParaRPr lang="en-U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731520" lvl="0" indent="-365760"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We lack financial and legal assistance to coordinate activities between these long distance centers</a:t>
            </a:r>
            <a:endParaRPr lang="en-US" sz="2200" i="1" dirty="0">
              <a:solidFill>
                <a:srgbClr val="FFC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600200"/>
            <a:ext cx="9144000" cy="762000"/>
          </a:xfrm>
        </p:spPr>
        <p:txBody>
          <a:bodyPr>
            <a:normAutofit fontScale="90000"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CONTACTED DIRECTLY </a:t>
            </a:r>
            <a:b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rgbClr val="FFC000"/>
                </a:solidFill>
                <a:latin typeface="Trebuchet MS" pitchFamily="34" charset="0"/>
              </a:rPr>
              <a:t>BY THE IMMIGRANTS?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381000" y="2743200"/>
            <a:ext cx="8458200" cy="32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/>
          <a:p>
            <a:pPr marL="731520" lvl="0" indent="-365760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Sri Lanka Embassy in Washington DC is maintaining 24 x7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Public Service </a:t>
            </a: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Hotline</a:t>
            </a:r>
          </a:p>
          <a:p>
            <a:pPr marL="731520" lvl="0" indent="-365760"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bg1"/>
                </a:solidFill>
                <a:latin typeface="Trebuchet MS" pitchFamily="34" charset="0"/>
              </a:rPr>
              <a:t>Email &amp; Fax</a:t>
            </a:r>
            <a:endParaRPr lang="en-US" sz="2200" i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GovLogo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19400" y="1371600"/>
            <a:ext cx="1211967" cy="1717964"/>
          </a:xfrm>
        </p:spPr>
      </p:pic>
      <p:pic>
        <p:nvPicPr>
          <p:cNvPr id="1028" name="Picture 4" descr="https://zeropoint.it/wp-content/uploads/2011/08/srilanka-flag.png?9d7bd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1524000"/>
            <a:ext cx="2362200" cy="1576134"/>
          </a:xfrm>
          <a:prstGeom prst="rect">
            <a:avLst/>
          </a:prstGeom>
          <a:noFill/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533400" y="152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lnSpc>
                <a:spcPts val="6500"/>
              </a:lnSpc>
              <a:spcBef>
                <a:spcPct val="0"/>
              </a:spcBef>
            </a:pP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the 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Democratic Socialist Republic 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</a:rPr>
              <a:t>of</a:t>
            </a:r>
            <a:r>
              <a:rPr lang="en-US" sz="5400" b="1" dirty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ea typeface="+mj-ea"/>
                <a:cs typeface="+mj-cs"/>
              </a:rPr>
              <a:t/>
            </a:r>
            <a:br>
              <a:rPr lang="en-US" sz="5400" b="1" dirty="0">
                <a:solidFill>
                  <a:schemeClr val="bg1">
                    <a:lumMod val="85000"/>
                  </a:schemeClr>
                </a:solidFill>
                <a:latin typeface="Trebuchet MS" pitchFamily="34" charset="0"/>
                <a:ea typeface="+mj-ea"/>
                <a:cs typeface="+mj-cs"/>
              </a:rPr>
            </a:br>
            <a:r>
              <a:rPr kumimoji="0" lang="en-US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rajan Pro" pitchFamily="18" charset="0"/>
                <a:ea typeface="+mj-ea"/>
                <a:cs typeface="+mj-cs"/>
              </a:rPr>
              <a:t>Sri Lanka</a:t>
            </a:r>
            <a:endParaRPr kumimoji="0" 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Trajan Pro" pitchFamily="18" charset="0"/>
              <a:ea typeface="+mj-ea"/>
              <a:cs typeface="+mj-cs"/>
            </a:endParaRPr>
          </a:p>
        </p:txBody>
      </p:sp>
      <p:sp>
        <p:nvSpPr>
          <p:cNvPr id="12" name="Content Placeholder 6"/>
          <p:cNvSpPr txBox="1">
            <a:spLocks/>
          </p:cNvSpPr>
          <p:nvPr/>
        </p:nvSpPr>
        <p:spPr>
          <a:xfrm>
            <a:off x="304800" y="3276600"/>
            <a:ext cx="85344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indent="-342900" algn="ctr">
              <a:spcBef>
                <a:spcPts val="300"/>
              </a:spcBef>
            </a:pPr>
            <a:r>
              <a:rPr lang="en-US" sz="2400" dirty="0">
                <a:solidFill>
                  <a:schemeClr val="bg1"/>
                </a:solidFill>
                <a:latin typeface="Trebuchet MS" pitchFamily="34" charset="0"/>
              </a:rPr>
              <a:t>Sri Lanka is an island of no great size, yet it has an extraordinary number of facets. As Sir Arthur C Clarke remarked: “The Island of Sri Lanka is a small universe; it contains as many variations of culture, scenery, and climate as some countries a dozen times its size . . . I find it hard to believe that there is any country which scores so highly in all departments – which has so many advantages and so few disadvantages.” Lovely beaches, beautiful landscapes, impressive ruins, a vibrant culture and charming people.</a:t>
            </a:r>
            <a:endParaRPr kumimoji="0" lang="en-US" sz="24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  <a:latin typeface="Trebuchet MS" pitchFamily="34" charset="0"/>
              </a:rPr>
              <a:t>SRI LANKA: AT A GLANCE</a:t>
            </a:r>
            <a:endParaRPr lang="en-US" dirty="0">
              <a:solidFill>
                <a:srgbClr val="FFC000"/>
              </a:solidFill>
              <a:latin typeface="Trebuchet MS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Geography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North Latitude 6</a:t>
            </a: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-10</a:t>
            </a: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 </a:t>
            </a:r>
            <a:endParaRPr lang="en-U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East longitude 80</a:t>
            </a: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-82</a:t>
            </a: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o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 </a:t>
            </a:r>
            <a:endParaRPr lang="en-U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Maximum Length 432Km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Maximum Breadth 224Km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Land 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Area</a:t>
            </a:r>
            <a:br>
              <a:rPr lang="en-US" dirty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65,525 </a:t>
            </a: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Sq.Km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       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62,336 </a:t>
            </a: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Sq.Km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(excluding Inland Waters)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Highest Waterfall – </a:t>
            </a: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Bambarakanda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241 meters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Highest 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Peak   </a:t>
            </a: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Pidurutalagala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2524 meters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Longest River </a:t>
            </a: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Mahaweli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335 Km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47800" y="381000"/>
            <a:ext cx="7696200" cy="6172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C000"/>
                </a:solidFill>
                <a:latin typeface="Trebuchet MS" pitchFamily="34" charset="0"/>
              </a:rPr>
              <a:t>Population 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19.043 million 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 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Male - 9.707 million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Female - 9.336 million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Density - 304 sq/km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Growth Rate - 1.4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 </a:t>
            </a:r>
            <a:r>
              <a:rPr lang="en-US" b="1" dirty="0">
                <a:solidFill>
                  <a:schemeClr val="bg1"/>
                </a:solidFill>
                <a:latin typeface="Trebuchet MS" pitchFamily="34" charset="0"/>
              </a:rPr>
              <a:t>   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None/>
            </a:pPr>
            <a:endParaRPr lang="en-US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1">
              <a:buNone/>
            </a:pPr>
            <a:r>
              <a:rPr lang="en-US" b="1" dirty="0" smtClean="0">
                <a:solidFill>
                  <a:srgbClr val="FFC000"/>
                </a:solidFill>
                <a:latin typeface="Trebuchet MS" pitchFamily="34" charset="0"/>
              </a:rPr>
              <a:t>Provincial </a:t>
            </a:r>
            <a:r>
              <a:rPr lang="en-US" b="1" dirty="0">
                <a:solidFill>
                  <a:srgbClr val="FFC000"/>
                </a:solidFill>
                <a:latin typeface="Trebuchet MS" pitchFamily="34" charset="0"/>
              </a:rPr>
              <a:t>Population </a:t>
            </a:r>
            <a: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(1981 Census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)       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Western - 3.920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Central - 2.009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Southern - 1.883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North Western - 1.704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Sabaragamuwa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- 1.482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Northern - 1.109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Eastern - 0.975 million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Uwa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- 0.914 </a:t>
            </a:r>
            <a:r>
              <a:rPr lang="en-US" dirty="0" err="1">
                <a:solidFill>
                  <a:schemeClr val="bg1"/>
                </a:solidFill>
                <a:latin typeface="Trebuchet MS" pitchFamily="34" charset="0"/>
              </a:rPr>
              <a:t>millionNorth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 </a:t>
            </a:r>
            <a:endParaRPr lang="en-U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/>
                </a:solidFill>
                <a:latin typeface="Trebuchet MS" pitchFamily="34" charset="0"/>
              </a:rPr>
              <a:t>Centra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 - 0.849 </a:t>
            </a:r>
            <a:r>
              <a:rPr lang="en-US" dirty="0">
                <a:solidFill>
                  <a:schemeClr val="bg1"/>
                </a:solidFill>
                <a:latin typeface="Trebuchet MS" pitchFamily="34" charset="0"/>
              </a:rPr>
              <a:t>million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 txBox="1">
            <a:spLocks/>
          </p:cNvSpPr>
          <p:nvPr/>
        </p:nvSpPr>
        <p:spPr>
          <a:xfrm>
            <a:off x="4114800" y="3429000"/>
            <a:ext cx="3429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Religion </a:t>
            </a:r>
            <a:r>
              <a:rPr kumimoji="0" lang="en-US" sz="3000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[%]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533400" y="304800"/>
            <a:ext cx="27432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000" b="1" dirty="0" smtClean="0">
                <a:solidFill>
                  <a:srgbClr val="FFC000"/>
                </a:solidFill>
                <a:latin typeface="Trebuchet MS" pitchFamily="34" charset="0"/>
              </a:rPr>
              <a:t>Ethnicity </a:t>
            </a:r>
            <a:r>
              <a:rPr lang="en-US" sz="3000" dirty="0" smtClean="0">
                <a:solidFill>
                  <a:srgbClr val="FFC000"/>
                </a:solidFill>
                <a:latin typeface="Trebuchet MS" pitchFamily="34" charset="0"/>
              </a:rPr>
              <a:t>[%]</a:t>
            </a:r>
            <a:endParaRPr lang="en-US" sz="3000" dirty="0">
              <a:solidFill>
                <a:srgbClr val="FFC000"/>
              </a:solidFill>
              <a:latin typeface="Trebuchet MS" pitchFamily="34" charset="0"/>
            </a:endParaRPr>
          </a:p>
        </p:txBody>
      </p:sp>
      <p:graphicFrame>
        <p:nvGraphicFramePr>
          <p:cNvPr id="9" name="Content Placeholder 10"/>
          <p:cNvGraphicFramePr>
            <a:graphicFrameLocks/>
          </p:cNvGraphicFramePr>
          <p:nvPr/>
        </p:nvGraphicFramePr>
        <p:xfrm>
          <a:off x="0" y="762000"/>
          <a:ext cx="4800600" cy="277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ontent Placeholder 10"/>
          <p:cNvGraphicFramePr>
            <a:graphicFrameLocks/>
          </p:cNvGraphicFramePr>
          <p:nvPr/>
        </p:nvGraphicFramePr>
        <p:xfrm>
          <a:off x="3352800" y="3840691"/>
          <a:ext cx="5486400" cy="301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5600" dirty="0" smtClean="0">
                <a:solidFill>
                  <a:srgbClr val="FFC000"/>
                </a:solidFill>
                <a:latin typeface="Trebuchet MS" pitchFamily="34" charset="0"/>
              </a:rPr>
              <a:t>TODAY’S SRI LANKA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100" dirty="0" smtClean="0">
                <a:solidFill>
                  <a:schemeClr val="bg1"/>
                </a:solidFill>
                <a:latin typeface="Trebuchet MS" pitchFamily="34" charset="0"/>
              </a:rPr>
              <a:t>Development’s from 2010 to 2012</a:t>
            </a:r>
            <a:endParaRPr lang="en-US" sz="31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2743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baseline="30000" dirty="0">
                <a:solidFill>
                  <a:schemeClr val="bg1"/>
                </a:solidFill>
                <a:latin typeface="Trebuchet MS" pitchFamily="34" charset="0"/>
              </a:rPr>
              <a:t>Sri Lanka successfully concluded a Humanitarian Operation against terrorism in May 2009. Today, Sri Lanka is aggressively promoting ethnic reconciliation, redevelopment of conflict-affected areas and expanding trade and foreign investments for the restoration of normalcy throughout the country.</a:t>
            </a:r>
          </a:p>
          <a:p>
            <a:pPr algn="ctr">
              <a:buNone/>
            </a:pPr>
            <a:endParaRPr lang="en-US" sz="36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3810000" cy="6858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100" b="1" dirty="0" smtClean="0">
                <a:solidFill>
                  <a:srgbClr val="FFC000"/>
                </a:solidFill>
                <a:latin typeface="Trebuchet MS" pitchFamily="34" charset="0"/>
              </a:rPr>
              <a:t>PROGRESS IN </a:t>
            </a:r>
            <a:br>
              <a:rPr lang="en-US" sz="3100" b="1" dirty="0" smtClean="0">
                <a:solidFill>
                  <a:srgbClr val="FFC000"/>
                </a:solidFill>
                <a:latin typeface="Trebuchet MS" pitchFamily="34" charset="0"/>
              </a:rPr>
            </a:br>
            <a:r>
              <a:rPr lang="en-US" sz="3100" b="1" dirty="0" smtClean="0">
                <a:solidFill>
                  <a:srgbClr val="FFC000"/>
                </a:solidFill>
                <a:latin typeface="Trebuchet MS" pitchFamily="34" charset="0"/>
              </a:rPr>
              <a:t>REDEVELOPMENT</a:t>
            </a:r>
            <a:endParaRPr lang="en-US" sz="3100" b="1" dirty="0">
              <a:solidFill>
                <a:srgbClr val="FFC000"/>
              </a:solidFill>
              <a:latin typeface="Trebuchet MS" pitchFamily="34" charset="0"/>
            </a:endParaRPr>
          </a:p>
        </p:txBody>
      </p:sp>
      <p:pic>
        <p:nvPicPr>
          <p:cNvPr id="7" name="Content Placeholder 6" descr="Dev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48200" y="152400"/>
            <a:ext cx="4038600" cy="64906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MISSIONS ABROAD</a:t>
            </a:r>
            <a:endParaRPr lang="en-US" sz="31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1066800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400"/>
              </a:lnSpc>
              <a:spcBef>
                <a:spcPts val="0"/>
              </a:spcBef>
              <a:buNone/>
            </a:pP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Sri Lanka has 59 overseas missions to take care of the </a:t>
            </a:r>
            <a:b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interest of the Sri Lankan nationals. </a:t>
            </a:r>
            <a:b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baseline="30000" dirty="0" smtClean="0">
                <a:solidFill>
                  <a:schemeClr val="bg1"/>
                </a:solidFill>
                <a:latin typeface="Trebuchet MS" pitchFamily="34" charset="0"/>
              </a:rPr>
              <a:t>The major concentrations are as follows</a:t>
            </a:r>
            <a:endParaRPr lang="en-US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0" y="2133600"/>
            <a:ext cx="9144000" cy="4724400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Bangladesh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Dhaka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(High Commission</a:t>
            </a: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People's Republic of China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Beijing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(Embassy),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/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Shanghai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 </a:t>
            </a:r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India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New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Delhi (High Commission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),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Chennai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Consulate),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Mumbai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</a:t>
            </a:r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Indonesia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Jakarta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Japan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Tokyo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Republic </a:t>
            </a: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of Korea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Seoul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Malaysia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Kuala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Lumpur (High Commission)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Maldives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err="1" smtClean="0">
                <a:solidFill>
                  <a:schemeClr val="bg1"/>
                </a:solidFill>
                <a:latin typeface="Trebuchet MS" pitchFamily="34" charset="0"/>
              </a:rPr>
              <a:t>Malé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(High Commission)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Myanmar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Yangon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Nepal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Kathmandu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Pakistan 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Islamabad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(High Commission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),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Karachi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Consulate)</a:t>
            </a:r>
            <a:endParaRPr lang="en-US" sz="3200" dirty="0">
              <a:solidFill>
                <a:schemeClr val="bg1"/>
              </a:solidFill>
              <a:latin typeface="Trebuchet MS" pitchFamily="34" charset="0"/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Philippines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Manila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Singapore 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Singapore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(High Commission)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>
                <a:solidFill>
                  <a:schemeClr val="bg1"/>
                </a:solidFill>
                <a:latin typeface="Trebuchet MS" pitchFamily="34" charset="0"/>
              </a:rPr>
              <a:t>Thailand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– </a:t>
            </a:r>
            <a:b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   Bangkok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Vietnam – </a:t>
            </a:r>
            <a:b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latin typeface="Trebuchet MS" pitchFamily="34" charset="0"/>
              </a:rPr>
              <a:t>   </a:t>
            </a:r>
            <a:r>
              <a:rPr lang="en-US" sz="3200" dirty="0" smtClean="0">
                <a:solidFill>
                  <a:schemeClr val="bg1"/>
                </a:solidFill>
                <a:latin typeface="Trebuchet MS" pitchFamily="34" charset="0"/>
              </a:rPr>
              <a:t>Hanoi </a:t>
            </a:r>
            <a:r>
              <a:rPr lang="en-US" sz="3200" dirty="0">
                <a:solidFill>
                  <a:schemeClr val="bg1"/>
                </a:solidFill>
                <a:latin typeface="Trebuchet MS" pitchFamily="34" charset="0"/>
              </a:rPr>
              <a:t>(Embassy)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6" name="Content Placeholder 11"/>
          <p:cNvSpPr txBox="1">
            <a:spLocks/>
          </p:cNvSpPr>
          <p:nvPr/>
        </p:nvSpPr>
        <p:spPr>
          <a:xfrm>
            <a:off x="381000" y="1905000"/>
            <a:ext cx="9144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ASIA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591</Words>
  <Application>Microsoft Office PowerPoint</Application>
  <PresentationFormat>On-screen Show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Slide 2</vt:lpstr>
      <vt:lpstr>Slide 3</vt:lpstr>
      <vt:lpstr>SRI LANKA: AT A GLANCE</vt:lpstr>
      <vt:lpstr>Slide 5</vt:lpstr>
      <vt:lpstr>Slide 6</vt:lpstr>
      <vt:lpstr>TODAY’S SRI LANKA Development’s from 2010 to 2012</vt:lpstr>
      <vt:lpstr>PROGRESS IN  REDEVELOPMENT</vt:lpstr>
      <vt:lpstr>MISSIONS ABROAD</vt:lpstr>
      <vt:lpstr>MISSIONS ABROAD</vt:lpstr>
      <vt:lpstr>MISSIONS ABROAD</vt:lpstr>
      <vt:lpstr>MISSIONS ABROAD</vt:lpstr>
      <vt:lpstr>MISSIONS ABROAD</vt:lpstr>
      <vt:lpstr>MISSIONS ABROAD</vt:lpstr>
      <vt:lpstr>AMERICA: SRI LANKAN CITIZENS</vt:lpstr>
      <vt:lpstr>AMERICA: SRI LANKAN CITIZENS</vt:lpstr>
      <vt:lpstr>TRENDS</vt:lpstr>
      <vt:lpstr>CHALLENGES IN FOR PROTECTING  AND ASSISTING ILLEGAL MIGRANTS</vt:lpstr>
      <vt:lpstr>MOST EFFECTIVE WAY TO PROTECT  IRREGULAR MIGRANTS AT TRANSIT</vt:lpstr>
      <vt:lpstr>CAPACITIES OF MY CONSULATE  TO ASSIST IRREGULAR MIGRANTS</vt:lpstr>
      <vt:lpstr>CONTACTED DIRECTLY  BY THE IMMIGRANTS?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US-Dell</dc:creator>
  <cp:lastModifiedBy>US-Dell</cp:lastModifiedBy>
  <cp:revision>13</cp:revision>
  <dcterms:created xsi:type="dcterms:W3CDTF">2012-09-17T19:53:17Z</dcterms:created>
  <dcterms:modified xsi:type="dcterms:W3CDTF">2012-09-18T17:13:58Z</dcterms:modified>
</cp:coreProperties>
</file>