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300" r:id="rId2"/>
    <p:sldId id="664" r:id="rId3"/>
    <p:sldId id="666" r:id="rId4"/>
    <p:sldId id="667" r:id="rId5"/>
    <p:sldId id="668" r:id="rId6"/>
    <p:sldId id="805" r:id="rId7"/>
    <p:sldId id="694" r:id="rId8"/>
    <p:sldId id="763" r:id="rId9"/>
    <p:sldId id="695" r:id="rId10"/>
    <p:sldId id="662" r:id="rId11"/>
    <p:sldId id="806" r:id="rId1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AEA"/>
    <a:srgbClr val="0066FF"/>
    <a:srgbClr val="0000FF"/>
    <a:srgbClr val="333333"/>
    <a:srgbClr val="CCFF66"/>
    <a:srgbClr val="00CCFF"/>
    <a:srgbClr val="FFFF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22" autoAdjust="0"/>
    <p:restoredTop sz="99858" autoAdjust="0"/>
  </p:normalViewPr>
  <p:slideViewPr>
    <p:cSldViewPr>
      <p:cViewPr>
        <p:scale>
          <a:sx n="147" d="100"/>
          <a:sy n="147" d="100"/>
        </p:scale>
        <p:origin x="-1976" y="-112"/>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s-ES" dirty="0"/>
          </a:p>
        </p:txBody>
      </p:sp>
      <p:sp>
        <p:nvSpPr>
          <p:cNvPr id="983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990B116B-5A10-4184-98F9-550E52F8AF29}" type="datetimeFigureOut">
              <a:rPr lang="es-ES"/>
              <a:pPr>
                <a:defRPr/>
              </a:pPr>
              <a:t>6/23/13</a:t>
            </a:fld>
            <a:endParaRPr lang="es-ES" dirty="0"/>
          </a:p>
        </p:txBody>
      </p:sp>
      <p:sp>
        <p:nvSpPr>
          <p:cNvPr id="983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s-ES" dirty="0"/>
          </a:p>
        </p:txBody>
      </p:sp>
      <p:sp>
        <p:nvSpPr>
          <p:cNvPr id="983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DA03D28B-FAFE-48D9-9528-666645EB924A}" type="slidenum">
              <a:rPr lang="es-ES"/>
              <a:pPr>
                <a:defRPr/>
              </a:pPr>
              <a:t>‹Nr.›</a:t>
            </a:fld>
            <a:endParaRPr lang="es-ES" dirty="0"/>
          </a:p>
        </p:txBody>
      </p:sp>
    </p:spTree>
    <p:extLst>
      <p:ext uri="{BB962C8B-B14F-4D97-AF65-F5344CB8AC3E}">
        <p14:creationId xmlns:p14="http://schemas.microsoft.com/office/powerpoint/2010/main" val="1422028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BB8E38B-46B7-4D7B-9FA5-2C5D5554A273}" type="datetimeFigureOut">
              <a:rPr lang="es-ES"/>
              <a:pPr>
                <a:defRPr/>
              </a:pPr>
              <a:t>6/23/13</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SV"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SV"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8EEA9E9-AC97-4FF3-A2A2-EFB1BECFC495}" type="slidenum">
              <a:rPr lang="es-SV"/>
              <a:pPr>
                <a:defRPr/>
              </a:pPr>
              <a:t>‹Nr.›</a:t>
            </a:fld>
            <a:endParaRPr lang="es-SV"/>
          </a:p>
        </p:txBody>
      </p:sp>
    </p:spTree>
    <p:extLst>
      <p:ext uri="{BB962C8B-B14F-4D97-AF65-F5344CB8AC3E}">
        <p14:creationId xmlns:p14="http://schemas.microsoft.com/office/powerpoint/2010/main" val="3615290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dirty="0" smtClean="0"/>
          </a:p>
        </p:txBody>
      </p:sp>
      <p:sp>
        <p:nvSpPr>
          <p:cNvPr id="15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5502EC-EB2E-474D-82FD-187D01DF4E0F}" type="slidenum">
              <a:rPr lang="es-ES" smtClean="0">
                <a:solidFill>
                  <a:srgbClr val="000000"/>
                </a:solidFill>
                <a:latin typeface="Calibri" pitchFamily="34" charset="0"/>
              </a:rPr>
              <a:pPr eaLnBrk="1" hangingPunct="1"/>
              <a:t>1</a:t>
            </a:fld>
            <a:endParaRPr lang="es-ES" dirty="0" smtClean="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smtClean="0"/>
          </a:p>
        </p:txBody>
      </p:sp>
      <p:sp>
        <p:nvSpPr>
          <p:cNvPr id="215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C61042-3518-4982-A59F-A1F70571EF50}" type="slidenum">
              <a:rPr lang="es-SV" smtClean="0">
                <a:latin typeface="Calibri" pitchFamily="34" charset="0"/>
              </a:rPr>
              <a:pPr eaLnBrk="1" hangingPunct="1"/>
              <a:t>2</a:t>
            </a:fld>
            <a:endParaRPr lang="es-SV"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06B52C-52AA-40F7-A086-57B85D997AC8}" type="slidenum">
              <a:rPr lang="es-SV" smtClean="0">
                <a:latin typeface="Calibri" pitchFamily="34" charset="0"/>
              </a:rPr>
              <a:pPr eaLnBrk="1" hangingPunct="1"/>
              <a:t>3</a:t>
            </a:fld>
            <a:endParaRPr lang="es-SV" smtClean="0">
              <a:latin typeface="Calibri"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SV"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D3C503-C398-4A70-A328-5C784D83BAD0}" type="slidenum">
              <a:rPr lang="es-SV" smtClean="0">
                <a:latin typeface="Calibri" pitchFamily="34" charset="0"/>
              </a:rPr>
              <a:pPr eaLnBrk="1" hangingPunct="1"/>
              <a:t>4</a:t>
            </a:fld>
            <a:endParaRPr lang="es-SV" smtClean="0">
              <a:latin typeface="Calibri"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SV"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F4DD10-341B-4E1B-A182-B761D5F328BB}" type="slidenum">
              <a:rPr lang="es-SV" smtClean="0">
                <a:latin typeface="Calibri" pitchFamily="34" charset="0"/>
              </a:rPr>
              <a:pPr eaLnBrk="1" hangingPunct="1"/>
              <a:t>5</a:t>
            </a:fld>
            <a:endParaRPr lang="es-SV" smtClean="0">
              <a:latin typeface="Calibri"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SV"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smtClean="0"/>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326234-CC02-4A86-944D-74A0E9DF5840}" type="slidenum">
              <a:rPr lang="es-ES" smtClean="0">
                <a:latin typeface="Calibri" pitchFamily="34" charset="0"/>
              </a:rPr>
              <a:pPr eaLnBrk="1" hangingPunct="1"/>
              <a:t>7</a:t>
            </a:fld>
            <a:endParaRPr lang="es-ES" dirty="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smtClean="0"/>
          </a:p>
        </p:txBody>
      </p:sp>
      <p:sp>
        <p:nvSpPr>
          <p:cNvPr id="174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522129-A5A8-4F38-AF57-8AD5DB42AF3B}" type="slidenum">
              <a:rPr lang="es-ES" smtClean="0">
                <a:latin typeface="Calibri" pitchFamily="34" charset="0"/>
              </a:rPr>
              <a:pPr eaLnBrk="1" hangingPunct="1"/>
              <a:t>9</a:t>
            </a:fld>
            <a:endParaRPr lang="es-ES"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SV" smtClean="0"/>
          </a:p>
        </p:txBody>
      </p:sp>
      <p:sp>
        <p:nvSpPr>
          <p:cNvPr id="204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D6606B-CF69-495C-8639-F9685C62FEF0}" type="slidenum">
              <a:rPr lang="es-SV" smtClean="0">
                <a:latin typeface="Calibri" pitchFamily="34" charset="0"/>
              </a:rPr>
              <a:pPr eaLnBrk="1" hangingPunct="1"/>
              <a:t>10</a:t>
            </a:fld>
            <a:endParaRPr lang="es-SV"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SV"/>
          </a:p>
        </p:txBody>
      </p:sp>
      <p:sp>
        <p:nvSpPr>
          <p:cNvPr id="5" name="Rectangle 5"/>
          <p:cNvSpPr>
            <a:spLocks noGrp="1" noChangeArrowheads="1"/>
          </p:cNvSpPr>
          <p:nvPr>
            <p:ph type="sldNum" sz="quarter" idx="11"/>
          </p:nvPr>
        </p:nvSpPr>
        <p:spPr>
          <a:ln/>
        </p:spPr>
        <p:txBody>
          <a:bodyPr/>
          <a:lstStyle>
            <a:lvl1pPr>
              <a:defRPr/>
            </a:lvl1pPr>
          </a:lstStyle>
          <a:p>
            <a:pPr>
              <a:defRPr/>
            </a:pPr>
            <a:fld id="{BDD86F94-BE9D-4697-AE6F-EFBE5D993BC0}" type="slidenum">
              <a:rPr lang="es-SV"/>
              <a:pPr>
                <a:defRPr/>
              </a:pPr>
              <a:t>‹Nr.›</a:t>
            </a:fld>
            <a:endParaRPr lang="es-SV"/>
          </a:p>
        </p:txBody>
      </p:sp>
    </p:spTree>
    <p:extLst>
      <p:ext uri="{BB962C8B-B14F-4D97-AF65-F5344CB8AC3E}">
        <p14:creationId xmlns:p14="http://schemas.microsoft.com/office/powerpoint/2010/main" val="2864030354"/>
      </p:ext>
    </p:extLst>
  </p:cSld>
  <p:clrMapOvr>
    <a:masterClrMapping/>
  </p:clrMapOvr>
  <p:transition xmlns:p14="http://schemas.microsoft.com/office/powerpoint/2010/main" spd="slow" advClick="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SV"/>
          </a:p>
        </p:txBody>
      </p:sp>
      <p:sp>
        <p:nvSpPr>
          <p:cNvPr id="5" name="Rectangle 5"/>
          <p:cNvSpPr>
            <a:spLocks noGrp="1" noChangeArrowheads="1"/>
          </p:cNvSpPr>
          <p:nvPr>
            <p:ph type="sldNum" sz="quarter" idx="11"/>
          </p:nvPr>
        </p:nvSpPr>
        <p:spPr>
          <a:ln/>
        </p:spPr>
        <p:txBody>
          <a:bodyPr/>
          <a:lstStyle>
            <a:lvl1pPr>
              <a:defRPr/>
            </a:lvl1pPr>
          </a:lstStyle>
          <a:p>
            <a:pPr>
              <a:defRPr/>
            </a:pPr>
            <a:fld id="{5F191909-BC38-4517-AD20-9BA6ABC0B4C5}" type="slidenum">
              <a:rPr lang="es-SV"/>
              <a:pPr>
                <a:defRPr/>
              </a:pPr>
              <a:t>‹Nr.›</a:t>
            </a:fld>
            <a:endParaRPr lang="es-SV"/>
          </a:p>
        </p:txBody>
      </p:sp>
    </p:spTree>
    <p:extLst>
      <p:ext uri="{BB962C8B-B14F-4D97-AF65-F5344CB8AC3E}">
        <p14:creationId xmlns:p14="http://schemas.microsoft.com/office/powerpoint/2010/main" val="1513155886"/>
      </p:ext>
    </p:extLst>
  </p:cSld>
  <p:clrMapOvr>
    <a:masterClrMapping/>
  </p:clrMapOvr>
  <p:transition xmlns:p14="http://schemas.microsoft.com/office/powerpoint/2010/main" spd="slow" advClick="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SV"/>
          </a:p>
        </p:txBody>
      </p:sp>
      <p:sp>
        <p:nvSpPr>
          <p:cNvPr id="5" name="Rectangle 5"/>
          <p:cNvSpPr>
            <a:spLocks noGrp="1" noChangeArrowheads="1"/>
          </p:cNvSpPr>
          <p:nvPr>
            <p:ph type="sldNum" sz="quarter" idx="11"/>
          </p:nvPr>
        </p:nvSpPr>
        <p:spPr>
          <a:ln/>
        </p:spPr>
        <p:txBody>
          <a:bodyPr/>
          <a:lstStyle>
            <a:lvl1pPr>
              <a:defRPr/>
            </a:lvl1pPr>
          </a:lstStyle>
          <a:p>
            <a:pPr>
              <a:defRPr/>
            </a:pPr>
            <a:fld id="{D2D0E283-AE31-4CA5-881C-853CBA0AF8A6}" type="slidenum">
              <a:rPr lang="es-SV"/>
              <a:pPr>
                <a:defRPr/>
              </a:pPr>
              <a:t>‹Nr.›</a:t>
            </a:fld>
            <a:endParaRPr lang="es-SV"/>
          </a:p>
        </p:txBody>
      </p:sp>
    </p:spTree>
    <p:extLst>
      <p:ext uri="{BB962C8B-B14F-4D97-AF65-F5344CB8AC3E}">
        <p14:creationId xmlns:p14="http://schemas.microsoft.com/office/powerpoint/2010/main" val="2852904841"/>
      </p:ext>
    </p:extLst>
  </p:cSld>
  <p:clrMapOvr>
    <a:masterClrMapping/>
  </p:clrMapOvr>
  <p:transition xmlns:p14="http://schemas.microsoft.com/office/powerpoint/2010/mai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SV"/>
          </a:p>
        </p:txBody>
      </p:sp>
      <p:sp>
        <p:nvSpPr>
          <p:cNvPr id="5" name="Rectangle 5"/>
          <p:cNvSpPr>
            <a:spLocks noGrp="1" noChangeArrowheads="1"/>
          </p:cNvSpPr>
          <p:nvPr>
            <p:ph type="sldNum" sz="quarter" idx="11"/>
          </p:nvPr>
        </p:nvSpPr>
        <p:spPr>
          <a:ln/>
        </p:spPr>
        <p:txBody>
          <a:bodyPr/>
          <a:lstStyle>
            <a:lvl1pPr>
              <a:defRPr/>
            </a:lvl1pPr>
          </a:lstStyle>
          <a:p>
            <a:pPr>
              <a:defRPr/>
            </a:pPr>
            <a:fld id="{CDE26C4A-6597-4ECC-B03A-828E77E4D3CB}" type="slidenum">
              <a:rPr lang="es-SV"/>
              <a:pPr>
                <a:defRPr/>
              </a:pPr>
              <a:t>‹Nr.›</a:t>
            </a:fld>
            <a:endParaRPr lang="es-SV"/>
          </a:p>
        </p:txBody>
      </p:sp>
    </p:spTree>
    <p:extLst>
      <p:ext uri="{BB962C8B-B14F-4D97-AF65-F5344CB8AC3E}">
        <p14:creationId xmlns:p14="http://schemas.microsoft.com/office/powerpoint/2010/main" val="1603651448"/>
      </p:ext>
    </p:extLst>
  </p:cSld>
  <p:clrMapOvr>
    <a:masterClrMapping/>
  </p:clrMapOvr>
  <p:transition xmlns:p14="http://schemas.microsoft.com/office/powerpoint/2010/mai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SV"/>
          </a:p>
        </p:txBody>
      </p:sp>
      <p:sp>
        <p:nvSpPr>
          <p:cNvPr id="5" name="Rectangle 5"/>
          <p:cNvSpPr>
            <a:spLocks noGrp="1" noChangeArrowheads="1"/>
          </p:cNvSpPr>
          <p:nvPr>
            <p:ph type="sldNum" sz="quarter" idx="11"/>
          </p:nvPr>
        </p:nvSpPr>
        <p:spPr>
          <a:ln/>
        </p:spPr>
        <p:txBody>
          <a:bodyPr/>
          <a:lstStyle>
            <a:lvl1pPr>
              <a:defRPr/>
            </a:lvl1pPr>
          </a:lstStyle>
          <a:p>
            <a:pPr>
              <a:defRPr/>
            </a:pPr>
            <a:fld id="{A8CDE73F-BB53-47D6-87D6-F7980C9C8F3D}" type="slidenum">
              <a:rPr lang="es-SV"/>
              <a:pPr>
                <a:defRPr/>
              </a:pPr>
              <a:t>‹Nr.›</a:t>
            </a:fld>
            <a:endParaRPr lang="es-SV"/>
          </a:p>
        </p:txBody>
      </p:sp>
    </p:spTree>
    <p:extLst>
      <p:ext uri="{BB962C8B-B14F-4D97-AF65-F5344CB8AC3E}">
        <p14:creationId xmlns:p14="http://schemas.microsoft.com/office/powerpoint/2010/main" val="2535579662"/>
      </p:ext>
    </p:extLst>
  </p:cSld>
  <p:clrMapOvr>
    <a:masterClrMapping/>
  </p:clrMapOvr>
  <p:transition xmlns:p14="http://schemas.microsoft.com/office/powerpoint/2010/mai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SV"/>
          </a:p>
        </p:txBody>
      </p:sp>
      <p:sp>
        <p:nvSpPr>
          <p:cNvPr id="6" name="Rectangle 5"/>
          <p:cNvSpPr>
            <a:spLocks noGrp="1" noChangeArrowheads="1"/>
          </p:cNvSpPr>
          <p:nvPr>
            <p:ph type="sldNum" sz="quarter" idx="11"/>
          </p:nvPr>
        </p:nvSpPr>
        <p:spPr>
          <a:ln/>
        </p:spPr>
        <p:txBody>
          <a:bodyPr/>
          <a:lstStyle>
            <a:lvl1pPr>
              <a:defRPr/>
            </a:lvl1pPr>
          </a:lstStyle>
          <a:p>
            <a:pPr>
              <a:defRPr/>
            </a:pPr>
            <a:fld id="{AF3587DC-33E4-4C87-A296-102197AE54BC}" type="slidenum">
              <a:rPr lang="es-SV"/>
              <a:pPr>
                <a:defRPr/>
              </a:pPr>
              <a:t>‹Nr.›</a:t>
            </a:fld>
            <a:endParaRPr lang="es-SV"/>
          </a:p>
        </p:txBody>
      </p:sp>
    </p:spTree>
    <p:extLst>
      <p:ext uri="{BB962C8B-B14F-4D97-AF65-F5344CB8AC3E}">
        <p14:creationId xmlns:p14="http://schemas.microsoft.com/office/powerpoint/2010/main" val="3379600365"/>
      </p:ext>
    </p:extLst>
  </p:cSld>
  <p:clrMapOvr>
    <a:masterClrMapping/>
  </p:clrMapOvr>
  <p:transition xmlns:p14="http://schemas.microsoft.com/office/powerpoint/2010/mai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SV"/>
          </a:p>
        </p:txBody>
      </p:sp>
      <p:sp>
        <p:nvSpPr>
          <p:cNvPr id="8" name="Rectangle 5"/>
          <p:cNvSpPr>
            <a:spLocks noGrp="1" noChangeArrowheads="1"/>
          </p:cNvSpPr>
          <p:nvPr>
            <p:ph type="sldNum" sz="quarter" idx="11"/>
          </p:nvPr>
        </p:nvSpPr>
        <p:spPr>
          <a:ln/>
        </p:spPr>
        <p:txBody>
          <a:bodyPr/>
          <a:lstStyle>
            <a:lvl1pPr>
              <a:defRPr/>
            </a:lvl1pPr>
          </a:lstStyle>
          <a:p>
            <a:pPr>
              <a:defRPr/>
            </a:pPr>
            <a:fld id="{C5E94112-FA56-4C5D-8196-5F3FACE03257}" type="slidenum">
              <a:rPr lang="es-SV"/>
              <a:pPr>
                <a:defRPr/>
              </a:pPr>
              <a:t>‹Nr.›</a:t>
            </a:fld>
            <a:endParaRPr lang="es-SV"/>
          </a:p>
        </p:txBody>
      </p:sp>
    </p:spTree>
    <p:extLst>
      <p:ext uri="{BB962C8B-B14F-4D97-AF65-F5344CB8AC3E}">
        <p14:creationId xmlns:p14="http://schemas.microsoft.com/office/powerpoint/2010/main" val="2423101432"/>
      </p:ext>
    </p:extLst>
  </p:cSld>
  <p:clrMapOvr>
    <a:masterClrMapping/>
  </p:clrMapOvr>
  <p:transition xmlns:p14="http://schemas.microsoft.com/office/powerpoint/2010/mai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SV"/>
          </a:p>
        </p:txBody>
      </p:sp>
      <p:sp>
        <p:nvSpPr>
          <p:cNvPr id="4" name="Rectangle 5"/>
          <p:cNvSpPr>
            <a:spLocks noGrp="1" noChangeArrowheads="1"/>
          </p:cNvSpPr>
          <p:nvPr>
            <p:ph type="sldNum" sz="quarter" idx="11"/>
          </p:nvPr>
        </p:nvSpPr>
        <p:spPr>
          <a:ln/>
        </p:spPr>
        <p:txBody>
          <a:bodyPr/>
          <a:lstStyle>
            <a:lvl1pPr>
              <a:defRPr/>
            </a:lvl1pPr>
          </a:lstStyle>
          <a:p>
            <a:pPr>
              <a:defRPr/>
            </a:pPr>
            <a:fld id="{F33CBBBE-0974-46D5-8EAD-17C05085AC38}" type="slidenum">
              <a:rPr lang="es-SV"/>
              <a:pPr>
                <a:defRPr/>
              </a:pPr>
              <a:t>‹Nr.›</a:t>
            </a:fld>
            <a:endParaRPr lang="es-SV"/>
          </a:p>
        </p:txBody>
      </p:sp>
    </p:spTree>
    <p:extLst>
      <p:ext uri="{BB962C8B-B14F-4D97-AF65-F5344CB8AC3E}">
        <p14:creationId xmlns:p14="http://schemas.microsoft.com/office/powerpoint/2010/main" val="1678668514"/>
      </p:ext>
    </p:extLst>
  </p:cSld>
  <p:clrMapOvr>
    <a:masterClrMapping/>
  </p:clrMapOvr>
  <p:transition xmlns:p14="http://schemas.microsoft.com/office/powerpoint/2010/mai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SV"/>
          </a:p>
        </p:txBody>
      </p:sp>
      <p:sp>
        <p:nvSpPr>
          <p:cNvPr id="3" name="Rectangle 5"/>
          <p:cNvSpPr>
            <a:spLocks noGrp="1" noChangeArrowheads="1"/>
          </p:cNvSpPr>
          <p:nvPr>
            <p:ph type="sldNum" sz="quarter" idx="11"/>
          </p:nvPr>
        </p:nvSpPr>
        <p:spPr>
          <a:ln/>
        </p:spPr>
        <p:txBody>
          <a:bodyPr/>
          <a:lstStyle>
            <a:lvl1pPr>
              <a:defRPr/>
            </a:lvl1pPr>
          </a:lstStyle>
          <a:p>
            <a:pPr>
              <a:defRPr/>
            </a:pPr>
            <a:fld id="{F3ED82DF-15B4-4C2B-9D92-CBE9BAE27976}" type="slidenum">
              <a:rPr lang="es-SV"/>
              <a:pPr>
                <a:defRPr/>
              </a:pPr>
              <a:t>‹Nr.›</a:t>
            </a:fld>
            <a:endParaRPr lang="es-SV"/>
          </a:p>
        </p:txBody>
      </p:sp>
    </p:spTree>
    <p:extLst>
      <p:ext uri="{BB962C8B-B14F-4D97-AF65-F5344CB8AC3E}">
        <p14:creationId xmlns:p14="http://schemas.microsoft.com/office/powerpoint/2010/main" val="1986765429"/>
      </p:ext>
    </p:extLst>
  </p:cSld>
  <p:clrMapOvr>
    <a:masterClrMapping/>
  </p:clrMapOvr>
  <p:transition xmlns:p14="http://schemas.microsoft.com/office/powerpoint/2010/mai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SV"/>
          </a:p>
        </p:txBody>
      </p:sp>
      <p:sp>
        <p:nvSpPr>
          <p:cNvPr id="6" name="Rectangle 5"/>
          <p:cNvSpPr>
            <a:spLocks noGrp="1" noChangeArrowheads="1"/>
          </p:cNvSpPr>
          <p:nvPr>
            <p:ph type="sldNum" sz="quarter" idx="11"/>
          </p:nvPr>
        </p:nvSpPr>
        <p:spPr>
          <a:ln/>
        </p:spPr>
        <p:txBody>
          <a:bodyPr/>
          <a:lstStyle>
            <a:lvl1pPr>
              <a:defRPr/>
            </a:lvl1pPr>
          </a:lstStyle>
          <a:p>
            <a:pPr>
              <a:defRPr/>
            </a:pPr>
            <a:fld id="{2E5B223E-0F01-4CED-A345-2B21627BEF55}" type="slidenum">
              <a:rPr lang="es-SV"/>
              <a:pPr>
                <a:defRPr/>
              </a:pPr>
              <a:t>‹Nr.›</a:t>
            </a:fld>
            <a:endParaRPr lang="es-SV"/>
          </a:p>
        </p:txBody>
      </p:sp>
    </p:spTree>
    <p:extLst>
      <p:ext uri="{BB962C8B-B14F-4D97-AF65-F5344CB8AC3E}">
        <p14:creationId xmlns:p14="http://schemas.microsoft.com/office/powerpoint/2010/main" val="2111420861"/>
      </p:ext>
    </p:extLst>
  </p:cSld>
  <p:clrMapOvr>
    <a:masterClrMapping/>
  </p:clrMapOvr>
  <p:transition xmlns:p14="http://schemas.microsoft.com/office/powerpoint/2010/mai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SV"/>
          </a:p>
        </p:txBody>
      </p:sp>
      <p:sp>
        <p:nvSpPr>
          <p:cNvPr id="6" name="Rectangle 5"/>
          <p:cNvSpPr>
            <a:spLocks noGrp="1" noChangeArrowheads="1"/>
          </p:cNvSpPr>
          <p:nvPr>
            <p:ph type="sldNum" sz="quarter" idx="11"/>
          </p:nvPr>
        </p:nvSpPr>
        <p:spPr>
          <a:ln/>
        </p:spPr>
        <p:txBody>
          <a:bodyPr/>
          <a:lstStyle>
            <a:lvl1pPr>
              <a:defRPr/>
            </a:lvl1pPr>
          </a:lstStyle>
          <a:p>
            <a:pPr>
              <a:defRPr/>
            </a:pPr>
            <a:fld id="{5B41C725-B18D-42D0-834B-215074A7758F}" type="slidenum">
              <a:rPr lang="es-SV"/>
              <a:pPr>
                <a:defRPr/>
              </a:pPr>
              <a:t>‹Nr.›</a:t>
            </a:fld>
            <a:endParaRPr lang="es-SV"/>
          </a:p>
        </p:txBody>
      </p:sp>
    </p:spTree>
    <p:extLst>
      <p:ext uri="{BB962C8B-B14F-4D97-AF65-F5344CB8AC3E}">
        <p14:creationId xmlns:p14="http://schemas.microsoft.com/office/powerpoint/2010/main" val="561306771"/>
      </p:ext>
    </p:extLst>
  </p:cSld>
  <p:clrMapOvr>
    <a:masterClrMapping/>
  </p:clrMapOvr>
  <p:transition xmlns:p14="http://schemas.microsoft.com/office/powerpoint/2010/main" spd="slow" advClick="0">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SV"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SV" smtClean="0"/>
              <a:t>Haga clic para modificar el estilo de texto del patrón</a:t>
            </a:r>
          </a:p>
          <a:p>
            <a:pPr lvl="1"/>
            <a:r>
              <a:rPr lang="es-SV" smtClean="0"/>
              <a:t>Segundo nivel</a:t>
            </a:r>
          </a:p>
          <a:p>
            <a:pPr lvl="2"/>
            <a:r>
              <a:rPr lang="es-SV" smtClean="0"/>
              <a:t>Tercer nivel</a:t>
            </a:r>
          </a:p>
          <a:p>
            <a:pPr lvl="3"/>
            <a:r>
              <a:rPr lang="es-SV" smtClean="0"/>
              <a:t>Cuarto nivel</a:t>
            </a:r>
          </a:p>
          <a:p>
            <a:pPr lvl="4"/>
            <a:r>
              <a:rPr lang="es-SV" smtClean="0"/>
              <a:t>Quinto nivel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s-SV"/>
          </a:p>
        </p:txBody>
      </p:sp>
      <p:sp>
        <p:nvSpPr>
          <p:cNvPr id="922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D27C8AC2-1430-4D01-B20F-E0E3DB47383C}" type="slidenum">
              <a:rPr lang="es-SV"/>
              <a:pPr>
                <a:defRPr/>
              </a:pPr>
              <a:t>‹Nr.›</a:t>
            </a:fld>
            <a:endParaRPr lang="es-SV"/>
          </a:p>
        </p:txBody>
      </p:sp>
      <p:sp>
        <p:nvSpPr>
          <p:cNvPr id="1030" name="Text Box 6"/>
          <p:cNvSpPr txBox="1">
            <a:spLocks noChangeArrowheads="1"/>
          </p:cNvSpPr>
          <p:nvPr/>
        </p:nvSpPr>
        <p:spPr bwMode="auto">
          <a:xfrm>
            <a:off x="6589713" y="193675"/>
            <a:ext cx="2389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endParaRPr lang="es-SV" sz="20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spd="slow" advClick="0">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PERFILES%20DETENIDOS/MAPAS%20RUTAS%20I.ppt" TargetMode="External"/><Relationship Id="rId5" Type="http://schemas.openxmlformats.org/officeDocument/2006/relationships/image" Target="../media/image4.gif"/><Relationship Id="rId6"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PERFILES%20DETENIDOS/MAPAS%20RUTAS%20I.ppt" TargetMode="External"/><Relationship Id="rId5" Type="http://schemas.openxmlformats.org/officeDocument/2006/relationships/image" Target="../media/image4.gif"/><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PERFILES%20DETENIDOS/MAPAS%20RUTAS%20I.ppt" TargetMode="External"/><Relationship Id="rId5" Type="http://schemas.openxmlformats.org/officeDocument/2006/relationships/image" Target="../media/image4.gif"/><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PRESENTACI%C3%93N%20HIND%C3%9AES.ppt" TargetMode="Externa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CuadroTexto"/>
          <p:cNvSpPr txBox="1">
            <a:spLocks noChangeArrowheads="1"/>
          </p:cNvSpPr>
          <p:nvPr/>
        </p:nvSpPr>
        <p:spPr bwMode="auto">
          <a:xfrm>
            <a:off x="2202172" y="4974267"/>
            <a:ext cx="4746092" cy="830997"/>
          </a:xfrm>
          <a:prstGeom prst="rect">
            <a:avLst/>
          </a:prstGeom>
          <a:noFill/>
          <a:ln w="9525">
            <a:noFill/>
            <a:miter lim="800000"/>
            <a:headEnd/>
            <a:tailEnd/>
          </a:ln>
        </p:spPr>
        <p:txBody>
          <a:bodyPr>
            <a:spAutoFit/>
          </a:bodyPr>
          <a:lstStyle/>
          <a:p>
            <a:pPr algn="ctr">
              <a:defRPr/>
            </a:pPr>
            <a:r>
              <a:rPr lang="en-GB" sz="2400" b="1" cap="all" dirty="0" smtClean="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Arial Rounded MT Bold" pitchFamily="34" charset="0"/>
              </a:rPr>
              <a:t>Actions to combat migrant smuggling</a:t>
            </a:r>
            <a:endParaRPr lang="en-GB" sz="2400" b="1" cap="all" dirty="0">
              <a:ln w="9000" cmpd="sng">
                <a:solidFill>
                  <a:srgbClr val="000000">
                    <a:shade val="50000"/>
                    <a:satMod val="120000"/>
                  </a:srgbClr>
                </a:solidFill>
                <a:prstDash val="solid"/>
              </a:ln>
              <a:solidFill>
                <a:srgbClr val="0000FF"/>
              </a:solidFill>
              <a:effectLst>
                <a:reflection blurRad="12700" stA="28000" endPos="45000" dist="1000" dir="5400000" sy="-100000" algn="bl" rotWithShape="0"/>
              </a:effectLst>
              <a:latin typeface="Arial Rounded MT Bold" pitchFamily="34" charset="0"/>
            </a:endParaRPr>
          </a:p>
        </p:txBody>
      </p:sp>
      <p:sp>
        <p:nvSpPr>
          <p:cNvPr id="10" name="9 Rectángulo"/>
          <p:cNvSpPr/>
          <p:nvPr/>
        </p:nvSpPr>
        <p:spPr>
          <a:xfrm>
            <a:off x="1043608" y="1034733"/>
            <a:ext cx="7056784" cy="954107"/>
          </a:xfrm>
          <a:prstGeom prst="rect">
            <a:avLst/>
          </a:prstGeom>
        </p:spPr>
        <p:txBody>
          <a:bodyPr>
            <a:spAutoFit/>
          </a:bodyPr>
          <a:lstStyle/>
          <a:p>
            <a:pPr algn="ctr" fontAlgn="auto">
              <a:spcBef>
                <a:spcPts val="0"/>
              </a:spcBef>
              <a:spcAft>
                <a:spcPts val="0"/>
              </a:spcAft>
              <a:defRPr/>
            </a:pPr>
            <a:r>
              <a:rPr lang="en-GB" sz="2800" b="1" cap="all" dirty="0" smtClean="0">
                <a:ln w="9000" cmpd="sng">
                  <a:solidFill>
                    <a:srgbClr val="000000">
                      <a:shade val="50000"/>
                      <a:satMod val="120000"/>
                    </a:srgbClr>
                  </a:solidFill>
                  <a:prstDash val="solid"/>
                </a:ln>
                <a:solidFill>
                  <a:srgbClr val="0066FF"/>
                </a:solidFill>
                <a:effectLst>
                  <a:reflection blurRad="12700" stA="28000" endPos="45000" dist="1000" dir="5400000" sy="-100000" algn="bl" rotWithShape="0"/>
                </a:effectLst>
                <a:latin typeface="Arial Rounded MT Bold" pitchFamily="34" charset="0"/>
              </a:rPr>
              <a:t>GENERAL DIRECTORATE OF MIGRATION AND IMMIGRATION</a:t>
            </a:r>
            <a:endParaRPr lang="en-GB" sz="2800" b="1" cap="all" dirty="0">
              <a:ln w="9000" cmpd="sng">
                <a:solidFill>
                  <a:srgbClr val="000000">
                    <a:shade val="50000"/>
                    <a:satMod val="120000"/>
                  </a:srgbClr>
                </a:solidFill>
                <a:prstDash val="solid"/>
              </a:ln>
              <a:solidFill>
                <a:srgbClr val="0066FF"/>
              </a:solidFill>
              <a:effectLst>
                <a:reflection blurRad="12700" stA="28000" endPos="45000" dist="1000" dir="5400000" sy="-100000" algn="bl" rotWithShape="0"/>
              </a:effectLst>
              <a:latin typeface="Arial Rounded MT Bold" pitchFamily="34" charset="0"/>
            </a:endParaRPr>
          </a:p>
        </p:txBody>
      </p:sp>
      <p:sp>
        <p:nvSpPr>
          <p:cNvPr id="2" name="1 Rectángulo"/>
          <p:cNvSpPr/>
          <p:nvPr/>
        </p:nvSpPr>
        <p:spPr>
          <a:xfrm>
            <a:off x="7740352" y="6396472"/>
            <a:ext cx="877163" cy="246221"/>
          </a:xfrm>
          <a:prstGeom prst="rect">
            <a:avLst/>
          </a:prstGeom>
        </p:spPr>
        <p:txBody>
          <a:bodyPr wrap="none">
            <a:spAutoFit/>
          </a:bodyPr>
          <a:lstStyle/>
          <a:p>
            <a:pPr>
              <a:defRPr/>
            </a:pPr>
            <a:r>
              <a:rPr lang="en-GB" sz="1000" b="1" cap="all" dirty="0" smtClean="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latin typeface="Arial Rounded MT Bold" pitchFamily="34" charset="0"/>
              </a:rPr>
              <a:t>June 2013</a:t>
            </a:r>
            <a:endParaRPr lang="en-GB" sz="1000" dirty="0"/>
          </a:p>
        </p:txBody>
      </p:sp>
      <p:pic>
        <p:nvPicPr>
          <p:cNvPr id="2053" name="Picture 13" descr="C:\Documents and Settings\Connie\Mis documentos\Personal\Mis imágenes\escudos\DGME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989138"/>
            <a:ext cx="42846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advClick="0">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p:cNvSpPr txBox="1">
            <a:spLocks noChangeArrowheads="1"/>
          </p:cNvSpPr>
          <p:nvPr/>
        </p:nvSpPr>
        <p:spPr bwMode="auto">
          <a:xfrm>
            <a:off x="422275" y="2284413"/>
            <a:ext cx="8281988"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u="sng" dirty="0" smtClean="0">
                <a:solidFill>
                  <a:srgbClr val="0000FF"/>
                </a:solidFill>
              </a:rPr>
              <a:t>Migrant Smuggling</a:t>
            </a:r>
          </a:p>
          <a:p>
            <a:pPr eaLnBrk="1" hangingPunct="1"/>
            <a:endParaRPr lang="en-GB" i="1" u="sng" dirty="0" smtClean="0">
              <a:solidFill>
                <a:srgbClr val="0000FF"/>
              </a:solidFill>
            </a:endParaRPr>
          </a:p>
          <a:p>
            <a:pPr eaLnBrk="1" hangingPunct="1"/>
            <a:endParaRPr lang="en-GB" sz="1400" dirty="0" smtClean="0"/>
          </a:p>
          <a:p>
            <a:pPr lvl="3" algn="just" eaLnBrk="1" hangingPunct="1"/>
            <a:r>
              <a:rPr lang="en-GB" dirty="0" smtClean="0"/>
              <a:t>In 2009:    (62)     persons were detained</a:t>
            </a:r>
          </a:p>
          <a:p>
            <a:pPr lvl="3" algn="just" eaLnBrk="1" hangingPunct="1"/>
            <a:endParaRPr lang="en-GB" dirty="0" smtClean="0"/>
          </a:p>
          <a:p>
            <a:pPr lvl="3" algn="just" eaLnBrk="1" hangingPunct="1"/>
            <a:r>
              <a:rPr lang="en-GB" dirty="0" smtClean="0"/>
              <a:t>In 2010:    (52)     persons were detained</a:t>
            </a:r>
          </a:p>
          <a:p>
            <a:pPr lvl="3" algn="just" eaLnBrk="1" hangingPunct="1"/>
            <a:endParaRPr lang="en-GB" dirty="0" smtClean="0"/>
          </a:p>
          <a:p>
            <a:pPr lvl="3" algn="just" eaLnBrk="1" hangingPunct="1"/>
            <a:r>
              <a:rPr lang="en-GB" dirty="0" smtClean="0"/>
              <a:t>In 2011:    (126)   persons were detained</a:t>
            </a:r>
          </a:p>
          <a:p>
            <a:pPr lvl="3" algn="just" eaLnBrk="1" hangingPunct="1"/>
            <a:endParaRPr lang="en-GB" dirty="0" smtClean="0"/>
          </a:p>
          <a:p>
            <a:pPr lvl="3" algn="just" eaLnBrk="1" hangingPunct="1"/>
            <a:r>
              <a:rPr lang="en-GB" dirty="0" smtClean="0"/>
              <a:t>In 2012:    (181)   persons were detained</a:t>
            </a:r>
          </a:p>
          <a:p>
            <a:pPr lvl="3" algn="just" eaLnBrk="1" hangingPunct="1"/>
            <a:endParaRPr lang="en-GB" u="sng" dirty="0" smtClean="0"/>
          </a:p>
          <a:p>
            <a:pPr lvl="3" algn="just" eaLnBrk="1" hangingPunct="1"/>
            <a:r>
              <a:rPr lang="en-GB" b="1" dirty="0" smtClean="0"/>
              <a:t>                </a:t>
            </a:r>
            <a:r>
              <a:rPr lang="en-GB" b="1" u="sng" dirty="0" smtClean="0"/>
              <a:t>421</a:t>
            </a:r>
            <a:r>
              <a:rPr lang="en-GB" b="1" dirty="0" smtClean="0"/>
              <a:t>  </a:t>
            </a:r>
            <a:r>
              <a:rPr lang="en-GB" dirty="0" smtClean="0"/>
              <a:t>Salvadoran nationals were detained.</a:t>
            </a:r>
            <a:endParaRPr lang="en-GB" sz="1400" dirty="0"/>
          </a:p>
        </p:txBody>
      </p:sp>
      <p:sp>
        <p:nvSpPr>
          <p:cNvPr id="3" name="1 Título"/>
          <p:cNvSpPr>
            <a:spLocks noGrp="1"/>
          </p:cNvSpPr>
          <p:nvPr>
            <p:ph type="title"/>
          </p:nvPr>
        </p:nvSpPr>
        <p:spPr>
          <a:xfrm>
            <a:off x="35496" y="1196752"/>
            <a:ext cx="7560839" cy="571500"/>
          </a:xfrm>
          <a:extLst/>
        </p:spPr>
        <p:txBody>
          <a:bodyPr/>
          <a:lstStyle/>
          <a:p>
            <a:pPr>
              <a:defRPr/>
            </a:pPr>
            <a:r>
              <a:rPr lang="en-GB"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rPr>
              <a:t>	</a:t>
            </a:r>
            <a:r>
              <a:rPr lang="en-GB" sz="320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t>follow-up on detentions</a:t>
            </a:r>
            <a:endParaRPr lang="en-GB" sz="3200" dirty="0">
              <a:solidFill>
                <a:srgbClr val="0000FF"/>
              </a:solidFill>
            </a:endParaRPr>
          </a:p>
        </p:txBody>
      </p:sp>
    </p:spTree>
  </p:cSld>
  <p:clrMapOvr>
    <a:masterClrMapping/>
  </p:clrMapOvr>
  <p:transition xmlns:p14="http://schemas.microsoft.com/office/powerpoint/2010/main" spd="slow" advClick="0">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971600" y="2780928"/>
            <a:ext cx="7560839" cy="571500"/>
          </a:xfrm>
          <a:extLst/>
        </p:spPr>
        <p:txBody>
          <a:bodyPr/>
          <a:lstStyle/>
          <a:p>
            <a:pPr>
              <a:defRPr/>
            </a:pPr>
            <a:r>
              <a:rPr lang="es-ES_tradnl" sz="320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t>THANK YOU</a:t>
            </a:r>
            <a:endParaRPr lang="es-SV" sz="3200" dirty="0">
              <a:solidFill>
                <a:srgbClr val="0000FF"/>
              </a:solidFill>
            </a:endParaRPr>
          </a:p>
        </p:txBody>
      </p:sp>
    </p:spTree>
    <p:extLst>
      <p:ext uri="{BB962C8B-B14F-4D97-AF65-F5344CB8AC3E}">
        <p14:creationId xmlns:p14="http://schemas.microsoft.com/office/powerpoint/2010/main" val="1023181208"/>
      </p:ext>
    </p:extLst>
  </p:cSld>
  <p:clrMapOvr>
    <a:masterClrMapping/>
  </p:clrMapOvr>
  <p:transition xmlns:p14="http://schemas.microsoft.com/office/powerpoint/2010/mai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CuadroTexto"/>
          <p:cNvSpPr txBox="1">
            <a:spLocks noChangeArrowheads="1"/>
          </p:cNvSpPr>
          <p:nvPr/>
        </p:nvSpPr>
        <p:spPr bwMode="auto">
          <a:xfrm>
            <a:off x="288925" y="1844675"/>
            <a:ext cx="8569325" cy="412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sz="1400" dirty="0" smtClean="0"/>
              <a:t>The starting point for migrant smugglers and their victims usually is San Salvador. In many cases, arrested persons and victims come from other departments of the country and use the capital city as their meeting point, or migrant smugglers travel to the place of origin of victims and then transfer them to San Salvador, where they stay one night – at the home of the smugglers or at a hotel or hostel – and then begin the journey toward any of the borders.</a:t>
            </a:r>
          </a:p>
          <a:p>
            <a:pPr algn="just" eaLnBrk="1" hangingPunct="1"/>
            <a:endParaRPr lang="en-GB" sz="1000" dirty="0" smtClean="0"/>
          </a:p>
          <a:p>
            <a:pPr algn="just" eaLnBrk="1" hangingPunct="1">
              <a:lnSpc>
                <a:spcPct val="150000"/>
              </a:lnSpc>
            </a:pPr>
            <a:r>
              <a:rPr lang="en-GB" sz="1400" dirty="0" smtClean="0"/>
              <a:t>Based on the above, it has been observed that migrant smugglers do the following:</a:t>
            </a:r>
          </a:p>
          <a:p>
            <a:pPr lvl="2" algn="just" eaLnBrk="1" hangingPunct="1">
              <a:lnSpc>
                <a:spcPct val="150000"/>
              </a:lnSpc>
              <a:buFont typeface="Wingdings" pitchFamily="2" charset="2"/>
              <a:buChar char="Ø"/>
            </a:pPr>
            <a:r>
              <a:rPr lang="en-GB" sz="1400" dirty="0" smtClean="0"/>
              <a:t> Use international carrier companies (low-fare bus service);</a:t>
            </a:r>
          </a:p>
          <a:p>
            <a:pPr lvl="2" algn="just" eaLnBrk="1" hangingPunct="1">
              <a:lnSpc>
                <a:spcPct val="150000"/>
              </a:lnSpc>
              <a:buFont typeface="Wingdings" pitchFamily="2" charset="2"/>
              <a:buChar char="Ø"/>
            </a:pPr>
            <a:r>
              <a:rPr lang="en-GB" sz="1400" dirty="0" smtClean="0"/>
              <a:t> Use local buses to travel to the border; </a:t>
            </a:r>
          </a:p>
          <a:p>
            <a:pPr lvl="2" algn="just" eaLnBrk="1" hangingPunct="1">
              <a:lnSpc>
                <a:spcPct val="150000"/>
              </a:lnSpc>
              <a:buFont typeface="Wingdings" pitchFamily="2" charset="2"/>
              <a:buChar char="Ø"/>
            </a:pPr>
            <a:r>
              <a:rPr lang="en-GB" sz="1400" dirty="0" smtClean="0"/>
              <a:t> Use taxis and motorbike taxis;</a:t>
            </a:r>
          </a:p>
          <a:p>
            <a:pPr lvl="2" algn="just" eaLnBrk="1" hangingPunct="1">
              <a:lnSpc>
                <a:spcPct val="150000"/>
              </a:lnSpc>
              <a:buFont typeface="Wingdings" pitchFamily="2" charset="2"/>
              <a:buChar char="Ø"/>
            </a:pPr>
            <a:r>
              <a:rPr lang="en-GB" sz="1400" dirty="0" smtClean="0"/>
              <a:t> Deliver victims to other contact persons in Guatemala or Mexico.</a:t>
            </a:r>
            <a:endParaRPr lang="en-GB" sz="1000" dirty="0" smtClean="0"/>
          </a:p>
          <a:p>
            <a:pPr lvl="2" algn="just" eaLnBrk="1" hangingPunct="1">
              <a:lnSpc>
                <a:spcPct val="150000"/>
              </a:lnSpc>
            </a:pPr>
            <a:endParaRPr lang="en-GB" sz="1000" dirty="0" smtClean="0"/>
          </a:p>
          <a:p>
            <a:pPr algn="just" eaLnBrk="1" hangingPunct="1">
              <a:lnSpc>
                <a:spcPct val="150000"/>
              </a:lnSpc>
            </a:pPr>
            <a:r>
              <a:rPr lang="en-GB" sz="1400" dirty="0" smtClean="0"/>
              <a:t>According to the information that was obtained, the average charge for each trip is as follows:</a:t>
            </a:r>
          </a:p>
          <a:p>
            <a:pPr lvl="2" algn="just" eaLnBrk="1" hangingPunct="1">
              <a:lnSpc>
                <a:spcPct val="150000"/>
              </a:lnSpc>
              <a:buFont typeface="Wingdings" pitchFamily="2" charset="2"/>
              <a:buChar char="Ø"/>
            </a:pPr>
            <a:r>
              <a:rPr lang="en-GB" sz="1400" dirty="0" smtClean="0"/>
              <a:t> $6,000 – $7,500 (50% usually is paid in advance and the remaining 50% upon arrival in the United States.)</a:t>
            </a:r>
            <a:endParaRPr lang="en-GB" sz="1400" dirty="0"/>
          </a:p>
        </p:txBody>
      </p:sp>
      <p:sp>
        <p:nvSpPr>
          <p:cNvPr id="3" name="1 Título"/>
          <p:cNvSpPr>
            <a:spLocks noGrp="1"/>
          </p:cNvSpPr>
          <p:nvPr>
            <p:ph type="title"/>
          </p:nvPr>
        </p:nvSpPr>
        <p:spPr>
          <a:xfrm>
            <a:off x="-862181" y="701824"/>
            <a:ext cx="5436096" cy="1143000"/>
          </a:xfrm>
          <a:extLst/>
        </p:spPr>
        <p:txBody>
          <a:bodyPr/>
          <a:lstStyle/>
          <a:p>
            <a:pPr>
              <a:defRPr/>
            </a:pPr>
            <a:r>
              <a:rPr lang="en-GB"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rPr>
              <a:t>	</a:t>
            </a:r>
            <a:r>
              <a:rPr lang="en-GB" sz="320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t>modus operandi</a:t>
            </a:r>
            <a:endParaRPr lang="en-GB" sz="3200" dirty="0">
              <a:solidFill>
                <a:srgbClr val="0000FF"/>
              </a:solidFill>
            </a:endParaRPr>
          </a:p>
        </p:txBody>
      </p:sp>
    </p:spTree>
  </p:cSld>
  <p:clrMapOvr>
    <a:masterClrMapping/>
  </p:clrMapOvr>
  <p:transition xmlns:p14="http://schemas.microsoft.com/office/powerpoint/2010/main" spd="slow" advClick="0">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antones de El Salvadormod"/>
          <p:cNvPicPr>
            <a:picLocks noChangeAspect="1" noChangeArrowheads="1"/>
          </p:cNvPicPr>
          <p:nvPr/>
        </p:nvPicPr>
        <p:blipFill>
          <a:blip r:embed="rId3" cstate="print">
            <a:extLst>
              <a:ext uri="{28A0092B-C50C-407E-A947-70E740481C1C}">
                <a14:useLocalDpi xmlns:a14="http://schemas.microsoft.com/office/drawing/2010/main" val="0"/>
              </a:ext>
            </a:extLst>
          </a:blip>
          <a:srcRect l="1385" t="4604" r="2217" b="16957"/>
          <a:stretch>
            <a:fillRect/>
          </a:stretch>
        </p:blipFill>
        <p:spPr bwMode="auto">
          <a:xfrm>
            <a:off x="50800" y="1276350"/>
            <a:ext cx="9007475"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78563" y="53086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21650" y="5021263"/>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02525" y="3941763"/>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2438" y="37973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14513" y="3941763"/>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06900" y="4733925"/>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38475" y="40132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44450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71 CuadroTexto"/>
          <p:cNvSpPr txBox="1">
            <a:spLocks noChangeArrowheads="1"/>
          </p:cNvSpPr>
          <p:nvPr/>
        </p:nvSpPr>
        <p:spPr bwMode="auto">
          <a:xfrm>
            <a:off x="8424863" y="4170363"/>
            <a:ext cx="811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EL AMATILLO </a:t>
            </a:r>
            <a:endParaRPr lang="en-GB" sz="700" b="1" dirty="0">
              <a:latin typeface="Candara" pitchFamily="34" charset="0"/>
            </a:endParaRPr>
          </a:p>
        </p:txBody>
      </p:sp>
      <p:sp>
        <p:nvSpPr>
          <p:cNvPr id="10252" name="72 CuadroTexto"/>
          <p:cNvSpPr txBox="1">
            <a:spLocks noChangeArrowheads="1"/>
          </p:cNvSpPr>
          <p:nvPr/>
        </p:nvSpPr>
        <p:spPr bwMode="auto">
          <a:xfrm>
            <a:off x="3297238" y="1431925"/>
            <a:ext cx="538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EL POY</a:t>
            </a:r>
            <a:endParaRPr lang="en-GB" sz="700" b="1" dirty="0">
              <a:latin typeface="Candara" pitchFamily="34" charset="0"/>
            </a:endParaRPr>
          </a:p>
        </p:txBody>
      </p:sp>
      <p:sp>
        <p:nvSpPr>
          <p:cNvPr id="10253" name="73 CuadroTexto"/>
          <p:cNvSpPr txBox="1">
            <a:spLocks noChangeArrowheads="1"/>
          </p:cNvSpPr>
          <p:nvPr/>
        </p:nvSpPr>
        <p:spPr bwMode="auto">
          <a:xfrm>
            <a:off x="2325688" y="1255713"/>
            <a:ext cx="6556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ANGUIATÚ</a:t>
            </a:r>
            <a:endParaRPr lang="en-GB" sz="700" b="1" dirty="0">
              <a:latin typeface="Candara" pitchFamily="34" charset="0"/>
            </a:endParaRPr>
          </a:p>
        </p:txBody>
      </p:sp>
      <p:sp>
        <p:nvSpPr>
          <p:cNvPr id="10254" name="74 CuadroTexto"/>
          <p:cNvSpPr txBox="1">
            <a:spLocks noChangeArrowheads="1"/>
          </p:cNvSpPr>
          <p:nvPr/>
        </p:nvSpPr>
        <p:spPr bwMode="auto">
          <a:xfrm>
            <a:off x="1263650" y="2141538"/>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SAN CRISTÓBAL</a:t>
            </a:r>
            <a:endParaRPr lang="en-GB" sz="700" b="1" dirty="0">
              <a:latin typeface="Candara" pitchFamily="34" charset="0"/>
            </a:endParaRPr>
          </a:p>
        </p:txBody>
      </p:sp>
      <p:sp>
        <p:nvSpPr>
          <p:cNvPr id="10255" name="75 CuadroTexto"/>
          <p:cNvSpPr txBox="1">
            <a:spLocks noChangeArrowheads="1"/>
          </p:cNvSpPr>
          <p:nvPr/>
        </p:nvSpPr>
        <p:spPr bwMode="auto">
          <a:xfrm>
            <a:off x="534988" y="2471738"/>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LAS CHINAMAS</a:t>
            </a:r>
            <a:endParaRPr lang="en-GB" sz="700" b="1" dirty="0">
              <a:latin typeface="Candara" pitchFamily="34" charset="0"/>
            </a:endParaRPr>
          </a:p>
        </p:txBody>
      </p:sp>
      <p:sp>
        <p:nvSpPr>
          <p:cNvPr id="10256" name="76 CuadroTexto"/>
          <p:cNvSpPr txBox="1">
            <a:spLocks noChangeArrowheads="1"/>
          </p:cNvSpPr>
          <p:nvPr/>
        </p:nvSpPr>
        <p:spPr bwMode="auto">
          <a:xfrm>
            <a:off x="-104775" y="307975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LA HACHADURA</a:t>
            </a:r>
            <a:endParaRPr lang="en-GB" sz="700" b="1" dirty="0">
              <a:latin typeface="Candara" pitchFamily="34" charset="0"/>
            </a:endParaRPr>
          </a:p>
        </p:txBody>
      </p:sp>
      <p:sp>
        <p:nvSpPr>
          <p:cNvPr id="10257" name="71 CuadroTexto"/>
          <p:cNvSpPr txBox="1">
            <a:spLocks noChangeArrowheads="1"/>
          </p:cNvSpPr>
          <p:nvPr/>
        </p:nvSpPr>
        <p:spPr bwMode="auto">
          <a:xfrm>
            <a:off x="7126288" y="2597150"/>
            <a:ext cx="811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PERQUÍN</a:t>
            </a:r>
            <a:endParaRPr lang="en-GB" sz="700" b="1" dirty="0">
              <a:latin typeface="Candara" pitchFamily="34" charset="0"/>
            </a:endParaRPr>
          </a:p>
        </p:txBody>
      </p:sp>
      <p:sp>
        <p:nvSpPr>
          <p:cNvPr id="88" name="87 Elipse"/>
          <p:cNvSpPr/>
          <p:nvPr/>
        </p:nvSpPr>
        <p:spPr>
          <a:xfrm>
            <a:off x="1814166" y="2270230"/>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pic>
        <p:nvPicPr>
          <p:cNvPr id="10261"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85850" y="3195638"/>
            <a:ext cx="1793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44700" y="3052763"/>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39084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98788" y="39846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86138" y="4014788"/>
            <a:ext cx="1793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17988" y="37687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35413" y="21939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335338"/>
            <a:ext cx="1793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73650" y="4445000"/>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62450" y="4705350"/>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03950" y="5275263"/>
            <a:ext cx="1793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51688" y="4845050"/>
            <a:ext cx="1793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62838" y="3929063"/>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81963" y="4992688"/>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102 Elipse"/>
          <p:cNvSpPr/>
          <p:nvPr/>
        </p:nvSpPr>
        <p:spPr>
          <a:xfrm>
            <a:off x="7458054" y="2793403"/>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104" name="103 Elipse"/>
          <p:cNvSpPr/>
          <p:nvPr/>
        </p:nvSpPr>
        <p:spPr>
          <a:xfrm>
            <a:off x="2582408" y="1460552"/>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105" name="104 Elipse"/>
          <p:cNvSpPr/>
          <p:nvPr/>
        </p:nvSpPr>
        <p:spPr>
          <a:xfrm>
            <a:off x="8573748" y="4403073"/>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106" name="105 Elipse"/>
          <p:cNvSpPr/>
          <p:nvPr/>
        </p:nvSpPr>
        <p:spPr>
          <a:xfrm>
            <a:off x="391773" y="3261774"/>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107" name="106 Elipse"/>
          <p:cNvSpPr/>
          <p:nvPr/>
        </p:nvSpPr>
        <p:spPr>
          <a:xfrm>
            <a:off x="942635" y="2796523"/>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108" name="107 Elipse"/>
          <p:cNvSpPr/>
          <p:nvPr/>
        </p:nvSpPr>
        <p:spPr>
          <a:xfrm>
            <a:off x="3423103" y="1664527"/>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109" name="108 Elipse"/>
          <p:cNvSpPr/>
          <p:nvPr/>
        </p:nvSpPr>
        <p:spPr>
          <a:xfrm>
            <a:off x="5509533" y="2939399"/>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10296" name="71 CuadroTexto"/>
          <p:cNvSpPr txBox="1">
            <a:spLocks noChangeArrowheads="1"/>
          </p:cNvSpPr>
          <p:nvPr/>
        </p:nvSpPr>
        <p:spPr bwMode="auto">
          <a:xfrm>
            <a:off x="5264150" y="2765425"/>
            <a:ext cx="8112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Pte.</a:t>
            </a:r>
            <a:r>
              <a:rPr lang="en-GB" sz="700" b="1" dirty="0" smtClean="0">
                <a:latin typeface="Candara" pitchFamily="34" charset="0"/>
              </a:rPr>
              <a:t> </a:t>
            </a:r>
            <a:r>
              <a:rPr lang="en-GB" sz="700" b="1" dirty="0" smtClean="0">
                <a:latin typeface="Candara" pitchFamily="34" charset="0"/>
              </a:rPr>
              <a:t>Integración</a:t>
            </a:r>
            <a:endParaRPr lang="en-GB" sz="700" b="1" dirty="0">
              <a:latin typeface="Candara" pitchFamily="34" charset="0"/>
            </a:endParaRPr>
          </a:p>
        </p:txBody>
      </p:sp>
      <p:cxnSp>
        <p:nvCxnSpPr>
          <p:cNvPr id="111" name="110 Conector recto de flecha"/>
          <p:cNvCxnSpPr>
            <a:cxnSpLocks noChangeShapeType="1"/>
            <a:stCxn id="10272" idx="1"/>
          </p:cNvCxnSpPr>
          <p:nvPr/>
        </p:nvCxnSpPr>
        <p:spPr bwMode="auto">
          <a:xfrm flipH="1" flipV="1">
            <a:off x="5210175" y="4549775"/>
            <a:ext cx="1941513" cy="379413"/>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2" name="111 Conector recto de flecha"/>
          <p:cNvCxnSpPr>
            <a:cxnSpLocks noChangeShapeType="1"/>
          </p:cNvCxnSpPr>
          <p:nvPr/>
        </p:nvCxnSpPr>
        <p:spPr bwMode="auto">
          <a:xfrm flipH="1" flipV="1">
            <a:off x="7299325" y="4940300"/>
            <a:ext cx="825500" cy="111125"/>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3" name="112 Conector recto de flecha"/>
          <p:cNvCxnSpPr>
            <a:cxnSpLocks noChangeShapeType="1"/>
          </p:cNvCxnSpPr>
          <p:nvPr/>
        </p:nvCxnSpPr>
        <p:spPr bwMode="auto">
          <a:xfrm flipH="1" flipV="1">
            <a:off x="5218113" y="4552950"/>
            <a:ext cx="1004887" cy="788988"/>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4" name="113 Conector recto de flecha"/>
          <p:cNvCxnSpPr>
            <a:cxnSpLocks noChangeShapeType="1"/>
          </p:cNvCxnSpPr>
          <p:nvPr/>
        </p:nvCxnSpPr>
        <p:spPr bwMode="auto">
          <a:xfrm flipH="1" flipV="1">
            <a:off x="4522788" y="4811713"/>
            <a:ext cx="1700212" cy="534987"/>
          </a:xfrm>
          <a:prstGeom prst="straightConnector1">
            <a:avLst/>
          </a:prstGeom>
          <a:noFill/>
          <a:ln w="38100" algn="ctr">
            <a:solidFill>
              <a:srgbClr val="7030A0"/>
            </a:solidFill>
            <a:round/>
            <a:headEnd/>
            <a:tailEnd type="arrow" w="med" len="med"/>
          </a:ln>
          <a:extLst>
            <a:ext uri="{909E8E84-426E-40dd-AFC4-6F175D3DCCD1}">
              <a14:hiddenFill xmlns:a14="http://schemas.microsoft.com/office/drawing/2010/main">
                <a:noFill/>
              </a14:hiddenFill>
            </a:ext>
          </a:extLst>
        </p:spPr>
      </p:cxnSp>
      <p:cxnSp>
        <p:nvCxnSpPr>
          <p:cNvPr id="115" name="114 Conector recto de flecha"/>
          <p:cNvCxnSpPr>
            <a:cxnSpLocks noChangeShapeType="1"/>
          </p:cNvCxnSpPr>
          <p:nvPr/>
        </p:nvCxnSpPr>
        <p:spPr bwMode="auto">
          <a:xfrm flipH="1">
            <a:off x="7245350" y="4062413"/>
            <a:ext cx="290513" cy="8001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6" name="115 Conector recto de flecha"/>
          <p:cNvCxnSpPr>
            <a:cxnSpLocks noChangeShapeType="1"/>
          </p:cNvCxnSpPr>
          <p:nvPr/>
        </p:nvCxnSpPr>
        <p:spPr bwMode="auto">
          <a:xfrm flipH="1">
            <a:off x="6361113" y="4983163"/>
            <a:ext cx="830262" cy="365125"/>
          </a:xfrm>
          <a:prstGeom prst="straightConnector1">
            <a:avLst/>
          </a:prstGeom>
          <a:noFill/>
          <a:ln w="38100" algn="ctr">
            <a:solidFill>
              <a:srgbClr val="7030A0"/>
            </a:solidFill>
            <a:round/>
            <a:headEnd/>
            <a:tailEnd type="arrow" w="med" len="med"/>
          </a:ln>
          <a:extLst>
            <a:ext uri="{909E8E84-426E-40dd-AFC4-6F175D3DCCD1}">
              <a14:hiddenFill xmlns:a14="http://schemas.microsoft.com/office/drawing/2010/main">
                <a:noFill/>
              </a14:hiddenFill>
            </a:ext>
          </a:extLst>
        </p:spPr>
      </p:cxnSp>
      <p:cxnSp>
        <p:nvCxnSpPr>
          <p:cNvPr id="117" name="116 Conector recto de flecha"/>
          <p:cNvCxnSpPr>
            <a:cxnSpLocks noChangeShapeType="1"/>
          </p:cNvCxnSpPr>
          <p:nvPr/>
        </p:nvCxnSpPr>
        <p:spPr bwMode="auto">
          <a:xfrm flipH="1" flipV="1">
            <a:off x="4349750" y="3892550"/>
            <a:ext cx="742950" cy="5969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8" name="117 Conector recto de flecha"/>
          <p:cNvCxnSpPr>
            <a:cxnSpLocks noChangeShapeType="1"/>
          </p:cNvCxnSpPr>
          <p:nvPr/>
        </p:nvCxnSpPr>
        <p:spPr bwMode="auto">
          <a:xfrm flipH="1">
            <a:off x="3562350" y="3852863"/>
            <a:ext cx="660400" cy="2540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9" name="118 Conector recto de flecha"/>
          <p:cNvCxnSpPr>
            <a:cxnSpLocks noChangeShapeType="1"/>
            <a:endCxn id="10264" idx="3"/>
          </p:cNvCxnSpPr>
          <p:nvPr/>
        </p:nvCxnSpPr>
        <p:spPr bwMode="auto">
          <a:xfrm flipH="1" flipV="1">
            <a:off x="3179763" y="4068763"/>
            <a:ext cx="204787" cy="20637"/>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20" name="119 Conector recto de flecha"/>
          <p:cNvCxnSpPr>
            <a:cxnSpLocks noChangeShapeType="1"/>
          </p:cNvCxnSpPr>
          <p:nvPr/>
        </p:nvCxnSpPr>
        <p:spPr bwMode="auto">
          <a:xfrm flipH="1" flipV="1">
            <a:off x="2184400" y="3186113"/>
            <a:ext cx="823913" cy="83185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21" name="120 Conector recto de flecha"/>
          <p:cNvCxnSpPr>
            <a:cxnSpLocks noChangeShapeType="1"/>
            <a:endCxn id="10263" idx="3"/>
          </p:cNvCxnSpPr>
          <p:nvPr/>
        </p:nvCxnSpPr>
        <p:spPr bwMode="auto">
          <a:xfrm flipH="1" flipV="1">
            <a:off x="1955800" y="3992563"/>
            <a:ext cx="1035050" cy="17462"/>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22" name="121 Conector recto de flecha"/>
          <p:cNvCxnSpPr>
            <a:cxnSpLocks noChangeShapeType="1"/>
          </p:cNvCxnSpPr>
          <p:nvPr/>
        </p:nvCxnSpPr>
        <p:spPr bwMode="auto">
          <a:xfrm flipH="1" flipV="1">
            <a:off x="1922463" y="4030663"/>
            <a:ext cx="2451100" cy="739775"/>
          </a:xfrm>
          <a:prstGeom prst="straightConnector1">
            <a:avLst/>
          </a:prstGeom>
          <a:noFill/>
          <a:ln w="38100" algn="ctr">
            <a:solidFill>
              <a:srgbClr val="7030A0"/>
            </a:solidFill>
            <a:round/>
            <a:headEnd/>
            <a:tailEnd type="arrow" w="med" len="med"/>
          </a:ln>
          <a:extLst>
            <a:ext uri="{909E8E84-426E-40dd-AFC4-6F175D3DCCD1}">
              <a14:hiddenFill xmlns:a14="http://schemas.microsoft.com/office/drawing/2010/main">
                <a:noFill/>
              </a14:hiddenFill>
            </a:ext>
          </a:extLst>
        </p:spPr>
      </p:cxnSp>
      <p:cxnSp>
        <p:nvCxnSpPr>
          <p:cNvPr id="123" name="122 Conector recto de flecha"/>
          <p:cNvCxnSpPr>
            <a:cxnSpLocks noChangeShapeType="1"/>
          </p:cNvCxnSpPr>
          <p:nvPr/>
        </p:nvCxnSpPr>
        <p:spPr bwMode="auto">
          <a:xfrm flipH="1" flipV="1">
            <a:off x="1238250" y="3305175"/>
            <a:ext cx="590550" cy="619125"/>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24" name="123 Conector recto de flecha"/>
          <p:cNvCxnSpPr>
            <a:cxnSpLocks noChangeShapeType="1"/>
          </p:cNvCxnSpPr>
          <p:nvPr/>
        </p:nvCxnSpPr>
        <p:spPr bwMode="auto">
          <a:xfrm flipH="1" flipV="1">
            <a:off x="530225" y="3398838"/>
            <a:ext cx="1260475" cy="581025"/>
          </a:xfrm>
          <a:prstGeom prst="straightConnector1">
            <a:avLst/>
          </a:prstGeom>
          <a:noFill/>
          <a:ln w="38100" algn="ctr">
            <a:solidFill>
              <a:srgbClr val="7030A0"/>
            </a:solidFill>
            <a:round/>
            <a:headEnd/>
            <a:tailEnd type="arrow" w="med" len="med"/>
          </a:ln>
          <a:extLst>
            <a:ext uri="{909E8E84-426E-40dd-AFC4-6F175D3DCCD1}">
              <a14:hiddenFill xmlns:a14="http://schemas.microsoft.com/office/drawing/2010/main">
                <a:noFill/>
              </a14:hiddenFill>
            </a:ext>
          </a:extLst>
        </p:spPr>
      </p:cxnSp>
      <p:cxnSp>
        <p:nvCxnSpPr>
          <p:cNvPr id="125" name="124 Conector recto de flecha"/>
          <p:cNvCxnSpPr>
            <a:cxnSpLocks noChangeShapeType="1"/>
          </p:cNvCxnSpPr>
          <p:nvPr/>
        </p:nvCxnSpPr>
        <p:spPr bwMode="auto">
          <a:xfrm flipH="1" flipV="1">
            <a:off x="1208088" y="3341688"/>
            <a:ext cx="573087" cy="628650"/>
          </a:xfrm>
          <a:prstGeom prst="straightConnector1">
            <a:avLst/>
          </a:prstGeom>
          <a:noFill/>
          <a:ln w="38100" algn="ctr">
            <a:solidFill>
              <a:srgbClr val="7030A0"/>
            </a:solidFill>
            <a:round/>
            <a:headEnd/>
            <a:tailEnd type="arrow" w="med" len="med"/>
          </a:ln>
          <a:extLst>
            <a:ext uri="{909E8E84-426E-40dd-AFC4-6F175D3DCCD1}">
              <a14:hiddenFill xmlns:a14="http://schemas.microsoft.com/office/drawing/2010/main">
                <a:noFill/>
              </a14:hiddenFill>
            </a:ext>
          </a:extLst>
        </p:spPr>
      </p:cxnSp>
      <p:cxnSp>
        <p:nvCxnSpPr>
          <p:cNvPr id="126" name="125 Conector recto de flecha"/>
          <p:cNvCxnSpPr>
            <a:cxnSpLocks noChangeShapeType="1"/>
          </p:cNvCxnSpPr>
          <p:nvPr/>
        </p:nvCxnSpPr>
        <p:spPr bwMode="auto">
          <a:xfrm flipH="1" flipV="1">
            <a:off x="1095375" y="2943225"/>
            <a:ext cx="57150" cy="249238"/>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27" name="126 Conector recto de flecha"/>
          <p:cNvCxnSpPr>
            <a:cxnSpLocks noChangeShapeType="1"/>
          </p:cNvCxnSpPr>
          <p:nvPr/>
        </p:nvCxnSpPr>
        <p:spPr bwMode="auto">
          <a:xfrm flipH="1" flipV="1">
            <a:off x="1114425" y="2914650"/>
            <a:ext cx="960438" cy="195263"/>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28" name="127 Conector recto de flecha"/>
          <p:cNvCxnSpPr>
            <a:cxnSpLocks noChangeShapeType="1"/>
          </p:cNvCxnSpPr>
          <p:nvPr/>
        </p:nvCxnSpPr>
        <p:spPr bwMode="auto">
          <a:xfrm flipH="1" flipV="1">
            <a:off x="1009650" y="2971800"/>
            <a:ext cx="123825" cy="241300"/>
          </a:xfrm>
          <a:prstGeom prst="straightConnector1">
            <a:avLst/>
          </a:prstGeom>
          <a:noFill/>
          <a:ln w="38100" algn="ctr">
            <a:solidFill>
              <a:srgbClr val="7030A0"/>
            </a:solidFill>
            <a:round/>
            <a:headEnd/>
            <a:tailEnd type="arrow" w="med" len="med"/>
          </a:ln>
          <a:extLst>
            <a:ext uri="{909E8E84-426E-40dd-AFC4-6F175D3DCCD1}">
              <a14:hiddenFill xmlns:a14="http://schemas.microsoft.com/office/drawing/2010/main">
                <a:noFill/>
              </a14:hiddenFill>
            </a:ext>
          </a:extLst>
        </p:spPr>
      </p:cxnSp>
      <p:cxnSp>
        <p:nvCxnSpPr>
          <p:cNvPr id="129" name="128 Conector recto de flecha"/>
          <p:cNvCxnSpPr>
            <a:cxnSpLocks noChangeShapeType="1"/>
          </p:cNvCxnSpPr>
          <p:nvPr/>
        </p:nvCxnSpPr>
        <p:spPr bwMode="auto">
          <a:xfrm flipH="1" flipV="1">
            <a:off x="1917700" y="2419350"/>
            <a:ext cx="196850" cy="6477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30" name="129 Conector recto de flecha"/>
          <p:cNvCxnSpPr>
            <a:cxnSpLocks noChangeShapeType="1"/>
          </p:cNvCxnSpPr>
          <p:nvPr/>
        </p:nvCxnSpPr>
        <p:spPr bwMode="auto">
          <a:xfrm flipV="1">
            <a:off x="2178050" y="1631950"/>
            <a:ext cx="476250" cy="14478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31" name="130 Conector recto de flecha"/>
          <p:cNvCxnSpPr>
            <a:cxnSpLocks noChangeShapeType="1"/>
          </p:cNvCxnSpPr>
          <p:nvPr/>
        </p:nvCxnSpPr>
        <p:spPr bwMode="auto">
          <a:xfrm flipV="1">
            <a:off x="3452813" y="1820863"/>
            <a:ext cx="41275" cy="2193925"/>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grpSp>
        <p:nvGrpSpPr>
          <p:cNvPr id="10318" name="131 Grupo"/>
          <p:cNvGrpSpPr>
            <a:grpSpLocks/>
          </p:cNvGrpSpPr>
          <p:nvPr/>
        </p:nvGrpSpPr>
        <p:grpSpPr bwMode="auto">
          <a:xfrm>
            <a:off x="274638" y="4919663"/>
            <a:ext cx="1439862" cy="1173162"/>
            <a:chOff x="273987" y="4919901"/>
            <a:chExt cx="1440513" cy="1173395"/>
          </a:xfrm>
        </p:grpSpPr>
        <p:sp>
          <p:nvSpPr>
            <p:cNvPr id="133" name="132 Elipse"/>
            <p:cNvSpPr/>
            <p:nvPr/>
          </p:nvSpPr>
          <p:spPr>
            <a:xfrm>
              <a:off x="358989" y="5220605"/>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cxnSp>
          <p:nvCxnSpPr>
            <p:cNvPr id="10324" name="133 Conector recto"/>
            <p:cNvCxnSpPr>
              <a:cxnSpLocks noChangeShapeType="1"/>
            </p:cNvCxnSpPr>
            <p:nvPr/>
          </p:nvCxnSpPr>
          <p:spPr bwMode="auto">
            <a:xfrm>
              <a:off x="331137" y="5625534"/>
              <a:ext cx="198580"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10325" name="134 Conector recto"/>
            <p:cNvCxnSpPr>
              <a:cxnSpLocks noChangeShapeType="1"/>
            </p:cNvCxnSpPr>
            <p:nvPr/>
          </p:nvCxnSpPr>
          <p:spPr bwMode="auto">
            <a:xfrm>
              <a:off x="331137" y="5990475"/>
              <a:ext cx="198580" cy="0"/>
            </a:xfrm>
            <a:prstGeom prst="line">
              <a:avLst/>
            </a:prstGeom>
            <a:noFill/>
            <a:ln w="38100" algn="ctr">
              <a:solidFill>
                <a:srgbClr val="7030A0"/>
              </a:solidFill>
              <a:round/>
              <a:headEnd/>
              <a:tailEnd/>
            </a:ln>
            <a:extLst>
              <a:ext uri="{909E8E84-426E-40dd-AFC4-6F175D3DCCD1}">
                <a14:hiddenFill xmlns:a14="http://schemas.microsoft.com/office/drawing/2010/main">
                  <a:noFill/>
                </a14:hiddenFill>
              </a:ext>
            </a:extLst>
          </p:spPr>
        </p:cxnSp>
        <p:sp>
          <p:nvSpPr>
            <p:cNvPr id="136" name="135 CuadroTexto"/>
            <p:cNvSpPr txBox="1"/>
            <p:nvPr/>
          </p:nvSpPr>
          <p:spPr>
            <a:xfrm>
              <a:off x="647218" y="5166012"/>
              <a:ext cx="736933" cy="215943"/>
            </a:xfrm>
            <a:prstGeom prst="rect">
              <a:avLst/>
            </a:prstGeom>
            <a:noFill/>
          </p:spPr>
          <p:txBody>
            <a:bodyPr>
              <a:spAutoFit/>
            </a:bodyPr>
            <a:lstStyle/>
            <a:p>
              <a:pPr fontAlgn="auto">
                <a:spcBef>
                  <a:spcPts val="0"/>
                </a:spcBef>
                <a:spcAft>
                  <a:spcPts val="0"/>
                </a:spcAft>
                <a:defRPr/>
              </a:pPr>
              <a:r>
                <a:rPr lang="en-GB" sz="800" kern="0" dirty="0" smtClean="0">
                  <a:solidFill>
                    <a:sysClr val="windowText" lastClr="000000"/>
                  </a:solidFill>
                  <a:latin typeface="Candara" pitchFamily="34" charset="0"/>
                </a:rPr>
                <a:t>Border</a:t>
              </a:r>
              <a:endParaRPr lang="en-GB" sz="800" kern="0" dirty="0">
                <a:solidFill>
                  <a:sysClr val="windowText" lastClr="000000"/>
                </a:solidFill>
                <a:latin typeface="Candara" pitchFamily="34" charset="0"/>
              </a:endParaRPr>
            </a:p>
          </p:txBody>
        </p:sp>
        <p:sp>
          <p:nvSpPr>
            <p:cNvPr id="137" name="136 CuadroTexto"/>
            <p:cNvSpPr txBox="1"/>
            <p:nvPr/>
          </p:nvSpPr>
          <p:spPr>
            <a:xfrm>
              <a:off x="650394" y="5518507"/>
              <a:ext cx="1064106" cy="338621"/>
            </a:xfrm>
            <a:prstGeom prst="rect">
              <a:avLst/>
            </a:prstGeom>
            <a:noFill/>
          </p:spPr>
          <p:txBody>
            <a:bodyPr>
              <a:spAutoFit/>
            </a:bodyPr>
            <a:lstStyle/>
            <a:p>
              <a:pPr fontAlgn="auto">
                <a:spcBef>
                  <a:spcPts val="0"/>
                </a:spcBef>
                <a:spcAft>
                  <a:spcPts val="0"/>
                </a:spcAft>
                <a:defRPr/>
              </a:pPr>
              <a:r>
                <a:rPr lang="en-GB" sz="800" kern="0" dirty="0" smtClean="0">
                  <a:solidFill>
                    <a:sysClr val="windowText" lastClr="000000"/>
                  </a:solidFill>
                  <a:latin typeface="Candara" pitchFamily="34" charset="0"/>
                </a:rPr>
                <a:t>Pan-American Highway</a:t>
              </a:r>
              <a:endParaRPr lang="en-GB" sz="800" kern="0" dirty="0">
                <a:solidFill>
                  <a:sysClr val="windowText" lastClr="000000"/>
                </a:solidFill>
                <a:latin typeface="Candara" pitchFamily="34" charset="0"/>
              </a:endParaRPr>
            </a:p>
          </p:txBody>
        </p:sp>
        <p:sp>
          <p:nvSpPr>
            <p:cNvPr id="138" name="137 CuadroTexto"/>
            <p:cNvSpPr txBox="1"/>
            <p:nvPr/>
          </p:nvSpPr>
          <p:spPr>
            <a:xfrm>
              <a:off x="650394" y="5877353"/>
              <a:ext cx="1064106" cy="215943"/>
            </a:xfrm>
            <a:prstGeom prst="rect">
              <a:avLst/>
            </a:prstGeom>
            <a:noFill/>
          </p:spPr>
          <p:txBody>
            <a:bodyPr>
              <a:spAutoFit/>
            </a:bodyPr>
            <a:lstStyle/>
            <a:p>
              <a:pPr fontAlgn="auto">
                <a:spcBef>
                  <a:spcPts val="0"/>
                </a:spcBef>
                <a:spcAft>
                  <a:spcPts val="0"/>
                </a:spcAft>
                <a:defRPr/>
              </a:pPr>
              <a:r>
                <a:rPr lang="en-GB" sz="800" kern="0" dirty="0" smtClean="0">
                  <a:solidFill>
                    <a:sysClr val="windowText" lastClr="000000"/>
                  </a:solidFill>
                  <a:latin typeface="Candara" pitchFamily="34" charset="0"/>
                </a:rPr>
                <a:t>Coastal Route</a:t>
              </a:r>
              <a:endParaRPr lang="en-GB" sz="800" kern="0" dirty="0">
                <a:solidFill>
                  <a:sysClr val="windowText" lastClr="000000"/>
                </a:solidFill>
                <a:latin typeface="Candara" pitchFamily="34" charset="0"/>
              </a:endParaRPr>
            </a:p>
          </p:txBody>
        </p:sp>
        <p:sp>
          <p:nvSpPr>
            <p:cNvPr id="139" name="138 CuadroTexto"/>
            <p:cNvSpPr txBox="1"/>
            <p:nvPr/>
          </p:nvSpPr>
          <p:spPr>
            <a:xfrm>
              <a:off x="273987" y="4919901"/>
              <a:ext cx="1011694" cy="246111"/>
            </a:xfrm>
            <a:prstGeom prst="rect">
              <a:avLst/>
            </a:prstGeom>
            <a:noFill/>
          </p:spPr>
          <p:txBody>
            <a:bodyPr>
              <a:spAutoFit/>
            </a:bodyPr>
            <a:lstStyle/>
            <a:p>
              <a:pPr fontAlgn="auto">
                <a:spcBef>
                  <a:spcPts val="0"/>
                </a:spcBef>
                <a:spcAft>
                  <a:spcPts val="0"/>
                </a:spcAft>
                <a:defRPr/>
              </a:pPr>
              <a:r>
                <a:rPr lang="en-GB" sz="1000" b="1" kern="0" dirty="0" smtClean="0">
                  <a:solidFill>
                    <a:sysClr val="windowText" lastClr="000000"/>
                  </a:solidFill>
                  <a:latin typeface="Candara" pitchFamily="34" charset="0"/>
                </a:rPr>
                <a:t>REFERENCES</a:t>
              </a:r>
              <a:endParaRPr lang="en-GB" sz="1000" b="1" kern="0" dirty="0">
                <a:solidFill>
                  <a:sysClr val="windowText" lastClr="000000"/>
                </a:solidFill>
                <a:latin typeface="Candara" pitchFamily="34" charset="0"/>
              </a:endParaRPr>
            </a:p>
          </p:txBody>
        </p:sp>
      </p:grpSp>
      <p:cxnSp>
        <p:nvCxnSpPr>
          <p:cNvPr id="140" name="139 Conector recto de flecha"/>
          <p:cNvCxnSpPr>
            <a:cxnSpLocks noChangeShapeType="1"/>
          </p:cNvCxnSpPr>
          <p:nvPr/>
        </p:nvCxnSpPr>
        <p:spPr bwMode="auto">
          <a:xfrm flipH="1" flipV="1">
            <a:off x="568325" y="3305175"/>
            <a:ext cx="1254125" cy="6096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72" name="1 Título"/>
          <p:cNvSpPr txBox="1">
            <a:spLocks/>
          </p:cNvSpPr>
          <p:nvPr/>
        </p:nvSpPr>
        <p:spPr bwMode="auto">
          <a:xfrm>
            <a:off x="395536" y="1052736"/>
            <a:ext cx="8352928" cy="41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sz="2000" kern="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t>ROUTE FOR SMUGGLING MIGRANTS FROM THE EASTERN REGION</a:t>
            </a:r>
            <a:endParaRPr lang="en-GB" sz="1400" kern="0" dirty="0">
              <a:solidFill>
                <a:srgbClr val="0000FF"/>
              </a:solidFill>
            </a:endParaRPr>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1999"/>
                                          </p:stCondLst>
                                        </p:cTn>
                                        <p:tgtEl>
                                          <p:spTgt spid="115"/>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0"/>
                                  </p:stCondLst>
                                  <p:childTnLst>
                                    <p:set>
                                      <p:cBhvr>
                                        <p:cTn id="12" dur="1" fill="hold">
                                          <p:stCondLst>
                                            <p:cond delay="2749"/>
                                          </p:stCondLst>
                                        </p:cTn>
                                        <p:tgtEl>
                                          <p:spTgt spid="111"/>
                                        </p:tgtEl>
                                        <p:attrNameLst>
                                          <p:attrName>style.visibility</p:attrName>
                                        </p:attrNameLst>
                                      </p:cBhvr>
                                      <p:to>
                                        <p:strVal val="visible"/>
                                      </p:to>
                                    </p:set>
                                  </p:childTnLst>
                                </p:cTn>
                              </p:par>
                            </p:childTnLst>
                          </p:cTn>
                        </p:par>
                        <p:par>
                          <p:cTn id="13" fill="hold" nodeType="afterGroup">
                            <p:stCondLst>
                              <p:cond delay="4750"/>
                            </p:stCondLst>
                            <p:childTnLst>
                              <p:par>
                                <p:cTn id="14" presetID="1" presetClass="entr" presetSubtype="0" fill="hold" nodeType="afterEffect">
                                  <p:stCondLst>
                                    <p:cond delay="0"/>
                                  </p:stCondLst>
                                  <p:childTnLst>
                                    <p:set>
                                      <p:cBhvr>
                                        <p:cTn id="15" dur="1" fill="hold">
                                          <p:stCondLst>
                                            <p:cond delay="2749"/>
                                          </p:stCondLst>
                                        </p:cTn>
                                        <p:tgtEl>
                                          <p:spTgt spid="113"/>
                                        </p:tgtEl>
                                        <p:attrNameLst>
                                          <p:attrName>style.visibility</p:attrName>
                                        </p:attrNameLst>
                                      </p:cBhvr>
                                      <p:to>
                                        <p:strVal val="visible"/>
                                      </p:to>
                                    </p:set>
                                  </p:childTnLst>
                                </p:cTn>
                              </p:par>
                            </p:childTnLst>
                          </p:cTn>
                        </p:par>
                        <p:par>
                          <p:cTn id="16" fill="hold" nodeType="afterGroup">
                            <p:stCondLst>
                              <p:cond delay="7500"/>
                            </p:stCondLst>
                            <p:childTnLst>
                              <p:par>
                                <p:cTn id="17" presetID="1" presetClass="entr" presetSubtype="0" fill="hold" nodeType="afterEffect">
                                  <p:stCondLst>
                                    <p:cond delay="0"/>
                                  </p:stCondLst>
                                  <p:childTnLst>
                                    <p:set>
                                      <p:cBhvr>
                                        <p:cTn id="18" dur="1" fill="hold">
                                          <p:stCondLst>
                                            <p:cond delay="2749"/>
                                          </p:stCondLst>
                                        </p:cTn>
                                        <p:tgtEl>
                                          <p:spTgt spid="117"/>
                                        </p:tgtEl>
                                        <p:attrNameLst>
                                          <p:attrName>style.visibility</p:attrName>
                                        </p:attrNameLst>
                                      </p:cBhvr>
                                      <p:to>
                                        <p:strVal val="visible"/>
                                      </p:to>
                                    </p:set>
                                  </p:childTnLst>
                                </p:cTn>
                              </p:par>
                            </p:childTnLst>
                          </p:cTn>
                        </p:par>
                        <p:par>
                          <p:cTn id="19" fill="hold" nodeType="afterGroup">
                            <p:stCondLst>
                              <p:cond delay="10250"/>
                            </p:stCondLst>
                            <p:childTnLst>
                              <p:par>
                                <p:cTn id="20" presetID="1" presetClass="entr" presetSubtype="0" fill="hold" nodeType="afterEffect">
                                  <p:stCondLst>
                                    <p:cond delay="0"/>
                                  </p:stCondLst>
                                  <p:childTnLst>
                                    <p:set>
                                      <p:cBhvr>
                                        <p:cTn id="21" dur="1" fill="hold">
                                          <p:stCondLst>
                                            <p:cond delay="2749"/>
                                          </p:stCondLst>
                                        </p:cTn>
                                        <p:tgtEl>
                                          <p:spTgt spid="118"/>
                                        </p:tgtEl>
                                        <p:attrNameLst>
                                          <p:attrName>style.visibility</p:attrName>
                                        </p:attrNameLst>
                                      </p:cBhvr>
                                      <p:to>
                                        <p:strVal val="visible"/>
                                      </p:to>
                                    </p:set>
                                  </p:childTnLst>
                                </p:cTn>
                              </p:par>
                            </p:childTnLst>
                          </p:cTn>
                        </p:par>
                        <p:par>
                          <p:cTn id="22" fill="hold" nodeType="afterGroup">
                            <p:stCondLst>
                              <p:cond delay="13000"/>
                            </p:stCondLst>
                            <p:childTnLst>
                              <p:par>
                                <p:cTn id="23" presetID="1" presetClass="entr" presetSubtype="0" fill="hold" nodeType="afterEffect">
                                  <p:stCondLst>
                                    <p:cond delay="0"/>
                                  </p:stCondLst>
                                  <p:childTnLst>
                                    <p:set>
                                      <p:cBhvr>
                                        <p:cTn id="24" dur="1" fill="hold">
                                          <p:stCondLst>
                                            <p:cond delay="2749"/>
                                          </p:stCondLst>
                                        </p:cTn>
                                        <p:tgtEl>
                                          <p:spTgt spid="131"/>
                                        </p:tgtEl>
                                        <p:attrNameLst>
                                          <p:attrName>style.visibility</p:attrName>
                                        </p:attrNameLst>
                                      </p:cBhvr>
                                      <p:to>
                                        <p:strVal val="visible"/>
                                      </p:to>
                                    </p:set>
                                  </p:childTnLst>
                                </p:cTn>
                              </p:par>
                            </p:childTnLst>
                          </p:cTn>
                        </p:par>
                        <p:par>
                          <p:cTn id="25" fill="hold" nodeType="afterGroup">
                            <p:stCondLst>
                              <p:cond delay="15750"/>
                            </p:stCondLst>
                            <p:childTnLst>
                              <p:par>
                                <p:cTn id="26" presetID="1" presetClass="entr" presetSubtype="0" fill="hold" nodeType="afterEffect">
                                  <p:stCondLst>
                                    <p:cond delay="0"/>
                                  </p:stCondLst>
                                  <p:childTnLst>
                                    <p:set>
                                      <p:cBhvr>
                                        <p:cTn id="27" dur="1" fill="hold">
                                          <p:stCondLst>
                                            <p:cond delay="2749"/>
                                          </p:stCondLst>
                                        </p:cTn>
                                        <p:tgtEl>
                                          <p:spTgt spid="119"/>
                                        </p:tgtEl>
                                        <p:attrNameLst>
                                          <p:attrName>style.visibility</p:attrName>
                                        </p:attrNameLst>
                                      </p:cBhvr>
                                      <p:to>
                                        <p:strVal val="visible"/>
                                      </p:to>
                                    </p:set>
                                  </p:childTnLst>
                                </p:cTn>
                              </p:par>
                            </p:childTnLst>
                          </p:cTn>
                        </p:par>
                        <p:par>
                          <p:cTn id="28" fill="hold" nodeType="afterGroup">
                            <p:stCondLst>
                              <p:cond delay="18500"/>
                            </p:stCondLst>
                            <p:childTnLst>
                              <p:par>
                                <p:cTn id="29" presetID="1" presetClass="entr" presetSubtype="0" fill="hold" nodeType="afterEffect">
                                  <p:stCondLst>
                                    <p:cond delay="0"/>
                                  </p:stCondLst>
                                  <p:childTnLst>
                                    <p:set>
                                      <p:cBhvr>
                                        <p:cTn id="30" dur="1" fill="hold">
                                          <p:stCondLst>
                                            <p:cond delay="2749"/>
                                          </p:stCondLst>
                                        </p:cTn>
                                        <p:tgtEl>
                                          <p:spTgt spid="120"/>
                                        </p:tgtEl>
                                        <p:attrNameLst>
                                          <p:attrName>style.visibility</p:attrName>
                                        </p:attrNameLst>
                                      </p:cBhvr>
                                      <p:to>
                                        <p:strVal val="visible"/>
                                      </p:to>
                                    </p:set>
                                  </p:childTnLst>
                                </p:cTn>
                              </p:par>
                            </p:childTnLst>
                          </p:cTn>
                        </p:par>
                        <p:par>
                          <p:cTn id="31" fill="hold" nodeType="afterGroup">
                            <p:stCondLst>
                              <p:cond delay="21250"/>
                            </p:stCondLst>
                            <p:childTnLst>
                              <p:par>
                                <p:cTn id="32" presetID="1" presetClass="entr" presetSubtype="0" fill="hold" nodeType="afterEffect">
                                  <p:stCondLst>
                                    <p:cond delay="0"/>
                                  </p:stCondLst>
                                  <p:childTnLst>
                                    <p:set>
                                      <p:cBhvr>
                                        <p:cTn id="33" dur="1" fill="hold">
                                          <p:stCondLst>
                                            <p:cond delay="2749"/>
                                          </p:stCondLst>
                                        </p:cTn>
                                        <p:tgtEl>
                                          <p:spTgt spid="127"/>
                                        </p:tgtEl>
                                        <p:attrNameLst>
                                          <p:attrName>style.visibility</p:attrName>
                                        </p:attrNameLst>
                                      </p:cBhvr>
                                      <p:to>
                                        <p:strVal val="visible"/>
                                      </p:to>
                                    </p:set>
                                  </p:childTnLst>
                                </p:cTn>
                              </p:par>
                            </p:childTnLst>
                          </p:cTn>
                        </p:par>
                        <p:par>
                          <p:cTn id="34" fill="hold" nodeType="afterGroup">
                            <p:stCondLst>
                              <p:cond delay="24000"/>
                            </p:stCondLst>
                            <p:childTnLst>
                              <p:par>
                                <p:cTn id="35" presetID="1" presetClass="entr" presetSubtype="0" fill="hold" nodeType="afterEffect">
                                  <p:stCondLst>
                                    <p:cond delay="0"/>
                                  </p:stCondLst>
                                  <p:childTnLst>
                                    <p:set>
                                      <p:cBhvr>
                                        <p:cTn id="36" dur="1" fill="hold">
                                          <p:stCondLst>
                                            <p:cond delay="2749"/>
                                          </p:stCondLst>
                                        </p:cTn>
                                        <p:tgtEl>
                                          <p:spTgt spid="129"/>
                                        </p:tgtEl>
                                        <p:attrNameLst>
                                          <p:attrName>style.visibility</p:attrName>
                                        </p:attrNameLst>
                                      </p:cBhvr>
                                      <p:to>
                                        <p:strVal val="visible"/>
                                      </p:to>
                                    </p:set>
                                  </p:childTnLst>
                                </p:cTn>
                              </p:par>
                            </p:childTnLst>
                          </p:cTn>
                        </p:par>
                        <p:par>
                          <p:cTn id="37" fill="hold" nodeType="afterGroup">
                            <p:stCondLst>
                              <p:cond delay="26750"/>
                            </p:stCondLst>
                            <p:childTnLst>
                              <p:par>
                                <p:cTn id="38" presetID="1" presetClass="entr" presetSubtype="0" fill="hold" nodeType="afterEffect">
                                  <p:stCondLst>
                                    <p:cond delay="0"/>
                                  </p:stCondLst>
                                  <p:childTnLst>
                                    <p:set>
                                      <p:cBhvr>
                                        <p:cTn id="39" dur="1" fill="hold">
                                          <p:stCondLst>
                                            <p:cond delay="2749"/>
                                          </p:stCondLst>
                                        </p:cTn>
                                        <p:tgtEl>
                                          <p:spTgt spid="130"/>
                                        </p:tgtEl>
                                        <p:attrNameLst>
                                          <p:attrName>style.visibility</p:attrName>
                                        </p:attrNameLst>
                                      </p:cBhvr>
                                      <p:to>
                                        <p:strVal val="visible"/>
                                      </p:to>
                                    </p:set>
                                  </p:childTnLst>
                                </p:cTn>
                              </p:par>
                            </p:childTnLst>
                          </p:cTn>
                        </p:par>
                        <p:par>
                          <p:cTn id="40" fill="hold" nodeType="afterGroup">
                            <p:stCondLst>
                              <p:cond delay="29500"/>
                            </p:stCondLst>
                            <p:childTnLst>
                              <p:par>
                                <p:cTn id="41" presetID="1" presetClass="entr" presetSubtype="0" fill="hold" nodeType="afterEffect">
                                  <p:stCondLst>
                                    <p:cond delay="0"/>
                                  </p:stCondLst>
                                  <p:childTnLst>
                                    <p:set>
                                      <p:cBhvr>
                                        <p:cTn id="42" dur="1" fill="hold">
                                          <p:stCondLst>
                                            <p:cond delay="2749"/>
                                          </p:stCondLst>
                                        </p:cTn>
                                        <p:tgtEl>
                                          <p:spTgt spid="121"/>
                                        </p:tgtEl>
                                        <p:attrNameLst>
                                          <p:attrName>style.visibility</p:attrName>
                                        </p:attrNameLst>
                                      </p:cBhvr>
                                      <p:to>
                                        <p:strVal val="visible"/>
                                      </p:to>
                                    </p:set>
                                  </p:childTnLst>
                                </p:cTn>
                              </p:par>
                            </p:childTnLst>
                          </p:cTn>
                        </p:par>
                        <p:par>
                          <p:cTn id="43" fill="hold" nodeType="afterGroup">
                            <p:stCondLst>
                              <p:cond delay="32250"/>
                            </p:stCondLst>
                            <p:childTnLst>
                              <p:par>
                                <p:cTn id="44" presetID="1" presetClass="entr" presetSubtype="0" fill="hold" nodeType="afterEffect">
                                  <p:stCondLst>
                                    <p:cond delay="0"/>
                                  </p:stCondLst>
                                  <p:childTnLst>
                                    <p:set>
                                      <p:cBhvr>
                                        <p:cTn id="45" dur="1" fill="hold">
                                          <p:stCondLst>
                                            <p:cond delay="2749"/>
                                          </p:stCondLst>
                                        </p:cTn>
                                        <p:tgtEl>
                                          <p:spTgt spid="123"/>
                                        </p:tgtEl>
                                        <p:attrNameLst>
                                          <p:attrName>style.visibility</p:attrName>
                                        </p:attrNameLst>
                                      </p:cBhvr>
                                      <p:to>
                                        <p:strVal val="visible"/>
                                      </p:to>
                                    </p:set>
                                  </p:childTnLst>
                                </p:cTn>
                              </p:par>
                            </p:childTnLst>
                          </p:cTn>
                        </p:par>
                        <p:par>
                          <p:cTn id="46" fill="hold" nodeType="afterGroup">
                            <p:stCondLst>
                              <p:cond delay="35000"/>
                            </p:stCondLst>
                            <p:childTnLst>
                              <p:par>
                                <p:cTn id="47" presetID="1" presetClass="entr" presetSubtype="0" fill="hold" nodeType="afterEffect">
                                  <p:stCondLst>
                                    <p:cond delay="0"/>
                                  </p:stCondLst>
                                  <p:childTnLst>
                                    <p:set>
                                      <p:cBhvr>
                                        <p:cTn id="48" dur="1" fill="hold">
                                          <p:stCondLst>
                                            <p:cond delay="2749"/>
                                          </p:stCondLst>
                                        </p:cTn>
                                        <p:tgtEl>
                                          <p:spTgt spid="126"/>
                                        </p:tgtEl>
                                        <p:attrNameLst>
                                          <p:attrName>style.visibility</p:attrName>
                                        </p:attrNameLst>
                                      </p:cBhvr>
                                      <p:to>
                                        <p:strVal val="visible"/>
                                      </p:to>
                                    </p:set>
                                  </p:childTnLst>
                                </p:cTn>
                              </p:par>
                            </p:childTnLst>
                          </p:cTn>
                        </p:par>
                        <p:par>
                          <p:cTn id="49" fill="hold" nodeType="afterGroup">
                            <p:stCondLst>
                              <p:cond delay="37750"/>
                            </p:stCondLst>
                            <p:childTnLst>
                              <p:par>
                                <p:cTn id="50" presetID="1" presetClass="entr" presetSubtype="0" fill="hold" nodeType="afterEffect">
                                  <p:stCondLst>
                                    <p:cond delay="0"/>
                                  </p:stCondLst>
                                  <p:childTnLst>
                                    <p:set>
                                      <p:cBhvr>
                                        <p:cTn id="51" dur="1" fill="hold">
                                          <p:stCondLst>
                                            <p:cond delay="2749"/>
                                          </p:stCondLst>
                                        </p:cTn>
                                        <p:tgtEl>
                                          <p:spTgt spid="140"/>
                                        </p:tgtEl>
                                        <p:attrNameLst>
                                          <p:attrName>style.visibility</p:attrName>
                                        </p:attrNameLst>
                                      </p:cBhvr>
                                      <p:to>
                                        <p:strVal val="visible"/>
                                      </p:to>
                                    </p:set>
                                  </p:childTnLst>
                                </p:cTn>
                              </p:par>
                            </p:childTnLst>
                          </p:cTn>
                        </p:par>
                        <p:par>
                          <p:cTn id="52" fill="hold" nodeType="afterGroup">
                            <p:stCondLst>
                              <p:cond delay="40500"/>
                            </p:stCondLst>
                            <p:childTnLst>
                              <p:par>
                                <p:cTn id="53" presetID="1" presetClass="entr" presetSubtype="0" fill="hold" nodeType="afterEffect">
                                  <p:stCondLst>
                                    <p:cond delay="0"/>
                                  </p:stCondLst>
                                  <p:childTnLst>
                                    <p:set>
                                      <p:cBhvr>
                                        <p:cTn id="54" dur="1" fill="hold">
                                          <p:stCondLst>
                                            <p:cond delay="2749"/>
                                          </p:stCondLst>
                                        </p:cTn>
                                        <p:tgtEl>
                                          <p:spTgt spid="116"/>
                                        </p:tgtEl>
                                        <p:attrNameLst>
                                          <p:attrName>style.visibility</p:attrName>
                                        </p:attrNameLst>
                                      </p:cBhvr>
                                      <p:to>
                                        <p:strVal val="visible"/>
                                      </p:to>
                                    </p:set>
                                  </p:childTnLst>
                                </p:cTn>
                              </p:par>
                            </p:childTnLst>
                          </p:cTn>
                        </p:par>
                        <p:par>
                          <p:cTn id="55" fill="hold" nodeType="afterGroup">
                            <p:stCondLst>
                              <p:cond delay="43250"/>
                            </p:stCondLst>
                            <p:childTnLst>
                              <p:par>
                                <p:cTn id="56" presetID="1" presetClass="entr" presetSubtype="0" fill="hold" nodeType="afterEffect">
                                  <p:stCondLst>
                                    <p:cond delay="0"/>
                                  </p:stCondLst>
                                  <p:childTnLst>
                                    <p:set>
                                      <p:cBhvr>
                                        <p:cTn id="57" dur="1" fill="hold">
                                          <p:stCondLst>
                                            <p:cond delay="2749"/>
                                          </p:stCondLst>
                                        </p:cTn>
                                        <p:tgtEl>
                                          <p:spTgt spid="114"/>
                                        </p:tgtEl>
                                        <p:attrNameLst>
                                          <p:attrName>style.visibility</p:attrName>
                                        </p:attrNameLst>
                                      </p:cBhvr>
                                      <p:to>
                                        <p:strVal val="visible"/>
                                      </p:to>
                                    </p:set>
                                  </p:childTnLst>
                                </p:cTn>
                              </p:par>
                            </p:childTnLst>
                          </p:cTn>
                        </p:par>
                        <p:par>
                          <p:cTn id="58" fill="hold" nodeType="afterGroup">
                            <p:stCondLst>
                              <p:cond delay="46000"/>
                            </p:stCondLst>
                            <p:childTnLst>
                              <p:par>
                                <p:cTn id="59" presetID="1" presetClass="entr" presetSubtype="0" fill="hold" nodeType="afterEffect">
                                  <p:stCondLst>
                                    <p:cond delay="0"/>
                                  </p:stCondLst>
                                  <p:childTnLst>
                                    <p:set>
                                      <p:cBhvr>
                                        <p:cTn id="60" dur="1" fill="hold">
                                          <p:stCondLst>
                                            <p:cond delay="2749"/>
                                          </p:stCondLst>
                                        </p:cTn>
                                        <p:tgtEl>
                                          <p:spTgt spid="122"/>
                                        </p:tgtEl>
                                        <p:attrNameLst>
                                          <p:attrName>style.visibility</p:attrName>
                                        </p:attrNameLst>
                                      </p:cBhvr>
                                      <p:to>
                                        <p:strVal val="visible"/>
                                      </p:to>
                                    </p:set>
                                  </p:childTnLst>
                                </p:cTn>
                              </p:par>
                            </p:childTnLst>
                          </p:cTn>
                        </p:par>
                        <p:par>
                          <p:cTn id="61" fill="hold" nodeType="afterGroup">
                            <p:stCondLst>
                              <p:cond delay="48750"/>
                            </p:stCondLst>
                            <p:childTnLst>
                              <p:par>
                                <p:cTn id="62" presetID="1" presetClass="entr" presetSubtype="0" fill="hold" nodeType="afterEffect">
                                  <p:stCondLst>
                                    <p:cond delay="0"/>
                                  </p:stCondLst>
                                  <p:childTnLst>
                                    <p:set>
                                      <p:cBhvr>
                                        <p:cTn id="63" dur="1" fill="hold">
                                          <p:stCondLst>
                                            <p:cond delay="2749"/>
                                          </p:stCondLst>
                                        </p:cTn>
                                        <p:tgtEl>
                                          <p:spTgt spid="124"/>
                                        </p:tgtEl>
                                        <p:attrNameLst>
                                          <p:attrName>style.visibility</p:attrName>
                                        </p:attrNameLst>
                                      </p:cBhvr>
                                      <p:to>
                                        <p:strVal val="visible"/>
                                      </p:to>
                                    </p:set>
                                  </p:childTnLst>
                                </p:cTn>
                              </p:par>
                            </p:childTnLst>
                          </p:cTn>
                        </p:par>
                        <p:par>
                          <p:cTn id="64" fill="hold" nodeType="afterGroup">
                            <p:stCondLst>
                              <p:cond delay="51500"/>
                            </p:stCondLst>
                            <p:childTnLst>
                              <p:par>
                                <p:cTn id="65" presetID="1" presetClass="entr" presetSubtype="0" fill="hold" nodeType="afterEffect">
                                  <p:stCondLst>
                                    <p:cond delay="0"/>
                                  </p:stCondLst>
                                  <p:childTnLst>
                                    <p:set>
                                      <p:cBhvr>
                                        <p:cTn id="66" dur="1" fill="hold">
                                          <p:stCondLst>
                                            <p:cond delay="2749"/>
                                          </p:stCondLst>
                                        </p:cTn>
                                        <p:tgtEl>
                                          <p:spTgt spid="125"/>
                                        </p:tgtEl>
                                        <p:attrNameLst>
                                          <p:attrName>style.visibility</p:attrName>
                                        </p:attrNameLst>
                                      </p:cBhvr>
                                      <p:to>
                                        <p:strVal val="visible"/>
                                      </p:to>
                                    </p:set>
                                  </p:childTnLst>
                                </p:cTn>
                              </p:par>
                            </p:childTnLst>
                          </p:cTn>
                        </p:par>
                        <p:par>
                          <p:cTn id="67" fill="hold" nodeType="afterGroup">
                            <p:stCondLst>
                              <p:cond delay="54250"/>
                            </p:stCondLst>
                            <p:childTnLst>
                              <p:par>
                                <p:cTn id="68" presetID="1" presetClass="entr" presetSubtype="0" fill="hold" nodeType="afterEffect">
                                  <p:stCondLst>
                                    <p:cond delay="0"/>
                                  </p:stCondLst>
                                  <p:childTnLst>
                                    <p:set>
                                      <p:cBhvr>
                                        <p:cTn id="69" dur="1" fill="hold">
                                          <p:stCondLst>
                                            <p:cond delay="2749"/>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antones de El Salvadormod"/>
          <p:cNvPicPr>
            <a:picLocks noChangeAspect="1" noChangeArrowheads="1"/>
          </p:cNvPicPr>
          <p:nvPr/>
        </p:nvPicPr>
        <p:blipFill>
          <a:blip r:embed="rId3" cstate="print">
            <a:extLst>
              <a:ext uri="{28A0092B-C50C-407E-A947-70E740481C1C}">
                <a14:useLocalDpi xmlns:a14="http://schemas.microsoft.com/office/drawing/2010/main" val="0"/>
              </a:ext>
            </a:extLst>
          </a:blip>
          <a:srcRect l="1385" t="4604" r="2217" b="16957"/>
          <a:stretch>
            <a:fillRect/>
          </a:stretch>
        </p:blipFill>
        <p:spPr bwMode="auto">
          <a:xfrm>
            <a:off x="50800" y="1276350"/>
            <a:ext cx="9007475"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78563" y="53086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21650" y="5021263"/>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02525" y="3941763"/>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2438" y="37973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14513" y="3941763"/>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06900" y="4733925"/>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38475" y="40132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44450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71 CuadroTexto"/>
          <p:cNvSpPr txBox="1">
            <a:spLocks noChangeArrowheads="1"/>
          </p:cNvSpPr>
          <p:nvPr/>
        </p:nvSpPr>
        <p:spPr bwMode="auto">
          <a:xfrm>
            <a:off x="8424863" y="4170363"/>
            <a:ext cx="811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EL AMATILLO </a:t>
            </a:r>
            <a:endParaRPr lang="en-GB" sz="700" b="1" dirty="0">
              <a:latin typeface="Candara" pitchFamily="34" charset="0"/>
            </a:endParaRPr>
          </a:p>
        </p:txBody>
      </p:sp>
      <p:sp>
        <p:nvSpPr>
          <p:cNvPr id="11276" name="72 CuadroTexto"/>
          <p:cNvSpPr txBox="1">
            <a:spLocks noChangeArrowheads="1"/>
          </p:cNvSpPr>
          <p:nvPr/>
        </p:nvSpPr>
        <p:spPr bwMode="auto">
          <a:xfrm>
            <a:off x="3297238" y="1431925"/>
            <a:ext cx="538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EL POY</a:t>
            </a:r>
            <a:endParaRPr lang="en-GB" sz="700" b="1" dirty="0">
              <a:latin typeface="Candara" pitchFamily="34" charset="0"/>
            </a:endParaRPr>
          </a:p>
        </p:txBody>
      </p:sp>
      <p:sp>
        <p:nvSpPr>
          <p:cNvPr id="11277" name="73 CuadroTexto"/>
          <p:cNvSpPr txBox="1">
            <a:spLocks noChangeArrowheads="1"/>
          </p:cNvSpPr>
          <p:nvPr/>
        </p:nvSpPr>
        <p:spPr bwMode="auto">
          <a:xfrm>
            <a:off x="2325688" y="1255713"/>
            <a:ext cx="6556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ANGUIATÚ</a:t>
            </a:r>
            <a:endParaRPr lang="en-GB" sz="700" b="1" dirty="0">
              <a:latin typeface="Candara" pitchFamily="34" charset="0"/>
            </a:endParaRPr>
          </a:p>
        </p:txBody>
      </p:sp>
      <p:sp>
        <p:nvSpPr>
          <p:cNvPr id="11278" name="74 CuadroTexto"/>
          <p:cNvSpPr txBox="1">
            <a:spLocks noChangeArrowheads="1"/>
          </p:cNvSpPr>
          <p:nvPr/>
        </p:nvSpPr>
        <p:spPr bwMode="auto">
          <a:xfrm>
            <a:off x="1263650" y="2141538"/>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SAN CRISTÓBAL</a:t>
            </a:r>
            <a:endParaRPr lang="en-GB" sz="700" b="1" dirty="0">
              <a:latin typeface="Candara" pitchFamily="34" charset="0"/>
            </a:endParaRPr>
          </a:p>
        </p:txBody>
      </p:sp>
      <p:sp>
        <p:nvSpPr>
          <p:cNvPr id="11279" name="75 CuadroTexto"/>
          <p:cNvSpPr txBox="1">
            <a:spLocks noChangeArrowheads="1"/>
          </p:cNvSpPr>
          <p:nvPr/>
        </p:nvSpPr>
        <p:spPr bwMode="auto">
          <a:xfrm>
            <a:off x="534988" y="2471738"/>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LAS CHINAMAS</a:t>
            </a:r>
            <a:endParaRPr lang="en-GB" sz="700" b="1" dirty="0">
              <a:latin typeface="Candara" pitchFamily="34" charset="0"/>
            </a:endParaRPr>
          </a:p>
        </p:txBody>
      </p:sp>
      <p:sp>
        <p:nvSpPr>
          <p:cNvPr id="11280" name="76 CuadroTexto"/>
          <p:cNvSpPr txBox="1">
            <a:spLocks noChangeArrowheads="1"/>
          </p:cNvSpPr>
          <p:nvPr/>
        </p:nvSpPr>
        <p:spPr bwMode="auto">
          <a:xfrm>
            <a:off x="-104775" y="307975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LA HACHADURA</a:t>
            </a:r>
            <a:endParaRPr lang="en-GB" sz="700" b="1" dirty="0">
              <a:latin typeface="Candara" pitchFamily="34" charset="0"/>
            </a:endParaRPr>
          </a:p>
        </p:txBody>
      </p:sp>
      <p:sp>
        <p:nvSpPr>
          <p:cNvPr id="11281" name="71 CuadroTexto"/>
          <p:cNvSpPr txBox="1">
            <a:spLocks noChangeArrowheads="1"/>
          </p:cNvSpPr>
          <p:nvPr/>
        </p:nvSpPr>
        <p:spPr bwMode="auto">
          <a:xfrm>
            <a:off x="7126288" y="2597150"/>
            <a:ext cx="811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PERQUÍN</a:t>
            </a:r>
            <a:endParaRPr lang="en-GB" sz="700" b="1" dirty="0">
              <a:latin typeface="Candara" pitchFamily="34" charset="0"/>
            </a:endParaRPr>
          </a:p>
        </p:txBody>
      </p:sp>
      <p:sp>
        <p:nvSpPr>
          <p:cNvPr id="77" name="76 Elipse"/>
          <p:cNvSpPr/>
          <p:nvPr/>
        </p:nvSpPr>
        <p:spPr>
          <a:xfrm>
            <a:off x="1814166" y="2270230"/>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pic>
        <p:nvPicPr>
          <p:cNvPr id="11285"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85850" y="3195638"/>
            <a:ext cx="1793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44700" y="3052763"/>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39084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98788" y="39846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86138" y="4014788"/>
            <a:ext cx="1793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17988" y="37687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35413" y="21939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335338"/>
            <a:ext cx="1793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73650" y="4445000"/>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62450" y="4705350"/>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03950" y="5275263"/>
            <a:ext cx="1793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51688" y="4845050"/>
            <a:ext cx="1793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62838" y="3929063"/>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81963" y="4992688"/>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91 Elipse"/>
          <p:cNvSpPr/>
          <p:nvPr/>
        </p:nvSpPr>
        <p:spPr>
          <a:xfrm>
            <a:off x="7458054" y="2793403"/>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93" name="92 Elipse"/>
          <p:cNvSpPr/>
          <p:nvPr/>
        </p:nvSpPr>
        <p:spPr>
          <a:xfrm>
            <a:off x="2582408" y="1460552"/>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94" name="93 Elipse"/>
          <p:cNvSpPr/>
          <p:nvPr/>
        </p:nvSpPr>
        <p:spPr>
          <a:xfrm>
            <a:off x="8573748" y="4403073"/>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95" name="94 Elipse"/>
          <p:cNvSpPr/>
          <p:nvPr/>
        </p:nvSpPr>
        <p:spPr>
          <a:xfrm>
            <a:off x="391773" y="3261774"/>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96" name="95 Elipse"/>
          <p:cNvSpPr/>
          <p:nvPr/>
        </p:nvSpPr>
        <p:spPr>
          <a:xfrm>
            <a:off x="942635" y="2796523"/>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97" name="96 Elipse"/>
          <p:cNvSpPr/>
          <p:nvPr/>
        </p:nvSpPr>
        <p:spPr>
          <a:xfrm>
            <a:off x="3423103" y="1664527"/>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98" name="97 Elipse"/>
          <p:cNvSpPr/>
          <p:nvPr/>
        </p:nvSpPr>
        <p:spPr>
          <a:xfrm>
            <a:off x="5509533" y="2939399"/>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11320" name="71 CuadroTexto"/>
          <p:cNvSpPr txBox="1">
            <a:spLocks noChangeArrowheads="1"/>
          </p:cNvSpPr>
          <p:nvPr/>
        </p:nvSpPr>
        <p:spPr bwMode="auto">
          <a:xfrm>
            <a:off x="5264150" y="2765425"/>
            <a:ext cx="8112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Pte.</a:t>
            </a:r>
            <a:r>
              <a:rPr lang="en-GB" sz="700" b="1" dirty="0" smtClean="0">
                <a:latin typeface="Candara" pitchFamily="34" charset="0"/>
              </a:rPr>
              <a:t> </a:t>
            </a:r>
            <a:r>
              <a:rPr lang="en-GB" sz="700" b="1" dirty="0" smtClean="0">
                <a:latin typeface="Candara" pitchFamily="34" charset="0"/>
              </a:rPr>
              <a:t>Integración</a:t>
            </a:r>
            <a:endParaRPr lang="en-GB" sz="700" b="1" dirty="0">
              <a:latin typeface="Candara" pitchFamily="34" charset="0"/>
            </a:endParaRPr>
          </a:p>
        </p:txBody>
      </p:sp>
      <p:cxnSp>
        <p:nvCxnSpPr>
          <p:cNvPr id="100" name="99 Conector recto de flecha"/>
          <p:cNvCxnSpPr>
            <a:cxnSpLocks noChangeShapeType="1"/>
          </p:cNvCxnSpPr>
          <p:nvPr/>
        </p:nvCxnSpPr>
        <p:spPr bwMode="auto">
          <a:xfrm flipH="1" flipV="1">
            <a:off x="4352925" y="3908425"/>
            <a:ext cx="739775" cy="581025"/>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01" name="100 Conector recto de flecha"/>
          <p:cNvCxnSpPr>
            <a:cxnSpLocks noChangeShapeType="1"/>
          </p:cNvCxnSpPr>
          <p:nvPr/>
        </p:nvCxnSpPr>
        <p:spPr bwMode="auto">
          <a:xfrm flipH="1">
            <a:off x="3562350" y="3852863"/>
            <a:ext cx="660400" cy="2540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02" name="101 Conector recto de flecha"/>
          <p:cNvCxnSpPr>
            <a:cxnSpLocks noChangeShapeType="1"/>
            <a:endCxn id="11288" idx="3"/>
          </p:cNvCxnSpPr>
          <p:nvPr/>
        </p:nvCxnSpPr>
        <p:spPr bwMode="auto">
          <a:xfrm flipH="1" flipV="1">
            <a:off x="3179763" y="4068763"/>
            <a:ext cx="204787" cy="20637"/>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03" name="102 Conector recto de flecha"/>
          <p:cNvCxnSpPr>
            <a:cxnSpLocks noChangeShapeType="1"/>
          </p:cNvCxnSpPr>
          <p:nvPr/>
        </p:nvCxnSpPr>
        <p:spPr bwMode="auto">
          <a:xfrm flipH="1" flipV="1">
            <a:off x="2184400" y="3186113"/>
            <a:ext cx="823913" cy="83185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04" name="103 Conector recto de flecha"/>
          <p:cNvCxnSpPr>
            <a:cxnSpLocks noChangeShapeType="1"/>
            <a:endCxn id="11287" idx="3"/>
          </p:cNvCxnSpPr>
          <p:nvPr/>
        </p:nvCxnSpPr>
        <p:spPr bwMode="auto">
          <a:xfrm flipH="1" flipV="1">
            <a:off x="1955800" y="3992563"/>
            <a:ext cx="1035050" cy="17462"/>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05" name="104 Conector recto de flecha"/>
          <p:cNvCxnSpPr>
            <a:cxnSpLocks noChangeShapeType="1"/>
          </p:cNvCxnSpPr>
          <p:nvPr/>
        </p:nvCxnSpPr>
        <p:spPr bwMode="auto">
          <a:xfrm flipH="1" flipV="1">
            <a:off x="1238250" y="3305175"/>
            <a:ext cx="590550" cy="619125"/>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06" name="105 Conector recto de flecha"/>
          <p:cNvCxnSpPr>
            <a:cxnSpLocks noChangeShapeType="1"/>
          </p:cNvCxnSpPr>
          <p:nvPr/>
        </p:nvCxnSpPr>
        <p:spPr bwMode="auto">
          <a:xfrm flipH="1" flipV="1">
            <a:off x="1095375" y="2943225"/>
            <a:ext cx="57150" cy="249238"/>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07" name="106 Conector recto de flecha"/>
          <p:cNvCxnSpPr>
            <a:cxnSpLocks noChangeShapeType="1"/>
          </p:cNvCxnSpPr>
          <p:nvPr/>
        </p:nvCxnSpPr>
        <p:spPr bwMode="auto">
          <a:xfrm flipH="1" flipV="1">
            <a:off x="1114425" y="2914650"/>
            <a:ext cx="960438" cy="195263"/>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08" name="107 Conector recto de flecha"/>
          <p:cNvCxnSpPr>
            <a:cxnSpLocks noChangeShapeType="1"/>
          </p:cNvCxnSpPr>
          <p:nvPr/>
        </p:nvCxnSpPr>
        <p:spPr bwMode="auto">
          <a:xfrm flipH="1" flipV="1">
            <a:off x="1917700" y="2419350"/>
            <a:ext cx="196850" cy="6477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5" name="114 Conector recto de flecha"/>
          <p:cNvCxnSpPr>
            <a:cxnSpLocks noChangeShapeType="1"/>
          </p:cNvCxnSpPr>
          <p:nvPr/>
        </p:nvCxnSpPr>
        <p:spPr bwMode="auto">
          <a:xfrm flipH="1" flipV="1">
            <a:off x="568325" y="3305175"/>
            <a:ext cx="1254125" cy="6096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6" name="115 Conector recto de flecha"/>
          <p:cNvCxnSpPr>
            <a:cxnSpLocks noChangeShapeType="1"/>
            <a:endCxn id="11290" idx="3"/>
          </p:cNvCxnSpPr>
          <p:nvPr/>
        </p:nvCxnSpPr>
        <p:spPr bwMode="auto">
          <a:xfrm flipH="1">
            <a:off x="4398963" y="3467100"/>
            <a:ext cx="1195387" cy="385763"/>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7" name="116 Conector recto de flecha"/>
          <p:cNvCxnSpPr>
            <a:cxnSpLocks noChangeShapeType="1"/>
          </p:cNvCxnSpPr>
          <p:nvPr/>
        </p:nvCxnSpPr>
        <p:spPr bwMode="auto">
          <a:xfrm flipH="1" flipV="1">
            <a:off x="3549650" y="4143375"/>
            <a:ext cx="844550" cy="574675"/>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18" name="117 Conector recto de flecha"/>
          <p:cNvCxnSpPr>
            <a:cxnSpLocks noChangeShapeType="1"/>
            <a:endCxn id="11289" idx="0"/>
          </p:cNvCxnSpPr>
          <p:nvPr/>
        </p:nvCxnSpPr>
        <p:spPr bwMode="auto">
          <a:xfrm flipH="1">
            <a:off x="3476625" y="2341563"/>
            <a:ext cx="506413" cy="1673225"/>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61" name="1 Título"/>
          <p:cNvSpPr txBox="1">
            <a:spLocks/>
          </p:cNvSpPr>
          <p:nvPr/>
        </p:nvSpPr>
        <p:spPr bwMode="auto">
          <a:xfrm>
            <a:off x="395536" y="999528"/>
            <a:ext cx="8352928" cy="41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sz="2000" kern="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t>ROUTE FOR SMUGGLING MIGRANTS FROM THE central REGION</a:t>
            </a:r>
            <a:endParaRPr lang="en-GB" sz="1400" kern="0" dirty="0">
              <a:solidFill>
                <a:srgbClr val="0000FF"/>
              </a:solidFill>
            </a:endParaRPr>
          </a:p>
        </p:txBody>
      </p:sp>
      <p:grpSp>
        <p:nvGrpSpPr>
          <p:cNvPr id="62" name="131 Grupo"/>
          <p:cNvGrpSpPr>
            <a:grpSpLocks/>
          </p:cNvGrpSpPr>
          <p:nvPr/>
        </p:nvGrpSpPr>
        <p:grpSpPr bwMode="auto">
          <a:xfrm>
            <a:off x="274638" y="4919663"/>
            <a:ext cx="1439862" cy="1173162"/>
            <a:chOff x="273987" y="4919901"/>
            <a:chExt cx="1440513" cy="1173395"/>
          </a:xfrm>
        </p:grpSpPr>
        <p:sp>
          <p:nvSpPr>
            <p:cNvPr id="63" name="132 Elipse"/>
            <p:cNvSpPr/>
            <p:nvPr/>
          </p:nvSpPr>
          <p:spPr>
            <a:xfrm>
              <a:off x="358989" y="5220605"/>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cxnSp>
          <p:nvCxnSpPr>
            <p:cNvPr id="64" name="133 Conector recto"/>
            <p:cNvCxnSpPr>
              <a:cxnSpLocks noChangeShapeType="1"/>
            </p:cNvCxnSpPr>
            <p:nvPr/>
          </p:nvCxnSpPr>
          <p:spPr bwMode="auto">
            <a:xfrm>
              <a:off x="331137" y="5625534"/>
              <a:ext cx="198580"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5" name="134 Conector recto"/>
            <p:cNvCxnSpPr>
              <a:cxnSpLocks noChangeShapeType="1"/>
            </p:cNvCxnSpPr>
            <p:nvPr/>
          </p:nvCxnSpPr>
          <p:spPr bwMode="auto">
            <a:xfrm>
              <a:off x="331137" y="5990475"/>
              <a:ext cx="198580" cy="0"/>
            </a:xfrm>
            <a:prstGeom prst="line">
              <a:avLst/>
            </a:prstGeom>
            <a:noFill/>
            <a:ln w="38100" algn="ctr">
              <a:solidFill>
                <a:srgbClr val="7030A0"/>
              </a:solidFill>
              <a:round/>
              <a:headEnd/>
              <a:tailEnd/>
            </a:ln>
            <a:extLst>
              <a:ext uri="{909E8E84-426E-40dd-AFC4-6F175D3DCCD1}">
                <a14:hiddenFill xmlns:a14="http://schemas.microsoft.com/office/drawing/2010/main">
                  <a:noFill/>
                </a14:hiddenFill>
              </a:ext>
            </a:extLst>
          </p:spPr>
        </p:cxnSp>
        <p:sp>
          <p:nvSpPr>
            <p:cNvPr id="66" name="135 CuadroTexto"/>
            <p:cNvSpPr txBox="1"/>
            <p:nvPr/>
          </p:nvSpPr>
          <p:spPr>
            <a:xfrm>
              <a:off x="647218" y="5166012"/>
              <a:ext cx="736933" cy="215943"/>
            </a:xfrm>
            <a:prstGeom prst="rect">
              <a:avLst/>
            </a:prstGeom>
            <a:noFill/>
          </p:spPr>
          <p:txBody>
            <a:bodyPr>
              <a:spAutoFit/>
            </a:bodyPr>
            <a:lstStyle/>
            <a:p>
              <a:pPr fontAlgn="auto">
                <a:spcBef>
                  <a:spcPts val="0"/>
                </a:spcBef>
                <a:spcAft>
                  <a:spcPts val="0"/>
                </a:spcAft>
                <a:defRPr/>
              </a:pPr>
              <a:r>
                <a:rPr lang="en-GB" sz="800" kern="0" dirty="0" smtClean="0">
                  <a:solidFill>
                    <a:sysClr val="windowText" lastClr="000000"/>
                  </a:solidFill>
                  <a:latin typeface="Candara" pitchFamily="34" charset="0"/>
                </a:rPr>
                <a:t>Border</a:t>
              </a:r>
              <a:endParaRPr lang="en-GB" sz="800" kern="0" dirty="0">
                <a:solidFill>
                  <a:sysClr val="windowText" lastClr="000000"/>
                </a:solidFill>
                <a:latin typeface="Candara" pitchFamily="34" charset="0"/>
              </a:endParaRPr>
            </a:p>
          </p:txBody>
        </p:sp>
        <p:sp>
          <p:nvSpPr>
            <p:cNvPr id="67" name="136 CuadroTexto"/>
            <p:cNvSpPr txBox="1"/>
            <p:nvPr/>
          </p:nvSpPr>
          <p:spPr>
            <a:xfrm>
              <a:off x="650394" y="5518507"/>
              <a:ext cx="1064106" cy="338621"/>
            </a:xfrm>
            <a:prstGeom prst="rect">
              <a:avLst/>
            </a:prstGeom>
            <a:noFill/>
          </p:spPr>
          <p:txBody>
            <a:bodyPr>
              <a:spAutoFit/>
            </a:bodyPr>
            <a:lstStyle/>
            <a:p>
              <a:pPr fontAlgn="auto">
                <a:spcBef>
                  <a:spcPts val="0"/>
                </a:spcBef>
                <a:spcAft>
                  <a:spcPts val="0"/>
                </a:spcAft>
                <a:defRPr/>
              </a:pPr>
              <a:r>
                <a:rPr lang="en-GB" sz="800" kern="0" dirty="0" smtClean="0">
                  <a:solidFill>
                    <a:sysClr val="windowText" lastClr="000000"/>
                  </a:solidFill>
                  <a:latin typeface="Candara" pitchFamily="34" charset="0"/>
                </a:rPr>
                <a:t>Pan-American Highway</a:t>
              </a:r>
              <a:endParaRPr lang="en-GB" sz="800" kern="0" dirty="0">
                <a:solidFill>
                  <a:sysClr val="windowText" lastClr="000000"/>
                </a:solidFill>
                <a:latin typeface="Candara" pitchFamily="34" charset="0"/>
              </a:endParaRPr>
            </a:p>
          </p:txBody>
        </p:sp>
        <p:sp>
          <p:nvSpPr>
            <p:cNvPr id="68" name="137 CuadroTexto"/>
            <p:cNvSpPr txBox="1"/>
            <p:nvPr/>
          </p:nvSpPr>
          <p:spPr>
            <a:xfrm>
              <a:off x="650394" y="5877353"/>
              <a:ext cx="1064106" cy="215943"/>
            </a:xfrm>
            <a:prstGeom prst="rect">
              <a:avLst/>
            </a:prstGeom>
            <a:noFill/>
          </p:spPr>
          <p:txBody>
            <a:bodyPr>
              <a:spAutoFit/>
            </a:bodyPr>
            <a:lstStyle/>
            <a:p>
              <a:pPr fontAlgn="auto">
                <a:spcBef>
                  <a:spcPts val="0"/>
                </a:spcBef>
                <a:spcAft>
                  <a:spcPts val="0"/>
                </a:spcAft>
                <a:defRPr/>
              </a:pPr>
              <a:r>
                <a:rPr lang="en-GB" sz="800" kern="0" dirty="0" smtClean="0">
                  <a:solidFill>
                    <a:sysClr val="windowText" lastClr="000000"/>
                  </a:solidFill>
                  <a:latin typeface="Candara" pitchFamily="34" charset="0"/>
                </a:rPr>
                <a:t>Coastal Route</a:t>
              </a:r>
              <a:endParaRPr lang="en-GB" sz="800" kern="0" dirty="0">
                <a:solidFill>
                  <a:sysClr val="windowText" lastClr="000000"/>
                </a:solidFill>
                <a:latin typeface="Candara" pitchFamily="34" charset="0"/>
              </a:endParaRPr>
            </a:p>
          </p:txBody>
        </p:sp>
        <p:sp>
          <p:nvSpPr>
            <p:cNvPr id="69" name="138 CuadroTexto"/>
            <p:cNvSpPr txBox="1"/>
            <p:nvPr/>
          </p:nvSpPr>
          <p:spPr>
            <a:xfrm>
              <a:off x="273987" y="4919901"/>
              <a:ext cx="1011694" cy="246111"/>
            </a:xfrm>
            <a:prstGeom prst="rect">
              <a:avLst/>
            </a:prstGeom>
            <a:noFill/>
          </p:spPr>
          <p:txBody>
            <a:bodyPr>
              <a:spAutoFit/>
            </a:bodyPr>
            <a:lstStyle/>
            <a:p>
              <a:pPr fontAlgn="auto">
                <a:spcBef>
                  <a:spcPts val="0"/>
                </a:spcBef>
                <a:spcAft>
                  <a:spcPts val="0"/>
                </a:spcAft>
                <a:defRPr/>
              </a:pPr>
              <a:r>
                <a:rPr lang="en-GB" sz="1000" b="1" kern="0" dirty="0" smtClean="0">
                  <a:solidFill>
                    <a:sysClr val="windowText" lastClr="000000"/>
                  </a:solidFill>
                  <a:latin typeface="Candara" pitchFamily="34" charset="0"/>
                </a:rPr>
                <a:t>REFERENCES</a:t>
              </a:r>
              <a:endParaRPr lang="en-GB" sz="1000" b="1" kern="0" dirty="0">
                <a:solidFill>
                  <a:sysClr val="windowText" lastClr="000000"/>
                </a:solidFill>
                <a:latin typeface="Candara" pitchFamily="34" charset="0"/>
              </a:endParaRPr>
            </a:p>
          </p:txBody>
        </p:sp>
      </p:gr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2749"/>
                                          </p:stCondLst>
                                        </p:cTn>
                                        <p:tgtEl>
                                          <p:spTgt spid="100"/>
                                        </p:tgtEl>
                                        <p:attrNameLst>
                                          <p:attrName>style.visibility</p:attrName>
                                        </p:attrNameLst>
                                      </p:cBhvr>
                                      <p:to>
                                        <p:strVal val="visible"/>
                                      </p:to>
                                    </p:set>
                                  </p:childTnLst>
                                </p:cTn>
                              </p:par>
                            </p:childTnLst>
                          </p:cTn>
                        </p:par>
                        <p:par>
                          <p:cTn id="10" fill="hold" nodeType="afterGroup">
                            <p:stCondLst>
                              <p:cond delay="2750"/>
                            </p:stCondLst>
                            <p:childTnLst>
                              <p:par>
                                <p:cTn id="11" presetID="1" presetClass="entr" presetSubtype="0" fill="hold" nodeType="afterEffect">
                                  <p:stCondLst>
                                    <p:cond delay="0"/>
                                  </p:stCondLst>
                                  <p:childTnLst>
                                    <p:set>
                                      <p:cBhvr>
                                        <p:cTn id="12" dur="1" fill="hold">
                                          <p:stCondLst>
                                            <p:cond delay="2999"/>
                                          </p:stCondLst>
                                        </p:cTn>
                                        <p:tgtEl>
                                          <p:spTgt spid="101"/>
                                        </p:tgtEl>
                                        <p:attrNameLst>
                                          <p:attrName>style.visibility</p:attrName>
                                        </p:attrNameLst>
                                      </p:cBhvr>
                                      <p:to>
                                        <p:strVal val="visible"/>
                                      </p:to>
                                    </p:set>
                                  </p:childTnLst>
                                </p:cTn>
                              </p:par>
                            </p:childTnLst>
                          </p:cTn>
                        </p:par>
                        <p:par>
                          <p:cTn id="13" fill="hold" nodeType="afterGroup">
                            <p:stCondLst>
                              <p:cond delay="5750"/>
                            </p:stCondLst>
                            <p:childTnLst>
                              <p:par>
                                <p:cTn id="14" presetID="1" presetClass="entr" presetSubtype="0" fill="hold" nodeType="afterEffect">
                                  <p:stCondLst>
                                    <p:cond delay="0"/>
                                  </p:stCondLst>
                                  <p:childTnLst>
                                    <p:set>
                                      <p:cBhvr>
                                        <p:cTn id="15" dur="1" fill="hold">
                                          <p:stCondLst>
                                            <p:cond delay="2749"/>
                                          </p:stCondLst>
                                        </p:cTn>
                                        <p:tgtEl>
                                          <p:spTgt spid="117"/>
                                        </p:tgtEl>
                                        <p:attrNameLst>
                                          <p:attrName>style.visibility</p:attrName>
                                        </p:attrNameLst>
                                      </p:cBhvr>
                                      <p:to>
                                        <p:strVal val="visible"/>
                                      </p:to>
                                    </p:set>
                                  </p:childTnLst>
                                </p:cTn>
                              </p:par>
                            </p:childTnLst>
                          </p:cTn>
                        </p:par>
                        <p:par>
                          <p:cTn id="16" fill="hold" nodeType="afterGroup">
                            <p:stCondLst>
                              <p:cond delay="8500"/>
                            </p:stCondLst>
                            <p:childTnLst>
                              <p:par>
                                <p:cTn id="17" presetID="1" presetClass="entr" presetSubtype="0" fill="hold" nodeType="afterEffect">
                                  <p:stCondLst>
                                    <p:cond delay="0"/>
                                  </p:stCondLst>
                                  <p:childTnLst>
                                    <p:set>
                                      <p:cBhvr>
                                        <p:cTn id="18" dur="1" fill="hold">
                                          <p:stCondLst>
                                            <p:cond delay="2749"/>
                                          </p:stCondLst>
                                        </p:cTn>
                                        <p:tgtEl>
                                          <p:spTgt spid="118"/>
                                        </p:tgtEl>
                                        <p:attrNameLst>
                                          <p:attrName>style.visibility</p:attrName>
                                        </p:attrNameLst>
                                      </p:cBhvr>
                                      <p:to>
                                        <p:strVal val="visible"/>
                                      </p:to>
                                    </p:set>
                                  </p:childTnLst>
                                </p:cTn>
                              </p:par>
                            </p:childTnLst>
                          </p:cTn>
                        </p:par>
                        <p:par>
                          <p:cTn id="19" fill="hold" nodeType="afterGroup">
                            <p:stCondLst>
                              <p:cond delay="11250"/>
                            </p:stCondLst>
                            <p:childTnLst>
                              <p:par>
                                <p:cTn id="20" presetID="1" presetClass="entr" presetSubtype="0" fill="hold" nodeType="afterEffect">
                                  <p:stCondLst>
                                    <p:cond delay="500"/>
                                  </p:stCondLst>
                                  <p:childTnLst>
                                    <p:set>
                                      <p:cBhvr>
                                        <p:cTn id="21" dur="1" fill="hold">
                                          <p:stCondLst>
                                            <p:cond delay="2999"/>
                                          </p:stCondLst>
                                        </p:cTn>
                                        <p:tgtEl>
                                          <p:spTgt spid="102"/>
                                        </p:tgtEl>
                                        <p:attrNameLst>
                                          <p:attrName>style.visibility</p:attrName>
                                        </p:attrNameLst>
                                      </p:cBhvr>
                                      <p:to>
                                        <p:strVal val="visible"/>
                                      </p:to>
                                    </p:set>
                                  </p:childTnLst>
                                </p:cTn>
                              </p:par>
                            </p:childTnLst>
                          </p:cTn>
                        </p:par>
                        <p:par>
                          <p:cTn id="22" fill="hold" nodeType="afterGroup">
                            <p:stCondLst>
                              <p:cond delay="14750"/>
                            </p:stCondLst>
                            <p:childTnLst>
                              <p:par>
                                <p:cTn id="23" presetID="1" presetClass="entr" presetSubtype="0" fill="hold" nodeType="afterEffect">
                                  <p:stCondLst>
                                    <p:cond delay="0"/>
                                  </p:stCondLst>
                                  <p:childTnLst>
                                    <p:set>
                                      <p:cBhvr>
                                        <p:cTn id="24" dur="1" fill="hold">
                                          <p:stCondLst>
                                            <p:cond delay="2749"/>
                                          </p:stCondLst>
                                        </p:cTn>
                                        <p:tgtEl>
                                          <p:spTgt spid="103"/>
                                        </p:tgtEl>
                                        <p:attrNameLst>
                                          <p:attrName>style.visibility</p:attrName>
                                        </p:attrNameLst>
                                      </p:cBhvr>
                                      <p:to>
                                        <p:strVal val="visible"/>
                                      </p:to>
                                    </p:set>
                                  </p:childTnLst>
                                </p:cTn>
                              </p:par>
                            </p:childTnLst>
                          </p:cTn>
                        </p:par>
                        <p:par>
                          <p:cTn id="25" fill="hold" nodeType="afterGroup">
                            <p:stCondLst>
                              <p:cond delay="17500"/>
                            </p:stCondLst>
                            <p:childTnLst>
                              <p:par>
                                <p:cTn id="26" presetID="1" presetClass="entr" presetSubtype="0" fill="hold" nodeType="afterEffect">
                                  <p:stCondLst>
                                    <p:cond delay="0"/>
                                  </p:stCondLst>
                                  <p:childTnLst>
                                    <p:set>
                                      <p:cBhvr>
                                        <p:cTn id="27" dur="1" fill="hold">
                                          <p:stCondLst>
                                            <p:cond delay="2749"/>
                                          </p:stCondLst>
                                        </p:cTn>
                                        <p:tgtEl>
                                          <p:spTgt spid="107"/>
                                        </p:tgtEl>
                                        <p:attrNameLst>
                                          <p:attrName>style.visibility</p:attrName>
                                        </p:attrNameLst>
                                      </p:cBhvr>
                                      <p:to>
                                        <p:strVal val="visible"/>
                                      </p:to>
                                    </p:set>
                                  </p:childTnLst>
                                </p:cTn>
                              </p:par>
                            </p:childTnLst>
                          </p:cTn>
                        </p:par>
                        <p:par>
                          <p:cTn id="28" fill="hold" nodeType="afterGroup">
                            <p:stCondLst>
                              <p:cond delay="20250"/>
                            </p:stCondLst>
                            <p:childTnLst>
                              <p:par>
                                <p:cTn id="29" presetID="1" presetClass="entr" presetSubtype="0" fill="hold" nodeType="afterEffect">
                                  <p:stCondLst>
                                    <p:cond delay="0"/>
                                  </p:stCondLst>
                                  <p:childTnLst>
                                    <p:set>
                                      <p:cBhvr>
                                        <p:cTn id="30" dur="1" fill="hold">
                                          <p:stCondLst>
                                            <p:cond delay="2749"/>
                                          </p:stCondLst>
                                        </p:cTn>
                                        <p:tgtEl>
                                          <p:spTgt spid="108"/>
                                        </p:tgtEl>
                                        <p:attrNameLst>
                                          <p:attrName>style.visibility</p:attrName>
                                        </p:attrNameLst>
                                      </p:cBhvr>
                                      <p:to>
                                        <p:strVal val="visible"/>
                                      </p:to>
                                    </p:set>
                                  </p:childTnLst>
                                </p:cTn>
                              </p:par>
                            </p:childTnLst>
                          </p:cTn>
                        </p:par>
                        <p:par>
                          <p:cTn id="31" fill="hold" nodeType="afterGroup">
                            <p:stCondLst>
                              <p:cond delay="23000"/>
                            </p:stCondLst>
                            <p:childTnLst>
                              <p:par>
                                <p:cTn id="32" presetID="1" presetClass="entr" presetSubtype="0" fill="hold" nodeType="afterEffect">
                                  <p:stCondLst>
                                    <p:cond delay="0"/>
                                  </p:stCondLst>
                                  <p:childTnLst>
                                    <p:set>
                                      <p:cBhvr>
                                        <p:cTn id="33" dur="1" fill="hold">
                                          <p:stCondLst>
                                            <p:cond delay="2749"/>
                                          </p:stCondLst>
                                        </p:cTn>
                                        <p:tgtEl>
                                          <p:spTgt spid="104"/>
                                        </p:tgtEl>
                                        <p:attrNameLst>
                                          <p:attrName>style.visibility</p:attrName>
                                        </p:attrNameLst>
                                      </p:cBhvr>
                                      <p:to>
                                        <p:strVal val="visible"/>
                                      </p:to>
                                    </p:set>
                                  </p:childTnLst>
                                </p:cTn>
                              </p:par>
                            </p:childTnLst>
                          </p:cTn>
                        </p:par>
                        <p:par>
                          <p:cTn id="34" fill="hold" nodeType="afterGroup">
                            <p:stCondLst>
                              <p:cond delay="25750"/>
                            </p:stCondLst>
                            <p:childTnLst>
                              <p:par>
                                <p:cTn id="35" presetID="1" presetClass="entr" presetSubtype="0" fill="hold" nodeType="afterEffect">
                                  <p:stCondLst>
                                    <p:cond delay="0"/>
                                  </p:stCondLst>
                                  <p:childTnLst>
                                    <p:set>
                                      <p:cBhvr>
                                        <p:cTn id="36" dur="1" fill="hold">
                                          <p:stCondLst>
                                            <p:cond delay="2749"/>
                                          </p:stCondLst>
                                        </p:cTn>
                                        <p:tgtEl>
                                          <p:spTgt spid="105"/>
                                        </p:tgtEl>
                                        <p:attrNameLst>
                                          <p:attrName>style.visibility</p:attrName>
                                        </p:attrNameLst>
                                      </p:cBhvr>
                                      <p:to>
                                        <p:strVal val="visible"/>
                                      </p:to>
                                    </p:set>
                                  </p:childTnLst>
                                </p:cTn>
                              </p:par>
                            </p:childTnLst>
                          </p:cTn>
                        </p:par>
                        <p:par>
                          <p:cTn id="37" fill="hold" nodeType="afterGroup">
                            <p:stCondLst>
                              <p:cond delay="28500"/>
                            </p:stCondLst>
                            <p:childTnLst>
                              <p:par>
                                <p:cTn id="38" presetID="1" presetClass="entr" presetSubtype="0" fill="hold" nodeType="afterEffect">
                                  <p:stCondLst>
                                    <p:cond delay="0"/>
                                  </p:stCondLst>
                                  <p:childTnLst>
                                    <p:set>
                                      <p:cBhvr>
                                        <p:cTn id="39" dur="1" fill="hold">
                                          <p:stCondLst>
                                            <p:cond delay="2749"/>
                                          </p:stCondLst>
                                        </p:cTn>
                                        <p:tgtEl>
                                          <p:spTgt spid="106"/>
                                        </p:tgtEl>
                                        <p:attrNameLst>
                                          <p:attrName>style.visibility</p:attrName>
                                        </p:attrNameLst>
                                      </p:cBhvr>
                                      <p:to>
                                        <p:strVal val="visible"/>
                                      </p:to>
                                    </p:set>
                                  </p:childTnLst>
                                </p:cTn>
                              </p:par>
                            </p:childTnLst>
                          </p:cTn>
                        </p:par>
                        <p:par>
                          <p:cTn id="40" fill="hold" nodeType="afterGroup">
                            <p:stCondLst>
                              <p:cond delay="31250"/>
                            </p:stCondLst>
                            <p:childTnLst>
                              <p:par>
                                <p:cTn id="41" presetID="1" presetClass="entr" presetSubtype="0" fill="hold" nodeType="afterEffect">
                                  <p:stCondLst>
                                    <p:cond delay="0"/>
                                  </p:stCondLst>
                                  <p:childTnLst>
                                    <p:set>
                                      <p:cBhvr>
                                        <p:cTn id="42" dur="1" fill="hold">
                                          <p:stCondLst>
                                            <p:cond delay="2749"/>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antones de El Salvadormod"/>
          <p:cNvPicPr>
            <a:picLocks noChangeAspect="1" noChangeArrowheads="1"/>
          </p:cNvPicPr>
          <p:nvPr/>
        </p:nvPicPr>
        <p:blipFill>
          <a:blip r:embed="rId3" cstate="print">
            <a:extLst>
              <a:ext uri="{28A0092B-C50C-407E-A947-70E740481C1C}">
                <a14:useLocalDpi xmlns:a14="http://schemas.microsoft.com/office/drawing/2010/main" val="0"/>
              </a:ext>
            </a:extLst>
          </a:blip>
          <a:srcRect l="1385" t="4604" r="2217" b="16957"/>
          <a:stretch>
            <a:fillRect/>
          </a:stretch>
        </p:blipFill>
        <p:spPr bwMode="auto">
          <a:xfrm>
            <a:off x="50800" y="1244600"/>
            <a:ext cx="9007475"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78563" y="53086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21650" y="5021263"/>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02525" y="3941763"/>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2438" y="37973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14513" y="3941763"/>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06900" y="4733925"/>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38475" y="40132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7" descr="D:\ArchivoINT\imagenes\Gif Animados\boton01[1].gif">
            <a:hlinkClick r:id="rId4" tooltip="Traficante envia a otro sujeto a San Miguel a traer a victimas a bordo de taxi, y los espera en la Terminal del sur, luego se trasladan a puerto Bus y abordan la Galgos"/>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4445000"/>
            <a:ext cx="1016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71 CuadroTexto"/>
          <p:cNvSpPr txBox="1">
            <a:spLocks noChangeArrowheads="1"/>
          </p:cNvSpPr>
          <p:nvPr/>
        </p:nvSpPr>
        <p:spPr bwMode="auto">
          <a:xfrm>
            <a:off x="8424863" y="4170363"/>
            <a:ext cx="811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EL AMATILLO </a:t>
            </a:r>
            <a:endParaRPr lang="en-GB" sz="700" b="1" dirty="0">
              <a:latin typeface="Candara" pitchFamily="34" charset="0"/>
            </a:endParaRPr>
          </a:p>
        </p:txBody>
      </p:sp>
      <p:sp>
        <p:nvSpPr>
          <p:cNvPr id="12300" name="72 CuadroTexto"/>
          <p:cNvSpPr txBox="1">
            <a:spLocks noChangeArrowheads="1"/>
          </p:cNvSpPr>
          <p:nvPr/>
        </p:nvSpPr>
        <p:spPr bwMode="auto">
          <a:xfrm>
            <a:off x="3297238" y="1431925"/>
            <a:ext cx="538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EL POY</a:t>
            </a:r>
            <a:endParaRPr lang="en-GB" sz="700" b="1" dirty="0">
              <a:latin typeface="Candara" pitchFamily="34" charset="0"/>
            </a:endParaRPr>
          </a:p>
        </p:txBody>
      </p:sp>
      <p:sp>
        <p:nvSpPr>
          <p:cNvPr id="12301" name="73 CuadroTexto"/>
          <p:cNvSpPr txBox="1">
            <a:spLocks noChangeArrowheads="1"/>
          </p:cNvSpPr>
          <p:nvPr/>
        </p:nvSpPr>
        <p:spPr bwMode="auto">
          <a:xfrm>
            <a:off x="2325688" y="1255713"/>
            <a:ext cx="6556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ANGUIATÚ</a:t>
            </a:r>
            <a:endParaRPr lang="en-GB" sz="700" b="1" dirty="0">
              <a:latin typeface="Candara" pitchFamily="34" charset="0"/>
            </a:endParaRPr>
          </a:p>
        </p:txBody>
      </p:sp>
      <p:sp>
        <p:nvSpPr>
          <p:cNvPr id="12302" name="74 CuadroTexto"/>
          <p:cNvSpPr txBox="1">
            <a:spLocks noChangeArrowheads="1"/>
          </p:cNvSpPr>
          <p:nvPr/>
        </p:nvSpPr>
        <p:spPr bwMode="auto">
          <a:xfrm>
            <a:off x="1263650" y="2141538"/>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SAN CRISTÓBAL</a:t>
            </a:r>
            <a:endParaRPr lang="en-GB" sz="700" b="1" dirty="0">
              <a:latin typeface="Candara" pitchFamily="34" charset="0"/>
            </a:endParaRPr>
          </a:p>
        </p:txBody>
      </p:sp>
      <p:sp>
        <p:nvSpPr>
          <p:cNvPr id="12303" name="75 CuadroTexto"/>
          <p:cNvSpPr txBox="1">
            <a:spLocks noChangeArrowheads="1"/>
          </p:cNvSpPr>
          <p:nvPr/>
        </p:nvSpPr>
        <p:spPr bwMode="auto">
          <a:xfrm>
            <a:off x="534988" y="2471738"/>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LAS CHINAMAS</a:t>
            </a:r>
            <a:endParaRPr lang="en-GB" sz="700" b="1" dirty="0">
              <a:latin typeface="Candara" pitchFamily="34" charset="0"/>
            </a:endParaRPr>
          </a:p>
        </p:txBody>
      </p:sp>
      <p:sp>
        <p:nvSpPr>
          <p:cNvPr id="12304" name="76 CuadroTexto"/>
          <p:cNvSpPr txBox="1">
            <a:spLocks noChangeArrowheads="1"/>
          </p:cNvSpPr>
          <p:nvPr/>
        </p:nvSpPr>
        <p:spPr bwMode="auto">
          <a:xfrm>
            <a:off x="-104775" y="307975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LA HACHADURA</a:t>
            </a:r>
            <a:endParaRPr lang="en-GB" sz="700" b="1" dirty="0">
              <a:latin typeface="Candara" pitchFamily="34" charset="0"/>
            </a:endParaRPr>
          </a:p>
        </p:txBody>
      </p:sp>
      <p:sp>
        <p:nvSpPr>
          <p:cNvPr id="12305" name="71 CuadroTexto"/>
          <p:cNvSpPr txBox="1">
            <a:spLocks noChangeArrowheads="1"/>
          </p:cNvSpPr>
          <p:nvPr/>
        </p:nvSpPr>
        <p:spPr bwMode="auto">
          <a:xfrm>
            <a:off x="7126288" y="2597150"/>
            <a:ext cx="811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PERQUÍN</a:t>
            </a:r>
            <a:endParaRPr lang="en-GB" sz="700" b="1" dirty="0">
              <a:latin typeface="Candara" pitchFamily="34" charset="0"/>
            </a:endParaRPr>
          </a:p>
        </p:txBody>
      </p:sp>
      <p:sp>
        <p:nvSpPr>
          <p:cNvPr id="62" name="61 Elipse"/>
          <p:cNvSpPr/>
          <p:nvPr/>
        </p:nvSpPr>
        <p:spPr>
          <a:xfrm>
            <a:off x="1814166" y="2270230"/>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pic>
        <p:nvPicPr>
          <p:cNvPr id="12309"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85850" y="3195638"/>
            <a:ext cx="1793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44700" y="3052763"/>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39084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98788" y="39846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86138" y="4014788"/>
            <a:ext cx="1793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17988" y="37687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35413" y="2193925"/>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335338"/>
            <a:ext cx="1793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73650" y="4445000"/>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62450" y="4705350"/>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03950" y="5275263"/>
            <a:ext cx="1793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51688" y="4845050"/>
            <a:ext cx="1793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62838" y="3929063"/>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2" descr="C:\Documents and Settings\Administrador\Mis documentos\Mis imágenes\IMAGENES GIF\dotflash.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81963" y="4992688"/>
            <a:ext cx="1809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76 Elipse"/>
          <p:cNvSpPr/>
          <p:nvPr/>
        </p:nvSpPr>
        <p:spPr>
          <a:xfrm>
            <a:off x="7458054" y="2793403"/>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78" name="77 Elipse"/>
          <p:cNvSpPr/>
          <p:nvPr/>
        </p:nvSpPr>
        <p:spPr>
          <a:xfrm>
            <a:off x="2582408" y="1460552"/>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79" name="78 Elipse"/>
          <p:cNvSpPr/>
          <p:nvPr/>
        </p:nvSpPr>
        <p:spPr>
          <a:xfrm>
            <a:off x="8573748" y="4403073"/>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80" name="79 Elipse"/>
          <p:cNvSpPr/>
          <p:nvPr/>
        </p:nvSpPr>
        <p:spPr>
          <a:xfrm>
            <a:off x="391773" y="3261774"/>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81" name="80 Elipse"/>
          <p:cNvSpPr/>
          <p:nvPr/>
        </p:nvSpPr>
        <p:spPr>
          <a:xfrm>
            <a:off x="942635" y="2796523"/>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82" name="81 Elipse"/>
          <p:cNvSpPr/>
          <p:nvPr/>
        </p:nvSpPr>
        <p:spPr>
          <a:xfrm>
            <a:off x="3423103" y="1664527"/>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83" name="82 Elipse"/>
          <p:cNvSpPr/>
          <p:nvPr/>
        </p:nvSpPr>
        <p:spPr>
          <a:xfrm>
            <a:off x="5509533" y="2939399"/>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sp>
        <p:nvSpPr>
          <p:cNvPr id="12344" name="71 CuadroTexto"/>
          <p:cNvSpPr txBox="1">
            <a:spLocks noChangeArrowheads="1"/>
          </p:cNvSpPr>
          <p:nvPr/>
        </p:nvSpPr>
        <p:spPr bwMode="auto">
          <a:xfrm>
            <a:off x="5264150" y="2765425"/>
            <a:ext cx="8112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latin typeface="Candara" pitchFamily="34" charset="0"/>
              </a:rPr>
              <a:t>Pte.</a:t>
            </a:r>
            <a:r>
              <a:rPr lang="en-GB" sz="700" b="1" dirty="0" smtClean="0">
                <a:latin typeface="Candara" pitchFamily="34" charset="0"/>
              </a:rPr>
              <a:t> </a:t>
            </a:r>
            <a:r>
              <a:rPr lang="en-GB" sz="700" b="1" dirty="0" smtClean="0">
                <a:latin typeface="Candara" pitchFamily="34" charset="0"/>
              </a:rPr>
              <a:t>Integración</a:t>
            </a:r>
            <a:endParaRPr lang="en-GB" sz="700" b="1" dirty="0">
              <a:latin typeface="Candara" pitchFamily="34" charset="0"/>
            </a:endParaRPr>
          </a:p>
        </p:txBody>
      </p:sp>
      <p:cxnSp>
        <p:nvCxnSpPr>
          <p:cNvPr id="85" name="84 Conector recto de flecha"/>
          <p:cNvCxnSpPr>
            <a:cxnSpLocks noChangeShapeType="1"/>
          </p:cNvCxnSpPr>
          <p:nvPr/>
        </p:nvCxnSpPr>
        <p:spPr bwMode="auto">
          <a:xfrm flipH="1" flipV="1">
            <a:off x="1238250" y="3305175"/>
            <a:ext cx="590550" cy="619125"/>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86" name="85 Conector recto de flecha"/>
          <p:cNvCxnSpPr>
            <a:cxnSpLocks noChangeShapeType="1"/>
          </p:cNvCxnSpPr>
          <p:nvPr/>
        </p:nvCxnSpPr>
        <p:spPr bwMode="auto">
          <a:xfrm flipH="1" flipV="1">
            <a:off x="1095375" y="2943225"/>
            <a:ext cx="57150" cy="249238"/>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87" name="86 Conector recto de flecha"/>
          <p:cNvCxnSpPr>
            <a:cxnSpLocks noChangeShapeType="1"/>
          </p:cNvCxnSpPr>
          <p:nvPr/>
        </p:nvCxnSpPr>
        <p:spPr bwMode="auto">
          <a:xfrm flipH="1" flipV="1">
            <a:off x="1114425" y="2914650"/>
            <a:ext cx="960438" cy="195263"/>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88" name="87 Conector recto de flecha"/>
          <p:cNvCxnSpPr>
            <a:cxnSpLocks noChangeShapeType="1"/>
          </p:cNvCxnSpPr>
          <p:nvPr/>
        </p:nvCxnSpPr>
        <p:spPr bwMode="auto">
          <a:xfrm flipH="1" flipV="1">
            <a:off x="1917700" y="2419350"/>
            <a:ext cx="196850" cy="6477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89" name="88 Conector recto de flecha"/>
          <p:cNvCxnSpPr>
            <a:cxnSpLocks noChangeShapeType="1"/>
          </p:cNvCxnSpPr>
          <p:nvPr/>
        </p:nvCxnSpPr>
        <p:spPr bwMode="auto">
          <a:xfrm flipV="1">
            <a:off x="2178050" y="1631950"/>
            <a:ext cx="476250" cy="1447800"/>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98" name="97 Conector recto de flecha"/>
          <p:cNvCxnSpPr>
            <a:cxnSpLocks noChangeShapeType="1"/>
          </p:cNvCxnSpPr>
          <p:nvPr/>
        </p:nvCxnSpPr>
        <p:spPr bwMode="auto">
          <a:xfrm flipH="1" flipV="1">
            <a:off x="520700" y="3390900"/>
            <a:ext cx="1301750" cy="523875"/>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99" name="98 Conector recto de flecha"/>
          <p:cNvCxnSpPr>
            <a:cxnSpLocks noChangeShapeType="1"/>
            <a:stCxn id="12311" idx="0"/>
            <a:endCxn id="12310" idx="2"/>
          </p:cNvCxnSpPr>
          <p:nvPr/>
        </p:nvCxnSpPr>
        <p:spPr bwMode="auto">
          <a:xfrm flipV="1">
            <a:off x="1865313" y="3221038"/>
            <a:ext cx="269875" cy="687387"/>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00" name="99 Conector recto de flecha"/>
          <p:cNvCxnSpPr>
            <a:cxnSpLocks noChangeShapeType="1"/>
            <a:stCxn id="12310" idx="1"/>
            <a:endCxn id="12309" idx="3"/>
          </p:cNvCxnSpPr>
          <p:nvPr/>
        </p:nvCxnSpPr>
        <p:spPr bwMode="auto">
          <a:xfrm flipH="1">
            <a:off x="1265238" y="3136900"/>
            <a:ext cx="779462" cy="142875"/>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101" name="100 Conector recto de flecha"/>
          <p:cNvCxnSpPr>
            <a:cxnSpLocks noChangeShapeType="1"/>
          </p:cNvCxnSpPr>
          <p:nvPr/>
        </p:nvCxnSpPr>
        <p:spPr bwMode="auto">
          <a:xfrm flipH="1">
            <a:off x="558800" y="3279775"/>
            <a:ext cx="538163" cy="3175"/>
          </a:xfrm>
          <a:prstGeom prst="straightConnector1">
            <a:avLst/>
          </a:prstGeom>
          <a:noFill/>
          <a:ln w="38100" algn="ctr">
            <a:solidFill>
              <a:srgbClr val="0070C0"/>
            </a:solidFill>
            <a:round/>
            <a:headEnd/>
            <a:tailEnd type="arrow" w="med" len="med"/>
          </a:ln>
          <a:extLst>
            <a:ext uri="{909E8E84-426E-40dd-AFC4-6F175D3DCCD1}">
              <a14:hiddenFill xmlns:a14="http://schemas.microsoft.com/office/drawing/2010/main">
                <a:noFill/>
              </a14:hiddenFill>
            </a:ext>
          </a:extLst>
        </p:spPr>
      </p:cxnSp>
      <p:sp>
        <p:nvSpPr>
          <p:cNvPr id="60" name="1 Título"/>
          <p:cNvSpPr txBox="1">
            <a:spLocks/>
          </p:cNvSpPr>
          <p:nvPr/>
        </p:nvSpPr>
        <p:spPr bwMode="auto">
          <a:xfrm>
            <a:off x="395536" y="999528"/>
            <a:ext cx="8352928" cy="41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sz="2000" kern="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t>ROUTE FOR SMUGGLING MIGRANTS FROM THE western REGION</a:t>
            </a:r>
            <a:endParaRPr lang="en-GB" sz="1400" kern="0" dirty="0">
              <a:solidFill>
                <a:srgbClr val="0000FF"/>
              </a:solidFill>
            </a:endParaRPr>
          </a:p>
        </p:txBody>
      </p:sp>
      <p:grpSp>
        <p:nvGrpSpPr>
          <p:cNvPr id="59" name="131 Grupo"/>
          <p:cNvGrpSpPr>
            <a:grpSpLocks/>
          </p:cNvGrpSpPr>
          <p:nvPr/>
        </p:nvGrpSpPr>
        <p:grpSpPr bwMode="auto">
          <a:xfrm>
            <a:off x="274638" y="4919663"/>
            <a:ext cx="1439862" cy="1173162"/>
            <a:chOff x="273987" y="4919901"/>
            <a:chExt cx="1440513" cy="1173395"/>
          </a:xfrm>
        </p:grpSpPr>
        <p:sp>
          <p:nvSpPr>
            <p:cNvPr id="61" name="132 Elipse"/>
            <p:cNvSpPr/>
            <p:nvPr/>
          </p:nvSpPr>
          <p:spPr>
            <a:xfrm>
              <a:off x="358989" y="5220605"/>
              <a:ext cx="142876" cy="142876"/>
            </a:xfrm>
            <a:prstGeom prst="ellipse">
              <a:avLst/>
            </a:prstGeom>
            <a:solidFill>
              <a:srgbClr val="FFFF00"/>
            </a:solidFill>
            <a:ln>
              <a:noFill/>
            </a:ln>
            <a:effectLst>
              <a:glow rad="63500">
                <a:srgbClr val="4F81BD">
                  <a:satMod val="175000"/>
                  <a:alpha val="4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GB" sz="400" kern="0" dirty="0">
                <a:solidFill>
                  <a:srgbClr val="000000"/>
                </a:solidFill>
                <a:latin typeface="Calibri" pitchFamily="34" charset="0"/>
              </a:endParaRPr>
            </a:p>
          </p:txBody>
        </p:sp>
        <p:cxnSp>
          <p:nvCxnSpPr>
            <p:cNvPr id="63" name="133 Conector recto"/>
            <p:cNvCxnSpPr>
              <a:cxnSpLocks noChangeShapeType="1"/>
            </p:cNvCxnSpPr>
            <p:nvPr/>
          </p:nvCxnSpPr>
          <p:spPr bwMode="auto">
            <a:xfrm>
              <a:off x="331137" y="5625534"/>
              <a:ext cx="198580"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64" name="134 Conector recto"/>
            <p:cNvCxnSpPr>
              <a:cxnSpLocks noChangeShapeType="1"/>
            </p:cNvCxnSpPr>
            <p:nvPr/>
          </p:nvCxnSpPr>
          <p:spPr bwMode="auto">
            <a:xfrm>
              <a:off x="331137" y="5990475"/>
              <a:ext cx="198580" cy="0"/>
            </a:xfrm>
            <a:prstGeom prst="line">
              <a:avLst/>
            </a:prstGeom>
            <a:noFill/>
            <a:ln w="38100" algn="ctr">
              <a:solidFill>
                <a:srgbClr val="7030A0"/>
              </a:solidFill>
              <a:round/>
              <a:headEnd/>
              <a:tailEnd/>
            </a:ln>
            <a:extLst>
              <a:ext uri="{909E8E84-426E-40dd-AFC4-6F175D3DCCD1}">
                <a14:hiddenFill xmlns:a14="http://schemas.microsoft.com/office/drawing/2010/main">
                  <a:noFill/>
                </a14:hiddenFill>
              </a:ext>
            </a:extLst>
          </p:spPr>
        </p:cxnSp>
        <p:sp>
          <p:nvSpPr>
            <p:cNvPr id="65" name="135 CuadroTexto"/>
            <p:cNvSpPr txBox="1"/>
            <p:nvPr/>
          </p:nvSpPr>
          <p:spPr>
            <a:xfrm>
              <a:off x="647218" y="5166012"/>
              <a:ext cx="736933" cy="215943"/>
            </a:xfrm>
            <a:prstGeom prst="rect">
              <a:avLst/>
            </a:prstGeom>
            <a:noFill/>
          </p:spPr>
          <p:txBody>
            <a:bodyPr>
              <a:spAutoFit/>
            </a:bodyPr>
            <a:lstStyle/>
            <a:p>
              <a:pPr fontAlgn="auto">
                <a:spcBef>
                  <a:spcPts val="0"/>
                </a:spcBef>
                <a:spcAft>
                  <a:spcPts val="0"/>
                </a:spcAft>
                <a:defRPr/>
              </a:pPr>
              <a:r>
                <a:rPr lang="en-GB" sz="800" kern="0" dirty="0" smtClean="0">
                  <a:solidFill>
                    <a:sysClr val="windowText" lastClr="000000"/>
                  </a:solidFill>
                  <a:latin typeface="Candara" pitchFamily="34" charset="0"/>
                </a:rPr>
                <a:t>Border</a:t>
              </a:r>
              <a:endParaRPr lang="en-GB" sz="800" kern="0" dirty="0">
                <a:solidFill>
                  <a:sysClr val="windowText" lastClr="000000"/>
                </a:solidFill>
                <a:latin typeface="Candara" pitchFamily="34" charset="0"/>
              </a:endParaRPr>
            </a:p>
          </p:txBody>
        </p:sp>
        <p:sp>
          <p:nvSpPr>
            <p:cNvPr id="66" name="136 CuadroTexto"/>
            <p:cNvSpPr txBox="1"/>
            <p:nvPr/>
          </p:nvSpPr>
          <p:spPr>
            <a:xfrm>
              <a:off x="650394" y="5518507"/>
              <a:ext cx="1064106" cy="338621"/>
            </a:xfrm>
            <a:prstGeom prst="rect">
              <a:avLst/>
            </a:prstGeom>
            <a:noFill/>
          </p:spPr>
          <p:txBody>
            <a:bodyPr>
              <a:spAutoFit/>
            </a:bodyPr>
            <a:lstStyle/>
            <a:p>
              <a:pPr fontAlgn="auto">
                <a:spcBef>
                  <a:spcPts val="0"/>
                </a:spcBef>
                <a:spcAft>
                  <a:spcPts val="0"/>
                </a:spcAft>
                <a:defRPr/>
              </a:pPr>
              <a:r>
                <a:rPr lang="en-GB" sz="800" kern="0" dirty="0" smtClean="0">
                  <a:solidFill>
                    <a:sysClr val="windowText" lastClr="000000"/>
                  </a:solidFill>
                  <a:latin typeface="Candara" pitchFamily="34" charset="0"/>
                </a:rPr>
                <a:t>Pan-American Highway</a:t>
              </a:r>
              <a:endParaRPr lang="en-GB" sz="800" kern="0" dirty="0">
                <a:solidFill>
                  <a:sysClr val="windowText" lastClr="000000"/>
                </a:solidFill>
                <a:latin typeface="Candara" pitchFamily="34" charset="0"/>
              </a:endParaRPr>
            </a:p>
          </p:txBody>
        </p:sp>
        <p:sp>
          <p:nvSpPr>
            <p:cNvPr id="67" name="137 CuadroTexto"/>
            <p:cNvSpPr txBox="1"/>
            <p:nvPr/>
          </p:nvSpPr>
          <p:spPr>
            <a:xfrm>
              <a:off x="650394" y="5877353"/>
              <a:ext cx="1064106" cy="215943"/>
            </a:xfrm>
            <a:prstGeom prst="rect">
              <a:avLst/>
            </a:prstGeom>
            <a:noFill/>
          </p:spPr>
          <p:txBody>
            <a:bodyPr>
              <a:spAutoFit/>
            </a:bodyPr>
            <a:lstStyle/>
            <a:p>
              <a:pPr fontAlgn="auto">
                <a:spcBef>
                  <a:spcPts val="0"/>
                </a:spcBef>
                <a:spcAft>
                  <a:spcPts val="0"/>
                </a:spcAft>
                <a:defRPr/>
              </a:pPr>
              <a:r>
                <a:rPr lang="en-GB" sz="800" kern="0" dirty="0" smtClean="0">
                  <a:solidFill>
                    <a:sysClr val="windowText" lastClr="000000"/>
                  </a:solidFill>
                  <a:latin typeface="Candara" pitchFamily="34" charset="0"/>
                </a:rPr>
                <a:t>Coastal Route</a:t>
              </a:r>
              <a:endParaRPr lang="en-GB" sz="800" kern="0" dirty="0">
                <a:solidFill>
                  <a:sysClr val="windowText" lastClr="000000"/>
                </a:solidFill>
                <a:latin typeface="Candara" pitchFamily="34" charset="0"/>
              </a:endParaRPr>
            </a:p>
          </p:txBody>
        </p:sp>
        <p:sp>
          <p:nvSpPr>
            <p:cNvPr id="68" name="138 CuadroTexto"/>
            <p:cNvSpPr txBox="1"/>
            <p:nvPr/>
          </p:nvSpPr>
          <p:spPr>
            <a:xfrm>
              <a:off x="273987" y="4919901"/>
              <a:ext cx="1011694" cy="246111"/>
            </a:xfrm>
            <a:prstGeom prst="rect">
              <a:avLst/>
            </a:prstGeom>
            <a:noFill/>
          </p:spPr>
          <p:txBody>
            <a:bodyPr>
              <a:spAutoFit/>
            </a:bodyPr>
            <a:lstStyle/>
            <a:p>
              <a:pPr fontAlgn="auto">
                <a:spcBef>
                  <a:spcPts val="0"/>
                </a:spcBef>
                <a:spcAft>
                  <a:spcPts val="0"/>
                </a:spcAft>
                <a:defRPr/>
              </a:pPr>
              <a:r>
                <a:rPr lang="en-GB" sz="1000" b="1" kern="0" dirty="0" smtClean="0">
                  <a:solidFill>
                    <a:sysClr val="windowText" lastClr="000000"/>
                  </a:solidFill>
                  <a:latin typeface="Candara" pitchFamily="34" charset="0"/>
                </a:rPr>
                <a:t>REFERENCES</a:t>
              </a:r>
              <a:endParaRPr lang="en-GB" sz="1000" b="1" kern="0" dirty="0">
                <a:solidFill>
                  <a:sysClr val="windowText" lastClr="000000"/>
                </a:solidFill>
                <a:latin typeface="Candara" pitchFamily="34" charset="0"/>
              </a:endParaRPr>
            </a:p>
          </p:txBody>
        </p:sp>
      </p:gr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2749"/>
                                          </p:stCondLst>
                                        </p:cTn>
                                        <p:tgtEl>
                                          <p:spTgt spid="87"/>
                                        </p:tgtEl>
                                        <p:attrNameLst>
                                          <p:attrName>style.visibility</p:attrName>
                                        </p:attrNameLst>
                                      </p:cBhvr>
                                      <p:to>
                                        <p:strVal val="visible"/>
                                      </p:to>
                                    </p:set>
                                  </p:childTnLst>
                                </p:cTn>
                              </p:par>
                            </p:childTnLst>
                          </p:cTn>
                        </p:par>
                        <p:par>
                          <p:cTn id="7" fill="hold" nodeType="afterGroup">
                            <p:stCondLst>
                              <p:cond delay="2750"/>
                            </p:stCondLst>
                            <p:childTnLst>
                              <p:par>
                                <p:cTn id="8" presetID="1" presetClass="entr" presetSubtype="0" fill="hold" nodeType="afterEffect">
                                  <p:stCondLst>
                                    <p:cond delay="0"/>
                                  </p:stCondLst>
                                  <p:childTnLst>
                                    <p:set>
                                      <p:cBhvr>
                                        <p:cTn id="9" dur="1" fill="hold">
                                          <p:stCondLst>
                                            <p:cond delay="2749"/>
                                          </p:stCondLst>
                                        </p:cTn>
                                        <p:tgtEl>
                                          <p:spTgt spid="88"/>
                                        </p:tgtEl>
                                        <p:attrNameLst>
                                          <p:attrName>style.visibility</p:attrName>
                                        </p:attrNameLst>
                                      </p:cBhvr>
                                      <p:to>
                                        <p:strVal val="visible"/>
                                      </p:to>
                                    </p:set>
                                  </p:childTnLst>
                                </p:cTn>
                              </p:par>
                            </p:childTnLst>
                          </p:cTn>
                        </p:par>
                        <p:par>
                          <p:cTn id="10" fill="hold" nodeType="afterGroup">
                            <p:stCondLst>
                              <p:cond delay="5500"/>
                            </p:stCondLst>
                            <p:childTnLst>
                              <p:par>
                                <p:cTn id="11" presetID="1" presetClass="entr" presetSubtype="0" fill="hold" nodeType="afterEffect">
                                  <p:stCondLst>
                                    <p:cond delay="0"/>
                                  </p:stCondLst>
                                  <p:childTnLst>
                                    <p:set>
                                      <p:cBhvr>
                                        <p:cTn id="12" dur="1" fill="hold">
                                          <p:stCondLst>
                                            <p:cond delay="2749"/>
                                          </p:stCondLst>
                                        </p:cTn>
                                        <p:tgtEl>
                                          <p:spTgt spid="89"/>
                                        </p:tgtEl>
                                        <p:attrNameLst>
                                          <p:attrName>style.visibility</p:attrName>
                                        </p:attrNameLst>
                                      </p:cBhvr>
                                      <p:to>
                                        <p:strVal val="visible"/>
                                      </p:to>
                                    </p:set>
                                  </p:childTnLst>
                                </p:cTn>
                              </p:par>
                            </p:childTnLst>
                          </p:cTn>
                        </p:par>
                        <p:par>
                          <p:cTn id="13" fill="hold" nodeType="afterGroup">
                            <p:stCondLst>
                              <p:cond delay="8250"/>
                            </p:stCondLst>
                            <p:childTnLst>
                              <p:par>
                                <p:cTn id="14" presetID="1" presetClass="entr" presetSubtype="0" fill="hold" nodeType="afterEffect">
                                  <p:stCondLst>
                                    <p:cond delay="0"/>
                                  </p:stCondLst>
                                  <p:childTnLst>
                                    <p:set>
                                      <p:cBhvr>
                                        <p:cTn id="15" dur="1" fill="hold">
                                          <p:stCondLst>
                                            <p:cond delay="2749"/>
                                          </p:stCondLst>
                                        </p:cTn>
                                        <p:tgtEl>
                                          <p:spTgt spid="100"/>
                                        </p:tgtEl>
                                        <p:attrNameLst>
                                          <p:attrName>style.visibility</p:attrName>
                                        </p:attrNameLst>
                                      </p:cBhvr>
                                      <p:to>
                                        <p:strVal val="visible"/>
                                      </p:to>
                                    </p:set>
                                  </p:childTnLst>
                                </p:cTn>
                              </p:par>
                            </p:childTnLst>
                          </p:cTn>
                        </p:par>
                        <p:par>
                          <p:cTn id="16" fill="hold" nodeType="afterGroup">
                            <p:stCondLst>
                              <p:cond delay="11000"/>
                            </p:stCondLst>
                            <p:childTnLst>
                              <p:par>
                                <p:cTn id="17" presetID="1" presetClass="entr" presetSubtype="0" fill="hold" nodeType="afterEffect">
                                  <p:stCondLst>
                                    <p:cond delay="0"/>
                                  </p:stCondLst>
                                  <p:childTnLst>
                                    <p:set>
                                      <p:cBhvr>
                                        <p:cTn id="18" dur="1" fill="hold">
                                          <p:stCondLst>
                                            <p:cond delay="2749"/>
                                          </p:stCondLst>
                                        </p:cTn>
                                        <p:tgtEl>
                                          <p:spTgt spid="101"/>
                                        </p:tgtEl>
                                        <p:attrNameLst>
                                          <p:attrName>style.visibility</p:attrName>
                                        </p:attrNameLst>
                                      </p:cBhvr>
                                      <p:to>
                                        <p:strVal val="visible"/>
                                      </p:to>
                                    </p:set>
                                  </p:childTnLst>
                                </p:cTn>
                              </p:par>
                            </p:childTnLst>
                          </p:cTn>
                        </p:par>
                        <p:par>
                          <p:cTn id="19" fill="hold" nodeType="afterGroup">
                            <p:stCondLst>
                              <p:cond delay="13750"/>
                            </p:stCondLst>
                            <p:childTnLst>
                              <p:par>
                                <p:cTn id="20" presetID="1" presetClass="entr" presetSubtype="0" fill="hold" nodeType="afterEffect">
                                  <p:stCondLst>
                                    <p:cond delay="0"/>
                                  </p:stCondLst>
                                  <p:childTnLst>
                                    <p:set>
                                      <p:cBhvr>
                                        <p:cTn id="21" dur="1" fill="hold">
                                          <p:stCondLst>
                                            <p:cond delay="2749"/>
                                          </p:stCondLst>
                                        </p:cTn>
                                        <p:tgtEl>
                                          <p:spTgt spid="85"/>
                                        </p:tgtEl>
                                        <p:attrNameLst>
                                          <p:attrName>style.visibility</p:attrName>
                                        </p:attrNameLst>
                                      </p:cBhvr>
                                      <p:to>
                                        <p:strVal val="visible"/>
                                      </p:to>
                                    </p:set>
                                  </p:childTnLst>
                                </p:cTn>
                              </p:par>
                            </p:childTnLst>
                          </p:cTn>
                        </p:par>
                        <p:par>
                          <p:cTn id="22" fill="hold" nodeType="afterGroup">
                            <p:stCondLst>
                              <p:cond delay="16500"/>
                            </p:stCondLst>
                            <p:childTnLst>
                              <p:par>
                                <p:cTn id="23" presetID="1" presetClass="entr" presetSubtype="0" fill="hold" nodeType="afterEffect">
                                  <p:stCondLst>
                                    <p:cond delay="0"/>
                                  </p:stCondLst>
                                  <p:childTnLst>
                                    <p:set>
                                      <p:cBhvr>
                                        <p:cTn id="24" dur="1" fill="hold">
                                          <p:stCondLst>
                                            <p:cond delay="2749"/>
                                          </p:stCondLst>
                                        </p:cTn>
                                        <p:tgtEl>
                                          <p:spTgt spid="86"/>
                                        </p:tgtEl>
                                        <p:attrNameLst>
                                          <p:attrName>style.visibility</p:attrName>
                                        </p:attrNameLst>
                                      </p:cBhvr>
                                      <p:to>
                                        <p:strVal val="visible"/>
                                      </p:to>
                                    </p:set>
                                  </p:childTnLst>
                                </p:cTn>
                              </p:par>
                            </p:childTnLst>
                          </p:cTn>
                        </p:par>
                        <p:par>
                          <p:cTn id="25" fill="hold" nodeType="afterGroup">
                            <p:stCondLst>
                              <p:cond delay="19250"/>
                            </p:stCondLst>
                            <p:childTnLst>
                              <p:par>
                                <p:cTn id="26" presetID="1" presetClass="entr" presetSubtype="0" fill="hold" nodeType="afterEffect">
                                  <p:stCondLst>
                                    <p:cond delay="0"/>
                                  </p:stCondLst>
                                  <p:childTnLst>
                                    <p:set>
                                      <p:cBhvr>
                                        <p:cTn id="27" dur="1" fill="hold">
                                          <p:stCondLst>
                                            <p:cond delay="2749"/>
                                          </p:stCondLst>
                                        </p:cTn>
                                        <p:tgtEl>
                                          <p:spTgt spid="98"/>
                                        </p:tgtEl>
                                        <p:attrNameLst>
                                          <p:attrName>style.visibility</p:attrName>
                                        </p:attrNameLst>
                                      </p:cBhvr>
                                      <p:to>
                                        <p:strVal val="visible"/>
                                      </p:to>
                                    </p:set>
                                  </p:childTnLst>
                                </p:cTn>
                              </p:par>
                            </p:childTnLst>
                          </p:cTn>
                        </p:par>
                        <p:par>
                          <p:cTn id="28" fill="hold" nodeType="afterGroup">
                            <p:stCondLst>
                              <p:cond delay="22000"/>
                            </p:stCondLst>
                            <p:childTnLst>
                              <p:par>
                                <p:cTn id="29" presetID="1" presetClass="entr" presetSubtype="0" fill="hold" nodeType="afterEffect">
                                  <p:stCondLst>
                                    <p:cond delay="0"/>
                                  </p:stCondLst>
                                  <p:childTnLst>
                                    <p:set>
                                      <p:cBhvr>
                                        <p:cTn id="30" dur="1" fill="hold">
                                          <p:stCondLst>
                                            <p:cond delay="2749"/>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241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10 CuadroTexto"/>
          <p:cNvSpPr txBox="1">
            <a:spLocks noChangeArrowheads="1"/>
          </p:cNvSpPr>
          <p:nvPr/>
        </p:nvSpPr>
        <p:spPr bwMode="auto">
          <a:xfrm>
            <a:off x="3367088" y="5611813"/>
            <a:ext cx="592137" cy="200025"/>
          </a:xfrm>
          <a:prstGeom prst="rect">
            <a:avLst/>
          </a:prstGeom>
          <a:solidFill>
            <a:srgbClr val="4F4F4F">
              <a:alpha val="4274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solidFill>
                  <a:srgbClr val="0000FF"/>
                </a:solidFill>
                <a:cs typeface="Arial" charset="0"/>
              </a:rPr>
              <a:t>Tica</a:t>
            </a:r>
            <a:r>
              <a:rPr lang="en-GB" sz="700" b="1" dirty="0" smtClean="0">
                <a:solidFill>
                  <a:srgbClr val="0000FF"/>
                </a:solidFill>
                <a:cs typeface="Arial" charset="0"/>
              </a:rPr>
              <a:t> Bus</a:t>
            </a:r>
            <a:endParaRPr lang="en-GB" sz="700" b="1" dirty="0">
              <a:solidFill>
                <a:srgbClr val="0000FF"/>
              </a:solidFill>
              <a:cs typeface="Arial" charset="0"/>
            </a:endParaRPr>
          </a:p>
        </p:txBody>
      </p:sp>
      <p:sp>
        <p:nvSpPr>
          <p:cNvPr id="6" name="5 Rectángulo"/>
          <p:cNvSpPr>
            <a:spLocks noChangeArrowheads="1"/>
          </p:cNvSpPr>
          <p:nvPr/>
        </p:nvSpPr>
        <p:spPr bwMode="auto">
          <a:xfrm>
            <a:off x="2763838" y="3251200"/>
            <a:ext cx="6778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GB" sz="700" b="1" kern="0" dirty="0" smtClean="0">
                <a:solidFill>
                  <a:srgbClr val="0000FF"/>
                </a:solidFill>
                <a:latin typeface="Arial"/>
                <a:cs typeface="Arial" charset="0"/>
              </a:rPr>
              <a:t>Pullmantur</a:t>
            </a:r>
            <a:r>
              <a:rPr lang="en-GB" sz="700" b="1" kern="0" dirty="0" smtClean="0">
                <a:solidFill>
                  <a:srgbClr val="0000FF"/>
                </a:solidFill>
                <a:latin typeface="Arial"/>
                <a:cs typeface="Arial" charset="0"/>
              </a:rPr>
              <a:t> </a:t>
            </a:r>
            <a:endParaRPr lang="en-GB" kern="0" dirty="0">
              <a:solidFill>
                <a:srgbClr val="000000"/>
              </a:solidFill>
              <a:latin typeface="Arial"/>
              <a:cs typeface="Arial Unicode MS"/>
            </a:endParaRPr>
          </a:p>
        </p:txBody>
      </p:sp>
      <p:sp>
        <p:nvSpPr>
          <p:cNvPr id="7" name="6 Rectángulo"/>
          <p:cNvSpPr>
            <a:spLocks noChangeArrowheads="1"/>
          </p:cNvSpPr>
          <p:nvPr/>
        </p:nvSpPr>
        <p:spPr bwMode="auto">
          <a:xfrm>
            <a:off x="5037138" y="5260975"/>
            <a:ext cx="444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GB" sz="700" b="1" kern="0" dirty="0" smtClean="0">
                <a:solidFill>
                  <a:srgbClr val="0000FF"/>
                </a:solidFill>
                <a:latin typeface="Arial"/>
                <a:cs typeface="Arial" charset="0"/>
              </a:rPr>
              <a:t>El Sol</a:t>
            </a:r>
            <a:endParaRPr lang="en-GB" kern="0" dirty="0">
              <a:solidFill>
                <a:srgbClr val="000000"/>
              </a:solidFill>
              <a:latin typeface="Arial"/>
              <a:cs typeface="Arial Unicode MS"/>
            </a:endParaRPr>
          </a:p>
        </p:txBody>
      </p:sp>
      <p:sp>
        <p:nvSpPr>
          <p:cNvPr id="13318" name="10 CuadroTexto"/>
          <p:cNvSpPr txBox="1">
            <a:spLocks noChangeArrowheads="1"/>
          </p:cNvSpPr>
          <p:nvPr/>
        </p:nvSpPr>
        <p:spPr bwMode="auto">
          <a:xfrm>
            <a:off x="3768725" y="5608638"/>
            <a:ext cx="768350" cy="200025"/>
          </a:xfrm>
          <a:prstGeom prst="rect">
            <a:avLst/>
          </a:prstGeom>
          <a:solidFill>
            <a:srgbClr val="4F4F4F">
              <a:alpha val="4274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solidFill>
                  <a:srgbClr val="0000FF"/>
                </a:solidFill>
                <a:cs typeface="Arial" charset="0"/>
              </a:rPr>
              <a:t>King Quality</a:t>
            </a:r>
            <a:endParaRPr lang="en-GB" sz="700" b="1" dirty="0">
              <a:solidFill>
                <a:srgbClr val="0000FF"/>
              </a:solidFill>
              <a:cs typeface="Arial" charset="0"/>
            </a:endParaRPr>
          </a:p>
        </p:txBody>
      </p:sp>
      <p:pic>
        <p:nvPicPr>
          <p:cNvPr id="13319" name="Picture 30">
            <a:hlinkClick r:id="rId3" action="ppaction://hlinkpres?slideindex=1&amp;slidetitle=" tooltip="Transportes El So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25" y="5453063"/>
            <a:ext cx="406400" cy="24606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1">
            <a:hlinkClick r:id="rId3" action="ppaction://hlinkpres?slideindex=1&amp;slidetitle=" tooltip="Pullmantur"/>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1950" y="3441700"/>
            <a:ext cx="361950" cy="20002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32">
            <a:hlinkClick r:id="rId3" action="ppaction://hlinkpres?slideindex=1&amp;slidetitle=" tooltip="King Quality"/>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6525" y="5807075"/>
            <a:ext cx="379413" cy="21272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33">
            <a:hlinkClick r:id="rId3" action="ppaction://hlinkpres?slideindex=1&amp;slidetitle=" tooltip="Tica Bu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0275" y="5805488"/>
            <a:ext cx="404813" cy="21748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3" name="12 Rectángulo redondeado"/>
          <p:cNvSpPr/>
          <p:nvPr/>
        </p:nvSpPr>
        <p:spPr>
          <a:xfrm rot="5400000">
            <a:off x="3379732" y="1004872"/>
            <a:ext cx="194982" cy="294919"/>
          </a:xfrm>
          <a:prstGeom prst="roundRect">
            <a:avLst/>
          </a:prstGeom>
          <a:solidFill>
            <a:srgbClr val="00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en-GB" kern="0" dirty="0">
              <a:solidFill>
                <a:srgbClr val="FFFFFF"/>
              </a:solidFill>
              <a:latin typeface="Arial"/>
              <a:cs typeface="Arial Unicode MS"/>
            </a:endParaRPr>
          </a:p>
        </p:txBody>
      </p:sp>
      <p:sp>
        <p:nvSpPr>
          <p:cNvPr id="13326" name="10 CuadroTexto"/>
          <p:cNvSpPr txBox="1">
            <a:spLocks noChangeArrowheads="1"/>
          </p:cNvSpPr>
          <p:nvPr/>
        </p:nvSpPr>
        <p:spPr bwMode="auto">
          <a:xfrm>
            <a:off x="3233738" y="1027113"/>
            <a:ext cx="4524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solidFill>
                  <a:srgbClr val="000000"/>
                </a:solidFill>
                <a:latin typeface="Arial Rounded MT Bold" pitchFamily="34" charset="0"/>
                <a:ea typeface="Arial Unicode MS" pitchFamily="34" charset="-128"/>
              </a:rPr>
              <a:t>Hotel</a:t>
            </a:r>
            <a:endParaRPr lang="en-GB" sz="700" b="1" dirty="0">
              <a:solidFill>
                <a:srgbClr val="000000"/>
              </a:solidFill>
              <a:latin typeface="Arial Rounded MT Bold" pitchFamily="34" charset="0"/>
              <a:ea typeface="Arial Unicode MS" pitchFamily="34" charset="-128"/>
            </a:endParaRPr>
          </a:p>
        </p:txBody>
      </p:sp>
      <p:sp>
        <p:nvSpPr>
          <p:cNvPr id="15" name="14 Llamada con línea 2">
            <a:hlinkClick r:id="rId3" action="ppaction://hlinkpres?slideindex=1&amp;slidetitle=" tooltip="HOTEL VILLA SERENA"/>
          </p:cNvPr>
          <p:cNvSpPr/>
          <p:nvPr/>
        </p:nvSpPr>
        <p:spPr>
          <a:xfrm>
            <a:off x="755650" y="1382713"/>
            <a:ext cx="1109663" cy="677862"/>
          </a:xfrm>
          <a:prstGeom prst="borderCallout2">
            <a:avLst>
              <a:gd name="adj1" fmla="val 52489"/>
              <a:gd name="adj2" fmla="val 99748"/>
              <a:gd name="adj3" fmla="val 43330"/>
              <a:gd name="adj4" fmla="val 163358"/>
              <a:gd name="adj5" fmla="val -4482"/>
              <a:gd name="adj6" fmla="val 209832"/>
            </a:avLst>
          </a:prstGeom>
          <a:blipFill>
            <a:blip r:embed="rId8" cstate="print"/>
            <a:stretch>
              <a:fillRect/>
            </a:stretch>
          </a:blipFill>
          <a:ln w="25400" cap="flat" cmpd="sng" algn="ctr">
            <a:solidFill>
              <a:srgbClr val="00FFFF"/>
            </a:solidFill>
            <a:prstDash val="solid"/>
          </a:ln>
          <a:effectLst/>
        </p:spPr>
        <p:txBody>
          <a:bodyPr anchor="ctr"/>
          <a:lstStyle/>
          <a:p>
            <a:pPr algn="ctr">
              <a:defRPr/>
            </a:pPr>
            <a:endParaRPr lang="en-GB" kern="0" dirty="0">
              <a:solidFill>
                <a:srgbClr val="FFFFFF"/>
              </a:solidFill>
              <a:latin typeface="Arial"/>
              <a:cs typeface="Arial Unicode MS"/>
            </a:endParaRPr>
          </a:p>
        </p:txBody>
      </p:sp>
      <p:sp>
        <p:nvSpPr>
          <p:cNvPr id="16" name="15 Rectángulo redondeado"/>
          <p:cNvSpPr/>
          <p:nvPr/>
        </p:nvSpPr>
        <p:spPr>
          <a:xfrm rot="3417209">
            <a:off x="5703082" y="6072792"/>
            <a:ext cx="194985" cy="294919"/>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en-GB" kern="0" dirty="0">
              <a:solidFill>
                <a:srgbClr val="FFFFFF"/>
              </a:solidFill>
              <a:latin typeface="Arial"/>
              <a:cs typeface="Arial Unicode MS"/>
            </a:endParaRPr>
          </a:p>
        </p:txBody>
      </p:sp>
      <p:sp>
        <p:nvSpPr>
          <p:cNvPr id="13331" name="10 CuadroTexto"/>
          <p:cNvSpPr txBox="1">
            <a:spLocks noChangeArrowheads="1"/>
          </p:cNvSpPr>
          <p:nvPr/>
        </p:nvSpPr>
        <p:spPr bwMode="auto">
          <a:xfrm rot="-1868421">
            <a:off x="5557838" y="6100763"/>
            <a:ext cx="4524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700" b="1" dirty="0" smtClean="0">
                <a:solidFill>
                  <a:srgbClr val="000000"/>
                </a:solidFill>
                <a:latin typeface="Arial Rounded MT Bold" pitchFamily="34" charset="0"/>
                <a:ea typeface="Arial Unicode MS" pitchFamily="34" charset="-128"/>
              </a:rPr>
              <a:t>Hotel</a:t>
            </a:r>
            <a:endParaRPr lang="en-GB" sz="700" b="1" dirty="0">
              <a:solidFill>
                <a:srgbClr val="000000"/>
              </a:solidFill>
              <a:latin typeface="Arial Rounded MT Bold" pitchFamily="34" charset="0"/>
              <a:ea typeface="Arial Unicode MS" pitchFamily="34" charset="-128"/>
            </a:endParaRPr>
          </a:p>
        </p:txBody>
      </p:sp>
      <p:sp>
        <p:nvSpPr>
          <p:cNvPr id="18" name="17 Llamada con línea 2">
            <a:hlinkClick r:id="rId3" action="ppaction://hlinkpres?slideindex=1&amp;slidetitle=" tooltip="HOTEL VILLA FLORENCIA"/>
          </p:cNvPr>
          <p:cNvSpPr/>
          <p:nvPr/>
        </p:nvSpPr>
        <p:spPr>
          <a:xfrm>
            <a:off x="7218363" y="5699125"/>
            <a:ext cx="1025525" cy="684213"/>
          </a:xfrm>
          <a:prstGeom prst="borderCallout2">
            <a:avLst>
              <a:gd name="adj1" fmla="val 51685"/>
              <a:gd name="adj2" fmla="val 570"/>
              <a:gd name="adj3" fmla="val 91562"/>
              <a:gd name="adj4" fmla="val -28464"/>
              <a:gd name="adj5" fmla="val 88748"/>
              <a:gd name="adj6" fmla="val -95414"/>
            </a:avLst>
          </a:prstGeom>
          <a:blipFill>
            <a:blip r:embed="rId9" cstate="print"/>
            <a:stretch>
              <a:fillRect/>
            </a:stretch>
          </a:blipFill>
          <a:ln w="25400" cap="flat" cmpd="sng" algn="ctr">
            <a:solidFill>
              <a:srgbClr val="FFFF00"/>
            </a:solidFill>
            <a:prstDash val="solid"/>
          </a:ln>
          <a:effectLst/>
        </p:spPr>
        <p:txBody>
          <a:bodyPr anchor="ctr"/>
          <a:lstStyle/>
          <a:p>
            <a:pPr algn="ctr">
              <a:defRPr/>
            </a:pPr>
            <a:endParaRPr lang="en-GB" kern="0" dirty="0">
              <a:solidFill>
                <a:srgbClr val="FFFFFF"/>
              </a:solidFill>
              <a:latin typeface="Arial"/>
              <a:cs typeface="Arial Unicode MS"/>
            </a:endParaRPr>
          </a:p>
        </p:txBody>
      </p:sp>
      <p:grpSp>
        <p:nvGrpSpPr>
          <p:cNvPr id="13333" name="18 Grupo"/>
          <p:cNvGrpSpPr>
            <a:grpSpLocks/>
          </p:cNvGrpSpPr>
          <p:nvPr/>
        </p:nvGrpSpPr>
        <p:grpSpPr bwMode="auto">
          <a:xfrm>
            <a:off x="157163" y="5932488"/>
            <a:ext cx="1844675" cy="779462"/>
            <a:chOff x="611560" y="5805264"/>
            <a:chExt cx="1800225" cy="863600"/>
          </a:xfrm>
        </p:grpSpPr>
        <p:sp>
          <p:nvSpPr>
            <p:cNvPr id="20" name="19 Rectángulo redondeado"/>
            <p:cNvSpPr/>
            <p:nvPr/>
          </p:nvSpPr>
          <p:spPr>
            <a:xfrm>
              <a:off x="611560" y="5805264"/>
              <a:ext cx="1800225" cy="863600"/>
            </a:xfrm>
            <a:prstGeom prst="roundRect">
              <a:avLst/>
            </a:prstGeom>
            <a:solidFill>
              <a:srgbClr val="92D050"/>
            </a:solidFill>
            <a:ln w="25400" cap="flat" cmpd="sng" algn="ctr">
              <a:solidFill>
                <a:srgbClr val="000000"/>
              </a:solidFill>
              <a:prstDash val="solid"/>
            </a:ln>
            <a:effectLst/>
          </p:spPr>
          <p:txBody>
            <a:bodyPr anchor="ctr"/>
            <a:lstStyle/>
            <a:p>
              <a:pPr algn="ctr" fontAlgn="auto">
                <a:spcBef>
                  <a:spcPts val="0"/>
                </a:spcBef>
                <a:spcAft>
                  <a:spcPts val="0"/>
                </a:spcAft>
                <a:defRPr/>
              </a:pPr>
              <a:endParaRPr lang="en-GB" kern="0" dirty="0">
                <a:solidFill>
                  <a:srgbClr val="FFFFFF"/>
                </a:solidFill>
                <a:latin typeface="Arial"/>
                <a:cs typeface="Arial Unicode MS"/>
              </a:endParaRPr>
            </a:p>
          </p:txBody>
        </p:sp>
        <p:sp>
          <p:nvSpPr>
            <p:cNvPr id="21" name="12 CuadroTexto"/>
            <p:cNvSpPr txBox="1">
              <a:spLocks noChangeArrowheads="1"/>
            </p:cNvSpPr>
            <p:nvPr/>
          </p:nvSpPr>
          <p:spPr bwMode="auto">
            <a:xfrm>
              <a:off x="955493" y="6081405"/>
              <a:ext cx="1398970" cy="56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000" b="1" kern="0" dirty="0" smtClean="0">
                  <a:solidFill>
                    <a:srgbClr val="000000"/>
                  </a:solidFill>
                  <a:cs typeface="Arial Unicode MS"/>
                </a:rPr>
                <a:t>Villa Serena Hotel</a:t>
              </a:r>
            </a:p>
            <a:p>
              <a:pPr eaLnBrk="1" hangingPunct="1">
                <a:defRPr/>
              </a:pPr>
              <a:endParaRPr lang="en-GB" sz="700" b="1" kern="0" dirty="0" smtClean="0">
                <a:solidFill>
                  <a:srgbClr val="000000"/>
                </a:solidFill>
                <a:cs typeface="Arial Unicode MS"/>
              </a:endParaRPr>
            </a:p>
            <a:p>
              <a:pPr eaLnBrk="1" hangingPunct="1">
                <a:defRPr/>
              </a:pPr>
              <a:r>
                <a:rPr lang="en-GB" sz="1000" b="1" kern="0" dirty="0" smtClean="0">
                  <a:solidFill>
                    <a:srgbClr val="000000"/>
                  </a:solidFill>
                  <a:cs typeface="Arial Unicode MS"/>
                </a:rPr>
                <a:t>Villa </a:t>
              </a:r>
              <a:r>
                <a:rPr lang="en-GB" sz="1000" b="1" kern="0" dirty="0" smtClean="0">
                  <a:solidFill>
                    <a:srgbClr val="000000"/>
                  </a:solidFill>
                  <a:cs typeface="Arial Unicode MS"/>
                </a:rPr>
                <a:t>Florencia</a:t>
              </a:r>
              <a:r>
                <a:rPr lang="en-GB" sz="1000" b="1" kern="0" dirty="0" smtClean="0">
                  <a:solidFill>
                    <a:srgbClr val="000000"/>
                  </a:solidFill>
                  <a:cs typeface="Arial Unicode MS"/>
                </a:rPr>
                <a:t> Hotel</a:t>
              </a:r>
              <a:endParaRPr lang="en-GB" sz="1000" b="1" kern="0" dirty="0" smtClean="0">
                <a:solidFill>
                  <a:srgbClr val="000000"/>
                </a:solidFill>
                <a:cs typeface="Arial Unicode MS"/>
              </a:endParaRPr>
            </a:p>
          </p:txBody>
        </p:sp>
        <p:sp>
          <p:nvSpPr>
            <p:cNvPr id="22" name="13 CuadroTexto"/>
            <p:cNvSpPr txBox="1">
              <a:spLocks noChangeArrowheads="1"/>
            </p:cNvSpPr>
            <p:nvPr/>
          </p:nvSpPr>
          <p:spPr bwMode="auto">
            <a:xfrm>
              <a:off x="994224" y="5810540"/>
              <a:ext cx="966730" cy="30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1200" kern="0" dirty="0" smtClean="0">
                  <a:solidFill>
                    <a:srgbClr val="000000"/>
                  </a:solidFill>
                  <a:cs typeface="Arial Unicode MS"/>
                </a:rPr>
                <a:t>Reference </a:t>
              </a:r>
              <a:endParaRPr lang="en-GB" sz="1200" kern="0" dirty="0" smtClean="0">
                <a:solidFill>
                  <a:srgbClr val="000000"/>
                </a:solidFill>
                <a:cs typeface="Arial Unicode MS"/>
              </a:endParaRPr>
            </a:p>
          </p:txBody>
        </p:sp>
        <p:sp>
          <p:nvSpPr>
            <p:cNvPr id="23" name="22 Rectángulo redondeado"/>
            <p:cNvSpPr/>
            <p:nvPr/>
          </p:nvSpPr>
          <p:spPr>
            <a:xfrm>
              <a:off x="755576" y="6383553"/>
              <a:ext cx="216024" cy="189367"/>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en-GB" kern="0" dirty="0">
                <a:solidFill>
                  <a:srgbClr val="FFFFFF"/>
                </a:solidFill>
                <a:latin typeface="Arial"/>
                <a:cs typeface="Arial Unicode MS"/>
              </a:endParaRPr>
            </a:p>
          </p:txBody>
        </p:sp>
        <p:sp>
          <p:nvSpPr>
            <p:cNvPr id="24" name="23 Rectángulo redondeado"/>
            <p:cNvSpPr/>
            <p:nvPr/>
          </p:nvSpPr>
          <p:spPr>
            <a:xfrm>
              <a:off x="755576" y="6109773"/>
              <a:ext cx="216024" cy="189367"/>
            </a:xfrm>
            <a:prstGeom prst="roundRect">
              <a:avLst/>
            </a:prstGeom>
            <a:solidFill>
              <a:srgbClr val="00F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defRPr/>
              </a:pPr>
              <a:endParaRPr lang="en-GB" kern="0" dirty="0">
                <a:solidFill>
                  <a:srgbClr val="FFFFFF"/>
                </a:solidFill>
                <a:latin typeface="Arial"/>
                <a:cs typeface="Arial Unicode MS"/>
              </a:endParaRPr>
            </a:p>
          </p:txBody>
        </p:sp>
      </p:grpSp>
      <p:sp>
        <p:nvSpPr>
          <p:cNvPr id="25" name="24 Flecha abajo"/>
          <p:cNvSpPr/>
          <p:nvPr/>
        </p:nvSpPr>
        <p:spPr>
          <a:xfrm rot="10800000">
            <a:off x="8648700" y="968375"/>
            <a:ext cx="134938" cy="501650"/>
          </a:xfrm>
          <a:prstGeom prst="downArrow">
            <a:avLst/>
          </a:prstGeom>
          <a:solidFill>
            <a:srgbClr val="00FF00"/>
          </a:solidFill>
          <a:ln w="25400" cap="flat" cmpd="sng" algn="ctr">
            <a:solidFill>
              <a:srgbClr val="000000"/>
            </a:solidFill>
            <a:prstDash val="solid"/>
          </a:ln>
          <a:effectLst/>
        </p:spPr>
        <p:txBody>
          <a:bodyPr anchor="ctr"/>
          <a:lstStyle/>
          <a:p>
            <a:pPr algn="ctr">
              <a:defRPr/>
            </a:pPr>
            <a:endParaRPr lang="en-GB" kern="0" dirty="0">
              <a:solidFill>
                <a:srgbClr val="FFFFFF"/>
              </a:solidFill>
              <a:latin typeface="Arial"/>
              <a:cs typeface="Arial Unicode MS"/>
            </a:endParaRPr>
          </a:p>
        </p:txBody>
      </p:sp>
      <p:sp>
        <p:nvSpPr>
          <p:cNvPr id="26" name="25 CuadroTexto"/>
          <p:cNvSpPr txBox="1"/>
          <p:nvPr/>
        </p:nvSpPr>
        <p:spPr>
          <a:xfrm>
            <a:off x="8462276" y="838453"/>
            <a:ext cx="513860" cy="646331"/>
          </a:xfrm>
          <a:prstGeom prst="rect">
            <a:avLst/>
          </a:prstGeom>
          <a:noFill/>
        </p:spPr>
        <p:txBody>
          <a:bodyPr>
            <a:spAutoFit/>
          </a:bodyPr>
          <a:lstStyle/>
          <a:p>
            <a:pPr algn="ctr">
              <a:defRPr/>
            </a:pPr>
            <a:r>
              <a:rPr lang="en-GB" sz="3600" b="1" kern="0" dirty="0" smtClean="0">
                <a:ln w="1905">
                  <a:solidFill>
                    <a:sysClr val="windowText" lastClr="000000"/>
                  </a:solidFill>
                </a:ln>
                <a:solidFill>
                  <a:srgbClr val="FFFF00"/>
                </a:solidFill>
                <a:effectLst>
                  <a:innerShdw blurRad="69850" dist="43180" dir="5400000">
                    <a:srgbClr val="000000">
                      <a:alpha val="65000"/>
                    </a:srgbClr>
                  </a:innerShdw>
                </a:effectLst>
                <a:latin typeface="Arial"/>
                <a:cs typeface="Arial Unicode MS"/>
              </a:rPr>
              <a:t>N</a:t>
            </a:r>
            <a:endParaRPr lang="en-GB" sz="3600" b="1" kern="0" dirty="0">
              <a:ln w="1905">
                <a:solidFill>
                  <a:sysClr val="windowText" lastClr="000000"/>
                </a:solidFill>
              </a:ln>
              <a:solidFill>
                <a:srgbClr val="FFFF00"/>
              </a:solidFill>
              <a:effectLst>
                <a:innerShdw blurRad="69850" dist="43180" dir="5400000">
                  <a:srgbClr val="000000">
                    <a:alpha val="65000"/>
                  </a:srgbClr>
                </a:innerShdw>
              </a:effectLst>
              <a:latin typeface="Arial"/>
              <a:cs typeface="Arial Unicode MS"/>
            </a:endParaRPr>
          </a:p>
        </p:txBody>
      </p:sp>
      <p:sp>
        <p:nvSpPr>
          <p:cNvPr id="27" name="26 Rectángulo"/>
          <p:cNvSpPr/>
          <p:nvPr/>
        </p:nvSpPr>
        <p:spPr>
          <a:xfrm>
            <a:off x="1750823" y="3068960"/>
            <a:ext cx="1105946" cy="230832"/>
          </a:xfrm>
          <a:prstGeom prst="rect">
            <a:avLst/>
          </a:prstGeom>
        </p:spPr>
        <p:txBody>
          <a:bodyPr>
            <a:spAutoFit/>
          </a:bodyPr>
          <a:lstStyle/>
          <a:p>
            <a:pPr algn="ctr">
              <a:defRPr/>
            </a:pPr>
            <a:r>
              <a:rPr lang="en-GB" sz="900" b="1" kern="0" dirty="0" smtClean="0">
                <a:ln w="1905"/>
                <a:solidFill>
                  <a:srgbClr val="FFFF00"/>
                </a:solidFill>
                <a:effectLst>
                  <a:innerShdw blurRad="69850" dist="43180" dir="5400000">
                    <a:srgbClr val="000000">
                      <a:alpha val="65000"/>
                    </a:srgbClr>
                  </a:innerShdw>
                </a:effectLst>
                <a:latin typeface="Arial"/>
                <a:cs typeface="Arial" charset="0"/>
              </a:rPr>
              <a:t>Hotel Sheraton</a:t>
            </a:r>
            <a:endParaRPr lang="en-GB" sz="2400" b="1" kern="0" dirty="0">
              <a:ln w="1905"/>
              <a:solidFill>
                <a:srgbClr val="FFFF00"/>
              </a:solidFill>
              <a:effectLst>
                <a:innerShdw blurRad="69850" dist="43180" dir="5400000">
                  <a:srgbClr val="000000">
                    <a:alpha val="65000"/>
                  </a:srgbClr>
                </a:innerShdw>
              </a:effectLst>
              <a:latin typeface="Arial"/>
              <a:cs typeface="Arial Unicode MS"/>
            </a:endParaRPr>
          </a:p>
        </p:txBody>
      </p:sp>
      <p:sp>
        <p:nvSpPr>
          <p:cNvPr id="28" name="27 Rectángulo"/>
          <p:cNvSpPr/>
          <p:nvPr/>
        </p:nvSpPr>
        <p:spPr>
          <a:xfrm>
            <a:off x="2515197" y="1044110"/>
            <a:ext cx="787136" cy="369332"/>
          </a:xfrm>
          <a:prstGeom prst="rect">
            <a:avLst/>
          </a:prstGeom>
        </p:spPr>
        <p:txBody>
          <a:bodyPr>
            <a:spAutoFit/>
          </a:bodyPr>
          <a:lstStyle/>
          <a:p>
            <a:pPr algn="ctr">
              <a:defRPr/>
            </a:pPr>
            <a:r>
              <a:rPr lang="en-GB" sz="900" b="1" kern="0" dirty="0" smtClean="0">
                <a:ln w="1905"/>
                <a:solidFill>
                  <a:srgbClr val="FFFF00"/>
                </a:solidFill>
                <a:effectLst>
                  <a:innerShdw blurRad="69850" dist="43180" dir="5400000">
                    <a:srgbClr val="000000">
                      <a:alpha val="65000"/>
                    </a:srgbClr>
                  </a:innerShdw>
                </a:effectLst>
                <a:latin typeface="Arial"/>
                <a:cs typeface="Arial" charset="0"/>
              </a:rPr>
              <a:t>Teatro</a:t>
            </a:r>
            <a:r>
              <a:rPr lang="en-GB" sz="900" b="1" kern="0" dirty="0" smtClean="0">
                <a:ln w="1905"/>
                <a:solidFill>
                  <a:srgbClr val="FFFF00"/>
                </a:solidFill>
                <a:effectLst>
                  <a:innerShdw blurRad="69850" dist="43180" dir="5400000">
                    <a:srgbClr val="000000">
                      <a:alpha val="65000"/>
                    </a:srgbClr>
                  </a:innerShdw>
                </a:effectLst>
                <a:latin typeface="Arial"/>
                <a:cs typeface="Arial" charset="0"/>
              </a:rPr>
              <a:t> </a:t>
            </a:r>
            <a:r>
              <a:rPr lang="en-GB" sz="900" b="1" kern="0" dirty="0" smtClean="0">
                <a:ln w="1905"/>
                <a:solidFill>
                  <a:srgbClr val="FFFF00"/>
                </a:solidFill>
                <a:effectLst>
                  <a:innerShdw blurRad="69850" dist="43180" dir="5400000">
                    <a:srgbClr val="000000">
                      <a:alpha val="65000"/>
                    </a:srgbClr>
                  </a:innerShdw>
                </a:effectLst>
                <a:latin typeface="Arial"/>
                <a:cs typeface="Arial" charset="0"/>
              </a:rPr>
              <a:t>Presidente</a:t>
            </a:r>
            <a:endParaRPr lang="en-GB" sz="2400" b="1" kern="0" dirty="0">
              <a:ln w="1905"/>
              <a:solidFill>
                <a:srgbClr val="FFFF00"/>
              </a:solidFill>
              <a:effectLst>
                <a:innerShdw blurRad="69850" dist="43180" dir="5400000">
                  <a:srgbClr val="000000">
                    <a:alpha val="65000"/>
                  </a:srgbClr>
                </a:innerShdw>
              </a:effectLst>
              <a:latin typeface="Arial"/>
              <a:cs typeface="Arial Unicode MS"/>
            </a:endParaRPr>
          </a:p>
        </p:txBody>
      </p:sp>
      <p:sp>
        <p:nvSpPr>
          <p:cNvPr id="29" name="28 Rectángulo"/>
          <p:cNvSpPr/>
          <p:nvPr/>
        </p:nvSpPr>
        <p:spPr>
          <a:xfrm>
            <a:off x="4104917" y="4949794"/>
            <a:ext cx="787136" cy="369332"/>
          </a:xfrm>
          <a:prstGeom prst="rect">
            <a:avLst/>
          </a:prstGeom>
        </p:spPr>
        <p:txBody>
          <a:bodyPr>
            <a:spAutoFit/>
          </a:bodyPr>
          <a:lstStyle/>
          <a:p>
            <a:pPr algn="ctr">
              <a:defRPr/>
            </a:pPr>
            <a:r>
              <a:rPr lang="en-GB" sz="900" b="1" kern="0" dirty="0" smtClean="0">
                <a:ln w="1905"/>
                <a:solidFill>
                  <a:srgbClr val="FFFF00"/>
                </a:solidFill>
                <a:effectLst>
                  <a:innerShdw blurRad="69850" dist="43180" dir="5400000">
                    <a:srgbClr val="000000">
                      <a:alpha val="65000"/>
                    </a:srgbClr>
                  </a:innerShdw>
                </a:effectLst>
                <a:latin typeface="Arial"/>
                <a:cs typeface="Arial" charset="0"/>
              </a:rPr>
              <a:t>Redondel</a:t>
            </a:r>
            <a:r>
              <a:rPr lang="en-GB" sz="900" b="1" kern="0" dirty="0" smtClean="0">
                <a:ln w="1905"/>
                <a:solidFill>
                  <a:srgbClr val="FFFF00"/>
                </a:solidFill>
                <a:effectLst>
                  <a:innerShdw blurRad="69850" dist="43180" dir="5400000">
                    <a:srgbClr val="000000">
                      <a:alpha val="65000"/>
                    </a:srgbClr>
                  </a:innerShdw>
                </a:effectLst>
                <a:latin typeface="Arial"/>
                <a:cs typeface="Arial" charset="0"/>
              </a:rPr>
              <a:t> Italia</a:t>
            </a:r>
            <a:endParaRPr lang="en-GB" sz="2400" b="1" kern="0" dirty="0">
              <a:ln w="1905"/>
              <a:solidFill>
                <a:srgbClr val="FFFF00"/>
              </a:solidFill>
              <a:effectLst>
                <a:innerShdw blurRad="69850" dist="43180" dir="5400000">
                  <a:srgbClr val="000000">
                    <a:alpha val="65000"/>
                  </a:srgbClr>
                </a:innerShdw>
              </a:effectLst>
              <a:latin typeface="Arial"/>
              <a:cs typeface="Arial Unicode MS"/>
            </a:endParaRPr>
          </a:p>
        </p:txBody>
      </p:sp>
      <p:sp>
        <p:nvSpPr>
          <p:cNvPr id="30" name="29 Rectángulo"/>
          <p:cNvSpPr/>
          <p:nvPr/>
        </p:nvSpPr>
        <p:spPr>
          <a:xfrm>
            <a:off x="4804745" y="3351366"/>
            <a:ext cx="787136" cy="369332"/>
          </a:xfrm>
          <a:prstGeom prst="rect">
            <a:avLst/>
          </a:prstGeom>
        </p:spPr>
        <p:txBody>
          <a:bodyPr>
            <a:spAutoFit/>
          </a:bodyPr>
          <a:lstStyle/>
          <a:p>
            <a:pPr algn="ctr">
              <a:defRPr/>
            </a:pPr>
            <a:r>
              <a:rPr lang="en-GB" sz="900" b="1" kern="0" dirty="0" smtClean="0">
                <a:ln w="1905"/>
                <a:solidFill>
                  <a:srgbClr val="FFFF00"/>
                </a:solidFill>
                <a:effectLst>
                  <a:innerShdw blurRad="69850" dist="43180" dir="5400000">
                    <a:srgbClr val="000000">
                      <a:alpha val="65000"/>
                    </a:srgbClr>
                  </a:innerShdw>
                </a:effectLst>
                <a:latin typeface="Arial"/>
                <a:cs typeface="Arial" charset="0"/>
              </a:rPr>
              <a:t>Hotel Princess</a:t>
            </a:r>
            <a:endParaRPr lang="en-GB" sz="2400" b="1" kern="0" dirty="0">
              <a:ln w="1905"/>
              <a:solidFill>
                <a:srgbClr val="FFFF00"/>
              </a:solidFill>
              <a:effectLst>
                <a:innerShdw blurRad="69850" dist="43180" dir="5400000">
                  <a:srgbClr val="000000">
                    <a:alpha val="65000"/>
                  </a:srgbClr>
                </a:innerShdw>
              </a:effectLst>
              <a:latin typeface="Arial"/>
              <a:cs typeface="Arial Unicode MS"/>
            </a:endParaRPr>
          </a:p>
        </p:txBody>
      </p:sp>
      <p:sp>
        <p:nvSpPr>
          <p:cNvPr id="32" name="31 CuadroTexto"/>
          <p:cNvSpPr txBox="1">
            <a:spLocks noChangeArrowheads="1"/>
          </p:cNvSpPr>
          <p:nvPr/>
        </p:nvSpPr>
        <p:spPr bwMode="auto">
          <a:xfrm>
            <a:off x="1" y="764704"/>
            <a:ext cx="9143999" cy="400110"/>
          </a:xfrm>
          <a:prstGeom prst="rect">
            <a:avLst/>
          </a:prstGeom>
          <a:noFill/>
          <a:ln w="25400" cap="flat" cmpd="sng" algn="ctr">
            <a:solidFill>
              <a:srgbClr val="000000"/>
            </a:solidFill>
            <a:prstDash val="solid"/>
            <a:headEnd/>
            <a:tailEnd/>
          </a:ln>
          <a:effectLst/>
        </p:spPr>
        <p:txBody>
          <a:bodyPr>
            <a:spAutoFit/>
          </a:bodyPr>
          <a:lstStyle/>
          <a:p>
            <a:pPr algn="ctr" fontAlgn="auto">
              <a:spcBef>
                <a:spcPts val="0"/>
              </a:spcBef>
              <a:spcAft>
                <a:spcPts val="0"/>
              </a:spcAft>
              <a:defRPr/>
            </a:pPr>
            <a:r>
              <a:rPr lang="en-GB" sz="2000" b="1" kern="0" cap="all" dirty="0" smtClean="0">
                <a:ln w="9000" cmpd="sng">
                  <a:solidFill>
                    <a:srgbClr val="000000">
                      <a:shade val="50000"/>
                      <a:satMod val="120000"/>
                    </a:srgbClr>
                  </a:solidFill>
                  <a:prstDash val="solid"/>
                </a:ln>
                <a:solidFill>
                  <a:srgbClr val="0066FF"/>
                </a:solidFill>
                <a:effectLst>
                  <a:reflection blurRad="12700" stA="28000" endPos="45000" dist="1000" dir="5400000" sy="-100000" algn="bl" rotWithShape="0"/>
                </a:effectLst>
                <a:latin typeface="Arial Rounded MT Bold" pitchFamily="34" charset="0"/>
                <a:cs typeface="Arial Unicode MS"/>
              </a:rPr>
              <a:t>HOTELS USED BY FOREIGN NATIONALS TRAVELLING TO GUATEMALA</a:t>
            </a:r>
            <a:endParaRPr lang="en-GB" sz="2000" b="1" kern="0" cap="all" dirty="0">
              <a:ln w="9000" cmpd="sng">
                <a:solidFill>
                  <a:srgbClr val="000000">
                    <a:shade val="50000"/>
                    <a:satMod val="120000"/>
                  </a:srgbClr>
                </a:solidFill>
                <a:prstDash val="solid"/>
              </a:ln>
              <a:solidFill>
                <a:srgbClr val="0066FF"/>
              </a:solidFill>
              <a:effectLst>
                <a:reflection blurRad="12700" stA="28000" endPos="45000" dist="1000" dir="5400000" sy="-100000" algn="bl" rotWithShape="0"/>
              </a:effectLst>
              <a:latin typeface="Arial Rounded MT Bold" pitchFamily="34" charset="0"/>
              <a:cs typeface="Arial Unicode MS"/>
            </a:endParaRPr>
          </a:p>
        </p:txBody>
      </p:sp>
    </p:spTree>
  </p:cSld>
  <p:clrMapOvr>
    <a:masterClrMapping/>
  </p:clrMapOvr>
  <p:transition xmlns:p14="http://schemas.microsoft.com/office/powerpoint/2010/main" spd="slow" advClick="0">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187624" y="2492896"/>
            <a:ext cx="7128792" cy="1143000"/>
          </a:xfrm>
          <a:extLst/>
        </p:spPr>
        <p:txBody>
          <a:bodyPr/>
          <a:lstStyle/>
          <a:p>
            <a:pPr>
              <a:defRPr/>
            </a:pPr>
            <a:r>
              <a:rPr lang="en-GB" sz="320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t>DETENTION AND ADMINISTRATIVE ACTIONS</a:t>
            </a:r>
            <a:endParaRPr lang="en-GB" sz="3200" dirty="0">
              <a:solidFill>
                <a:srgbClr val="0000FF"/>
              </a:solidFill>
            </a:endParaRPr>
          </a:p>
        </p:txBody>
      </p:sp>
    </p:spTree>
  </p:cSld>
  <p:clrMapOvr>
    <a:masterClrMapping/>
  </p:clrMapOvr>
  <p:transition xmlns:p14="http://schemas.microsoft.com/office/powerpoint/2010/main" spd="slow" advClick="0">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3286384"/>
              </p:ext>
            </p:extLst>
          </p:nvPr>
        </p:nvGraphicFramePr>
        <p:xfrm>
          <a:off x="503238" y="1484313"/>
          <a:ext cx="8137526" cy="3777414"/>
        </p:xfrm>
        <a:graphic>
          <a:graphicData uri="http://schemas.openxmlformats.org/drawingml/2006/table">
            <a:tbl>
              <a:tblPr/>
              <a:tblGrid>
                <a:gridCol w="2068250"/>
                <a:gridCol w="722532"/>
                <a:gridCol w="724791"/>
                <a:gridCol w="614153"/>
                <a:gridCol w="641248"/>
                <a:gridCol w="641248"/>
                <a:gridCol w="508031"/>
                <a:gridCol w="508031"/>
                <a:gridCol w="532868"/>
                <a:gridCol w="532868"/>
                <a:gridCol w="643506"/>
              </a:tblGrid>
              <a:tr h="4183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CRIME</a:t>
                      </a:r>
                      <a:endParaRPr lang="en-GB" sz="9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Las Chinamas Border</a:t>
                      </a:r>
                      <a:endParaRPr lang="en-GB" sz="9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San Cristóbal Border</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 Hachadura Border</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El Amatillo Border</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El Poy Border</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 Anguiatú Border</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Perquín</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AIES</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Sucursal</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TOTAL</a:t>
                      </a:r>
                      <a:endParaRPr lang="en-GB" sz="9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r>
              <a:tr h="49454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600" b="1" i="0" u="none" strike="noStrike" noProof="0" dirty="0" smtClean="0">
                          <a:solidFill>
                            <a:schemeClr val="tx1"/>
                          </a:solidFill>
                          <a:effectLst/>
                          <a:latin typeface="Arial"/>
                        </a:rPr>
                        <a:t>MIGRANT SMUGGLING</a:t>
                      </a:r>
                      <a:endParaRPr lang="en-GB" sz="16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600" b="1" i="0" u="none" strike="noStrike" noProof="0" dirty="0" smtClean="0">
                          <a:solidFill>
                            <a:schemeClr val="tx1"/>
                          </a:solidFill>
                          <a:effectLst/>
                          <a:latin typeface="Arial"/>
                        </a:rPr>
                        <a:t>38</a:t>
                      </a:r>
                      <a:endParaRPr lang="en-GB" sz="16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600" b="1" i="0" u="none" strike="noStrike" noProof="0" dirty="0" smtClean="0">
                          <a:solidFill>
                            <a:schemeClr val="tx1"/>
                          </a:solidFill>
                          <a:effectLst/>
                          <a:latin typeface="Arial"/>
                        </a:rPr>
                        <a:t>43</a:t>
                      </a:r>
                      <a:endParaRPr lang="en-GB" sz="16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600" b="1" i="0" u="none" strike="noStrike" noProof="0" dirty="0" smtClean="0">
                          <a:solidFill>
                            <a:schemeClr val="tx1"/>
                          </a:solidFill>
                          <a:effectLst/>
                          <a:latin typeface="Arial"/>
                        </a:rPr>
                        <a:t>72</a:t>
                      </a:r>
                      <a:endParaRPr lang="en-GB" sz="16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600" b="1" i="0" u="none" strike="noStrike" noProof="0" dirty="0" smtClean="0">
                          <a:solidFill>
                            <a:schemeClr val="tx1"/>
                          </a:solidFill>
                          <a:effectLst/>
                          <a:latin typeface="Arial"/>
                        </a:rPr>
                        <a:t>9</a:t>
                      </a:r>
                      <a:endParaRPr lang="en-GB" sz="16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600" b="1" i="0" u="none" strike="noStrike" noProof="0" dirty="0" smtClean="0">
                          <a:solidFill>
                            <a:schemeClr val="tx1"/>
                          </a:solidFill>
                          <a:effectLst/>
                          <a:latin typeface="Arial"/>
                        </a:rPr>
                        <a:t>14</a:t>
                      </a:r>
                      <a:endParaRPr lang="en-GB" sz="16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600" b="1" i="0" u="none" strike="noStrike" noProof="0" dirty="0" smtClean="0">
                          <a:solidFill>
                            <a:schemeClr val="tx1"/>
                          </a:solidFill>
                          <a:effectLst/>
                          <a:latin typeface="Arial"/>
                        </a:rPr>
                        <a:t>3</a:t>
                      </a:r>
                      <a:endParaRPr lang="en-GB" sz="16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600" b="1" i="0" u="none" strike="noStrike" noProof="0" dirty="0" smtClean="0">
                          <a:solidFill>
                            <a:schemeClr val="tx1"/>
                          </a:solidFill>
                          <a:effectLst/>
                          <a:latin typeface="Arial"/>
                        </a:rPr>
                        <a:t>0</a:t>
                      </a:r>
                      <a:endParaRPr lang="en-GB" sz="16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600" b="1" i="0" u="none" strike="noStrike" noProof="0" dirty="0" smtClean="0">
                          <a:solidFill>
                            <a:schemeClr val="tx1"/>
                          </a:solidFill>
                          <a:effectLst/>
                          <a:latin typeface="Arial"/>
                        </a:rPr>
                        <a:t>1</a:t>
                      </a:r>
                      <a:endParaRPr lang="en-GB" sz="16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600" b="1" i="0" u="none" strike="noStrike" noProof="0" dirty="0" smtClean="0">
                          <a:solidFill>
                            <a:schemeClr val="tx1"/>
                          </a:solidFill>
                          <a:effectLst/>
                          <a:latin typeface="Arial"/>
                        </a:rPr>
                        <a:t>1</a:t>
                      </a:r>
                      <a:endParaRPr lang="en-GB" sz="16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600" b="1" i="0" u="none" strike="noStrike" noProof="0" dirty="0" smtClean="0">
                          <a:solidFill>
                            <a:schemeClr val="tx1"/>
                          </a:solidFill>
                          <a:effectLst/>
                          <a:latin typeface="Arial"/>
                        </a:rPr>
                        <a:t>181</a:t>
                      </a:r>
                      <a:endParaRPr lang="en-GB" sz="16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116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USING AND HOLDING</a:t>
                      </a:r>
                      <a:r>
                        <a:rPr lang="en-GB" sz="1000" b="0" i="0" u="none" strike="noStrike" baseline="0" noProof="0" dirty="0" smtClean="0">
                          <a:solidFill>
                            <a:schemeClr val="tx1"/>
                          </a:solidFill>
                          <a:effectLst/>
                          <a:latin typeface="Arial"/>
                        </a:rPr>
                        <a:t> FALSE DOCUMENTS</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25</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34</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31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3</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3</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4</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122</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592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HOMICIDE</a:t>
                      </a: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3</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6</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16</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592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FRAUD</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3</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11</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592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EXTORTION</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3</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11</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592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INJURY</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4</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9</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116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ILLEGALLY</a:t>
                      </a:r>
                      <a:r>
                        <a:rPr lang="en-GB" sz="1000" b="0" i="0" u="none" strike="noStrike" baseline="0" noProof="0" dirty="0" smtClean="0">
                          <a:solidFill>
                            <a:schemeClr val="tx1"/>
                          </a:solidFill>
                          <a:effectLst/>
                          <a:latin typeface="Arial"/>
                        </a:rPr>
                        <a:t> HOLDING AND USING FIREARMS</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4</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8</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116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SMUGGLING</a:t>
                      </a:r>
                      <a:r>
                        <a:rPr lang="en-GB" sz="1000" b="0" i="0" u="none" strike="noStrike" baseline="0" noProof="0" dirty="0" smtClean="0">
                          <a:solidFill>
                            <a:schemeClr val="tx1"/>
                          </a:solidFill>
                          <a:effectLst/>
                          <a:latin typeface="Arial"/>
                        </a:rPr>
                        <a:t> GOODS</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3</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 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6</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592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ILLEGAL ASSOCIATION</a:t>
                      </a: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6</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592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RAPE</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4</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592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REBELLIOUSNESS</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4</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592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ABDUCTION</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4</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592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WRONGFUL APPROPRIATION</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3</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49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000" b="0" i="0" u="none" strike="noStrike" noProof="0" dirty="0" smtClean="0">
                          <a:solidFill>
                            <a:schemeClr val="tx1"/>
                          </a:solidFill>
                          <a:effectLst/>
                          <a:latin typeface="Arial"/>
                        </a:rPr>
                        <a:t>OTHER CRIMES</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21</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15</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8</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9</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4</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6</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10</a:t>
                      </a:r>
                      <a:endParaRPr lang="en-GB" sz="1000" b="0"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000" b="0" i="0" u="none" strike="noStrike" noProof="0" dirty="0" smtClean="0">
                          <a:solidFill>
                            <a:schemeClr val="tx1"/>
                          </a:solidFill>
                          <a:effectLst/>
                          <a:latin typeface="Arial"/>
                        </a:rPr>
                        <a:t>83</a:t>
                      </a:r>
                      <a:endParaRPr lang="en-GB" sz="1000" b="0"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11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GB" sz="1800" b="1" i="0" u="none" strike="noStrike" noProof="0" dirty="0" smtClean="0">
                          <a:solidFill>
                            <a:schemeClr val="tx1"/>
                          </a:solidFill>
                          <a:effectLst/>
                          <a:latin typeface="Arial"/>
                        </a:rPr>
                        <a:t>TOTAL</a:t>
                      </a:r>
                      <a:endParaRPr lang="en-GB" sz="18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800" b="1" i="0" u="none" strike="noStrike" noProof="0" dirty="0" smtClean="0">
                          <a:solidFill>
                            <a:schemeClr val="tx1"/>
                          </a:solidFill>
                          <a:effectLst/>
                          <a:latin typeface="Arial"/>
                        </a:rPr>
                        <a:t>97</a:t>
                      </a:r>
                      <a:endParaRPr lang="en-GB" sz="18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800" b="1" i="0" u="none" strike="noStrike" noProof="0" dirty="0" smtClean="0">
                          <a:solidFill>
                            <a:schemeClr val="tx1"/>
                          </a:solidFill>
                          <a:effectLst/>
                          <a:latin typeface="Arial"/>
                        </a:rPr>
                        <a:t>100</a:t>
                      </a:r>
                      <a:endParaRPr lang="en-GB" sz="18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800" b="1" i="0" u="none" strike="noStrike" noProof="0" dirty="0" smtClean="0">
                          <a:solidFill>
                            <a:schemeClr val="tx1"/>
                          </a:solidFill>
                          <a:effectLst/>
                          <a:latin typeface="Arial"/>
                        </a:rPr>
                        <a:t>132</a:t>
                      </a:r>
                      <a:endParaRPr lang="en-GB" sz="18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800" b="1" i="0" u="none" strike="noStrike" noProof="0" dirty="0" smtClean="0">
                          <a:solidFill>
                            <a:schemeClr val="tx1"/>
                          </a:solidFill>
                          <a:effectLst/>
                          <a:latin typeface="Arial"/>
                        </a:rPr>
                        <a:t>46</a:t>
                      </a:r>
                      <a:endParaRPr lang="en-GB" sz="18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800" b="1" i="0" u="none" strike="noStrike" noProof="0" dirty="0" smtClean="0">
                          <a:solidFill>
                            <a:schemeClr val="tx1"/>
                          </a:solidFill>
                          <a:effectLst/>
                          <a:latin typeface="Arial"/>
                        </a:rPr>
                        <a:t>29</a:t>
                      </a:r>
                      <a:endParaRPr lang="en-GB" sz="18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800" b="1" i="0" u="none" strike="noStrike" noProof="0" dirty="0" smtClean="0">
                          <a:solidFill>
                            <a:schemeClr val="tx1"/>
                          </a:solidFill>
                          <a:effectLst/>
                          <a:latin typeface="Arial"/>
                        </a:rPr>
                        <a:t>16</a:t>
                      </a:r>
                      <a:endParaRPr lang="en-GB" sz="18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800" b="1" i="0" u="none" strike="noStrike" noProof="0" dirty="0" smtClean="0">
                          <a:solidFill>
                            <a:schemeClr val="tx1"/>
                          </a:solidFill>
                          <a:effectLst/>
                          <a:latin typeface="Arial"/>
                        </a:rPr>
                        <a:t>3</a:t>
                      </a:r>
                      <a:endParaRPr lang="en-GB" sz="18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800" b="1" i="0" u="none" strike="noStrike" noProof="0" dirty="0" smtClean="0">
                          <a:solidFill>
                            <a:schemeClr val="tx1"/>
                          </a:solidFill>
                          <a:effectLst/>
                          <a:latin typeface="Arial"/>
                        </a:rPr>
                        <a:t>17</a:t>
                      </a:r>
                      <a:endParaRPr lang="en-GB" sz="18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800" b="1" i="0" u="none" strike="noStrike" noProof="0" dirty="0" smtClean="0">
                          <a:solidFill>
                            <a:schemeClr val="tx1"/>
                          </a:solidFill>
                          <a:effectLst/>
                          <a:latin typeface="Arial"/>
                        </a:rPr>
                        <a:t>28</a:t>
                      </a:r>
                      <a:endParaRPr lang="en-GB" sz="18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1800" b="1" i="0" u="none" strike="noStrike" noProof="0" dirty="0" smtClean="0">
                          <a:solidFill>
                            <a:schemeClr val="tx1"/>
                          </a:solidFill>
                          <a:effectLst/>
                          <a:latin typeface="Arial"/>
                        </a:rPr>
                        <a:t>468</a:t>
                      </a:r>
                      <a:endParaRPr lang="en-GB" sz="18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r>
            </a:tbl>
          </a:graphicData>
        </a:graphic>
      </p:graphicFrame>
      <p:sp>
        <p:nvSpPr>
          <p:cNvPr id="7" name="1 Título"/>
          <p:cNvSpPr>
            <a:spLocks noGrp="1"/>
          </p:cNvSpPr>
          <p:nvPr>
            <p:ph type="title"/>
          </p:nvPr>
        </p:nvSpPr>
        <p:spPr>
          <a:xfrm>
            <a:off x="395536" y="692696"/>
            <a:ext cx="8352928" cy="826497"/>
          </a:xfrm>
          <a:extLst/>
        </p:spPr>
        <p:txBody>
          <a:bodyPr/>
          <a:lstStyle/>
          <a:p>
            <a:pPr>
              <a:defRPr/>
            </a:pPr>
            <a:r>
              <a:rPr lang="en-GB" sz="200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t>REFERRALS THAT led to DETENTION, 2012</a:t>
            </a:r>
            <a:endParaRPr lang="en-GB" sz="1400" dirty="0">
              <a:solidFill>
                <a:srgbClr val="0000FF"/>
              </a:solidFill>
            </a:endParaRPr>
          </a:p>
        </p:txBody>
      </p:sp>
    </p:spTree>
  </p:cSld>
  <p:clrMapOvr>
    <a:masterClrMapping/>
  </p:clrMapOvr>
  <p:transition xmlns:p14="http://schemas.microsoft.com/office/powerpoint/2010/main" spd="slow" advClick="0">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a:xfrm>
            <a:off x="395536" y="1050354"/>
            <a:ext cx="8352928" cy="826497"/>
          </a:xfrm>
          <a:extLst/>
        </p:spPr>
        <p:txBody>
          <a:bodyPr/>
          <a:lstStyle/>
          <a:p>
            <a:pPr>
              <a:defRPr/>
            </a:pPr>
            <a:r>
              <a:rPr lang="en-GB" sz="200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t>Referrals that led to detention</a:t>
            </a:r>
            <a:br>
              <a:rPr lang="en-GB" sz="200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br>
            <a:r>
              <a:rPr lang="en-GB" sz="140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t>January 1 – June </a:t>
            </a:r>
            <a:r>
              <a:rPr lang="en-GB" sz="1400"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Rounded MT Bold" pitchFamily="34" charset="0"/>
              </a:rPr>
              <a:t>12, 2013</a:t>
            </a:r>
            <a:endParaRPr lang="en-GB" sz="1400" dirty="0">
              <a:solidFill>
                <a:srgbClr val="0000FF"/>
              </a:solidFill>
            </a:endParaRPr>
          </a:p>
        </p:txBody>
      </p:sp>
      <p:graphicFrame>
        <p:nvGraphicFramePr>
          <p:cNvPr id="12" name="11 Tabla"/>
          <p:cNvGraphicFramePr>
            <a:graphicFrameLocks noGrp="1"/>
          </p:cNvGraphicFramePr>
          <p:nvPr>
            <p:extLst>
              <p:ext uri="{D42A27DB-BD31-4B8C-83A1-F6EECF244321}">
                <p14:modId xmlns:p14="http://schemas.microsoft.com/office/powerpoint/2010/main" val="2725181286"/>
              </p:ext>
            </p:extLst>
          </p:nvPr>
        </p:nvGraphicFramePr>
        <p:xfrm>
          <a:off x="467544" y="1914525"/>
          <a:ext cx="8208143" cy="4048474"/>
        </p:xfrm>
        <a:graphic>
          <a:graphicData uri="http://schemas.openxmlformats.org/drawingml/2006/table">
            <a:tbl>
              <a:tblPr/>
              <a:tblGrid>
                <a:gridCol w="1823572"/>
                <a:gridCol w="807071"/>
                <a:gridCol w="683002"/>
                <a:gridCol w="835570"/>
                <a:gridCol w="886479"/>
                <a:gridCol w="604275"/>
                <a:gridCol w="478740"/>
                <a:gridCol w="478740"/>
                <a:gridCol w="502145"/>
                <a:gridCol w="605706"/>
                <a:gridCol w="502843"/>
              </a:tblGrid>
              <a:tr h="7573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CRIME</a:t>
                      </a:r>
                      <a:endParaRPr lang="en-GB" sz="9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Las Chinamas Border</a:t>
                      </a:r>
                      <a:endParaRPr lang="en-GB" sz="9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San Cristóbal Border</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 Hachadura Border</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El Amatillo Border</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El Poy Border</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 Anguiatú Border</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Perquín</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AIES</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Sucursal</a:t>
                      </a:r>
                      <a:endParaRPr lang="en-GB" sz="900" b="1" i="0" u="none" strike="noStrike" noProof="0" dirty="0">
                        <a:solidFill>
                          <a:schemeClr val="tx1"/>
                        </a:solidFill>
                        <a:effectLst/>
                        <a:latin typeface="Arial"/>
                      </a:endParaRPr>
                    </a:p>
                  </a:txBody>
                  <a:tcPr marL="6859" marR="6859" marT="68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GB" sz="900" b="1" i="0" u="none" strike="noStrike" noProof="0" dirty="0" smtClean="0">
                          <a:solidFill>
                            <a:schemeClr val="tx1"/>
                          </a:solidFill>
                          <a:effectLst/>
                          <a:latin typeface="Arial"/>
                        </a:rPr>
                        <a:t>TOTAL</a:t>
                      </a:r>
                      <a:endParaRPr lang="en-GB" sz="900" b="1" i="0" u="none" strike="noStrike" noProof="0" dirty="0">
                        <a:solidFill>
                          <a:schemeClr val="tx1"/>
                        </a:solidFill>
                        <a:effectLst/>
                        <a:latin typeface="Arial"/>
                      </a:endParaRPr>
                    </a:p>
                  </a:txBody>
                  <a:tcPr marL="6859" marR="6859" marT="68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685158">
                <a:tc>
                  <a:txBody>
                    <a:bodyPr/>
                    <a:lstStyle/>
                    <a:p>
                      <a:pPr algn="l" rtl="0" fontAlgn="ctr"/>
                      <a:r>
                        <a:rPr lang="en-GB" sz="1400" b="1" i="0" u="none" strike="noStrike" noProof="0" dirty="0" smtClean="0">
                          <a:effectLst/>
                          <a:latin typeface="Arial"/>
                        </a:rPr>
                        <a:t>MIGRANT SMUGGLING</a:t>
                      </a:r>
                      <a:endParaRPr lang="en-GB" sz="14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400" b="1" i="0" u="none" strike="noStrike" noProof="0" dirty="0" smtClean="0">
                          <a:effectLst/>
                          <a:latin typeface="Arial"/>
                        </a:rPr>
                        <a:t>24</a:t>
                      </a:r>
                      <a:endParaRPr lang="en-GB" sz="14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400" b="1" i="0" u="none" strike="noStrike" noProof="0" dirty="0" smtClean="0">
                          <a:effectLst/>
                          <a:latin typeface="Arial"/>
                        </a:rPr>
                        <a:t>35</a:t>
                      </a:r>
                      <a:endParaRPr lang="en-GB" sz="14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400" b="1" i="0" u="none" strike="noStrike" noProof="0" dirty="0" smtClean="0">
                          <a:effectLst/>
                          <a:latin typeface="Arial"/>
                        </a:rPr>
                        <a:t>30</a:t>
                      </a:r>
                      <a:endParaRPr lang="en-GB" sz="14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400" b="1" i="0" u="none" strike="noStrike" noProof="0" dirty="0" smtClean="0">
                          <a:effectLst/>
                          <a:latin typeface="Arial"/>
                        </a:rPr>
                        <a:t>0</a:t>
                      </a:r>
                      <a:endParaRPr lang="en-GB" sz="14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400" b="1" i="0" u="none" strike="noStrike" noProof="0" dirty="0" smtClean="0">
                          <a:effectLst/>
                          <a:latin typeface="Arial"/>
                        </a:rPr>
                        <a:t>8</a:t>
                      </a:r>
                      <a:endParaRPr lang="en-GB" sz="14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400" b="1" i="0" u="none" strike="noStrike" noProof="0" dirty="0" smtClean="0">
                          <a:effectLst/>
                          <a:latin typeface="Arial"/>
                        </a:rPr>
                        <a:t>2</a:t>
                      </a:r>
                      <a:endParaRPr lang="en-GB" sz="14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400" b="1" i="0" u="none" strike="noStrike" noProof="0" dirty="0" smtClean="0">
                          <a:effectLst/>
                          <a:latin typeface="Arial"/>
                        </a:rPr>
                        <a:t>0</a:t>
                      </a:r>
                      <a:endParaRPr lang="en-GB" sz="14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400" b="1" i="0" u="none" strike="noStrike" noProof="0" dirty="0" smtClean="0">
                          <a:effectLst/>
                          <a:latin typeface="Arial"/>
                        </a:rPr>
                        <a:t>0</a:t>
                      </a:r>
                      <a:endParaRPr lang="en-GB" sz="14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1400" b="1" i="0" u="none" strike="noStrike" noProof="0" dirty="0" smtClean="0">
                          <a:effectLst/>
                          <a:latin typeface="Arial"/>
                        </a:rPr>
                        <a:t>1</a:t>
                      </a:r>
                      <a:endParaRPr lang="en-GB" sz="14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400" b="1" i="0" u="none" strike="noStrike" noProof="0" dirty="0" smtClean="0">
                          <a:effectLst/>
                          <a:latin typeface="Arial"/>
                        </a:rPr>
                        <a:t>100</a:t>
                      </a:r>
                      <a:endParaRPr lang="en-GB" sz="14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98188">
                <a:tc>
                  <a:txBody>
                    <a:bodyPr/>
                    <a:lstStyle/>
                    <a:p>
                      <a:pPr algn="l" rtl="0" fontAlgn="ctr"/>
                      <a:r>
                        <a:rPr lang="en-GB" sz="900" b="0" i="0" u="none" strike="noStrike" noProof="0" dirty="0" smtClean="0">
                          <a:effectLst/>
                          <a:latin typeface="Arial"/>
                        </a:rPr>
                        <a:t>USING AND HOLDING FALSE DOCUMENTS</a:t>
                      </a:r>
                      <a:endParaRPr lang="en-GB" sz="900" b="0"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14</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8</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15</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4</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8</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noProof="0" dirty="0" smtClean="0">
                          <a:effectLst/>
                          <a:latin typeface="Arial"/>
                        </a:rPr>
                        <a:t>51</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852">
                <a:tc>
                  <a:txBody>
                    <a:bodyPr/>
                    <a:lstStyle/>
                    <a:p>
                      <a:pPr algn="l" rtl="0" fontAlgn="ctr"/>
                      <a:r>
                        <a:rPr lang="en-GB" sz="900" b="0" i="0" u="none" strike="noStrike" noProof="0" dirty="0" smtClean="0">
                          <a:effectLst/>
                          <a:latin typeface="Arial"/>
                        </a:rPr>
                        <a:t>OTHER CRIMES</a:t>
                      </a:r>
                      <a:endParaRPr lang="en-GB" sz="900" b="0"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8</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5</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2</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2</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2</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3</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noProof="0" dirty="0" smtClean="0">
                          <a:effectLst/>
                          <a:latin typeface="Arial"/>
                        </a:rPr>
                        <a:t>24</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852">
                <a:tc>
                  <a:txBody>
                    <a:bodyPr/>
                    <a:lstStyle/>
                    <a:p>
                      <a:pPr algn="l" rtl="0" fontAlgn="ctr"/>
                      <a:r>
                        <a:rPr lang="en-GB" sz="900" b="0" i="0" u="none" strike="noStrike" noProof="0" dirty="0" smtClean="0">
                          <a:effectLst/>
                          <a:latin typeface="Arial"/>
                        </a:rPr>
                        <a:t>HOMICIDE</a:t>
                      </a:r>
                      <a:endParaRPr lang="en-GB" sz="900" b="0"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2</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2</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noProof="0" dirty="0" smtClean="0">
                          <a:effectLst/>
                          <a:latin typeface="Arial"/>
                        </a:rPr>
                        <a:t>6</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852">
                <a:tc>
                  <a:txBody>
                    <a:bodyPr/>
                    <a:lstStyle/>
                    <a:p>
                      <a:pPr algn="l" rtl="0" fontAlgn="ctr"/>
                      <a:r>
                        <a:rPr lang="en-GB" sz="900" b="0" i="0" u="none" strike="noStrike" noProof="0" dirty="0" smtClean="0">
                          <a:effectLst/>
                          <a:latin typeface="Arial"/>
                        </a:rPr>
                        <a:t>FRAUD</a:t>
                      </a:r>
                      <a:endParaRPr lang="en-GB" sz="900" b="0"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2</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2</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noProof="0" dirty="0" smtClean="0">
                          <a:effectLst/>
                          <a:latin typeface="Arial"/>
                        </a:rPr>
                        <a:t>6</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852">
                <a:tc>
                  <a:txBody>
                    <a:bodyPr/>
                    <a:lstStyle/>
                    <a:p>
                      <a:pPr algn="l" rtl="0" fontAlgn="ctr"/>
                      <a:r>
                        <a:rPr lang="en-GB" sz="900" b="0" i="0" u="none" strike="noStrike" noProof="0" dirty="0" smtClean="0">
                          <a:effectLst/>
                          <a:latin typeface="Arial"/>
                        </a:rPr>
                        <a:t>INJURY</a:t>
                      </a:r>
                      <a:endParaRPr lang="en-GB" sz="900" b="0"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noProof="0" dirty="0" smtClean="0">
                          <a:effectLst/>
                          <a:latin typeface="Arial"/>
                        </a:rPr>
                        <a:t>4</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148">
                <a:tc>
                  <a:txBody>
                    <a:bodyPr/>
                    <a:lstStyle/>
                    <a:p>
                      <a:pPr algn="l" rtl="0" fontAlgn="ctr"/>
                      <a:r>
                        <a:rPr lang="en-GB" sz="900" b="0" i="0" u="none" strike="noStrike" noProof="0" dirty="0" smtClean="0">
                          <a:effectLst/>
                          <a:latin typeface="Arial"/>
                        </a:rPr>
                        <a:t>ILLEGALLY</a:t>
                      </a:r>
                      <a:r>
                        <a:rPr lang="en-GB" sz="900" b="0" i="0" u="none" strike="noStrike" baseline="0" noProof="0" dirty="0" smtClean="0">
                          <a:effectLst/>
                          <a:latin typeface="Arial"/>
                        </a:rPr>
                        <a:t> HOLDING AND USING FIREARMS</a:t>
                      </a:r>
                      <a:endParaRPr lang="en-GB" sz="900" b="0"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noProof="0" dirty="0" smtClean="0">
                          <a:effectLst/>
                          <a:latin typeface="Arial"/>
                        </a:rPr>
                        <a:t>1</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23">
                <a:tc>
                  <a:txBody>
                    <a:bodyPr/>
                    <a:lstStyle/>
                    <a:p>
                      <a:pPr algn="l" rtl="0" fontAlgn="ctr"/>
                      <a:r>
                        <a:rPr lang="en-GB" sz="900" b="0" i="0" u="none" strike="noStrike" noProof="0" dirty="0" smtClean="0">
                          <a:effectLst/>
                          <a:latin typeface="Arial"/>
                        </a:rPr>
                        <a:t>EXTORTION</a:t>
                      </a:r>
                      <a:endParaRPr lang="en-GB" sz="900" b="0"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noProof="0" dirty="0" smtClean="0">
                          <a:effectLst/>
                          <a:latin typeface="Arial"/>
                        </a:rPr>
                        <a:t>2</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23">
                <a:tc>
                  <a:txBody>
                    <a:bodyPr/>
                    <a:lstStyle/>
                    <a:p>
                      <a:pPr algn="l" rtl="0" fontAlgn="ctr"/>
                      <a:r>
                        <a:rPr lang="en-GB" sz="900" b="0" i="0" u="none" strike="noStrike" noProof="0" dirty="0" smtClean="0">
                          <a:effectLst/>
                          <a:latin typeface="Arial"/>
                        </a:rPr>
                        <a:t>ILLEGAL ASSOCIATION</a:t>
                      </a:r>
                      <a:endParaRPr lang="en-GB" sz="900" b="0"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2</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1</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noProof="0" dirty="0" smtClean="0">
                          <a:effectLst/>
                          <a:latin typeface="Arial"/>
                        </a:rPr>
                        <a:t>4</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823">
                <a:tc>
                  <a:txBody>
                    <a:bodyPr/>
                    <a:lstStyle/>
                    <a:p>
                      <a:pPr algn="l" rtl="0" fontAlgn="ctr"/>
                      <a:r>
                        <a:rPr lang="en-GB" sz="900" b="0" i="0" u="none" strike="noStrike" noProof="0" dirty="0" smtClean="0">
                          <a:effectLst/>
                          <a:latin typeface="Arial"/>
                        </a:rPr>
                        <a:t>REBELLIOUSNESS</a:t>
                      </a:r>
                      <a:endParaRPr lang="en-GB" sz="900" b="0"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2</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900" b="0" i="0" u="none" strike="noStrike" noProof="0" dirty="0" smtClean="0">
                          <a:effectLst/>
                          <a:latin typeface="Arial"/>
                        </a:rPr>
                        <a:t>0</a:t>
                      </a:r>
                      <a:endParaRPr lang="en-GB" sz="900" b="0"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noProof="0" dirty="0" smtClean="0">
                          <a:effectLst/>
                          <a:latin typeface="Arial"/>
                        </a:rPr>
                        <a:t>2</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794">
                <a:tc>
                  <a:txBody>
                    <a:bodyPr/>
                    <a:lstStyle/>
                    <a:p>
                      <a:pPr algn="ctr" fontAlgn="ctr"/>
                      <a:r>
                        <a:rPr lang="en-GB" sz="1100" b="1" i="0" u="none" strike="noStrike" noProof="0" dirty="0" smtClean="0">
                          <a:effectLst/>
                          <a:latin typeface="Arial"/>
                        </a:rPr>
                        <a:t>TOTAL</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GB" sz="1100" b="1" i="0" u="none" strike="noStrike" noProof="0" dirty="0" smtClean="0">
                          <a:effectLst/>
                          <a:latin typeface="Arial"/>
                        </a:rPr>
                        <a:t>51</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GB" sz="1100" b="1" i="0" u="none" strike="noStrike" noProof="0" dirty="0" smtClean="0">
                          <a:effectLst/>
                          <a:latin typeface="Arial"/>
                        </a:rPr>
                        <a:t>49</a:t>
                      </a:r>
                      <a:endParaRPr lang="en-GB" sz="11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GB" sz="1100" b="1" i="0" u="none" strike="noStrike" noProof="0" dirty="0" smtClean="0">
                          <a:effectLst/>
                          <a:latin typeface="Arial"/>
                        </a:rPr>
                        <a:t>54</a:t>
                      </a:r>
                      <a:endParaRPr lang="en-GB" sz="11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GB" sz="1100" b="1" i="0" u="none" strike="noStrike" noProof="0" dirty="0" smtClean="0">
                          <a:effectLst/>
                          <a:latin typeface="Arial"/>
                        </a:rPr>
                        <a:t>12</a:t>
                      </a:r>
                      <a:endParaRPr lang="en-GB" sz="11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GB" sz="1100" b="1" i="0" u="none" strike="noStrike" noProof="0" dirty="0" smtClean="0">
                          <a:effectLst/>
                          <a:latin typeface="Arial"/>
                        </a:rPr>
                        <a:t>13</a:t>
                      </a:r>
                      <a:endParaRPr lang="en-GB" sz="11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GB" sz="1100" b="1" i="0" u="none" strike="noStrike" noProof="0" dirty="0" smtClean="0">
                          <a:effectLst/>
                          <a:latin typeface="Arial"/>
                        </a:rPr>
                        <a:t>8</a:t>
                      </a:r>
                      <a:endParaRPr lang="en-GB" sz="11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GB" sz="1100" b="1" i="0" u="none" strike="noStrike" noProof="0" dirty="0" smtClean="0">
                          <a:effectLst/>
                          <a:latin typeface="Arial"/>
                        </a:rPr>
                        <a:t>0</a:t>
                      </a:r>
                      <a:endParaRPr lang="en-GB" sz="11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GB" sz="1100" b="1" i="0" u="none" strike="noStrike" noProof="0" dirty="0" smtClean="0">
                          <a:effectLst/>
                          <a:latin typeface="Arial"/>
                        </a:rPr>
                        <a:t>10</a:t>
                      </a:r>
                      <a:endParaRPr lang="en-GB" sz="11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GB" sz="1100" b="1" i="0" u="none" strike="noStrike" noProof="0" dirty="0" smtClean="0">
                          <a:effectLst/>
                          <a:latin typeface="Arial"/>
                        </a:rPr>
                        <a:t>3</a:t>
                      </a:r>
                      <a:endParaRPr lang="en-GB" sz="1100" b="1" i="0" u="none" strike="noStrike" noProof="0" dirty="0">
                        <a:effectLst/>
                        <a:latin typeface="Arial"/>
                      </a:endParaRPr>
                    </a:p>
                  </a:txBody>
                  <a:tcPr marL="6857" marR="6857" marT="6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GB" sz="1100" b="1" i="0" u="none" strike="noStrike" noProof="0" dirty="0" smtClean="0">
                          <a:effectLst/>
                          <a:latin typeface="Arial"/>
                        </a:rPr>
                        <a:t>200</a:t>
                      </a:r>
                      <a:endParaRPr lang="en-GB" sz="1100" b="1" i="0" u="none" strike="noStrike" noProof="0" dirty="0">
                        <a:effectLst/>
                        <a:latin typeface="Arial"/>
                      </a:endParaRPr>
                    </a:p>
                  </a:txBody>
                  <a:tcPr marL="6857" marR="6857" marT="6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bl>
          </a:graphicData>
        </a:graphic>
      </p:graphicFrame>
    </p:spTree>
  </p:cSld>
  <p:clrMapOvr>
    <a:masterClrMapping/>
  </p:clrMapOvr>
  <p:transition xmlns:p14="http://schemas.microsoft.com/office/powerpoint/2010/main" spd="slow" advClick="0">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2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9694</TotalTime>
  <Words>756</Words>
  <Application>Microsoft Macintosh PowerPoint</Application>
  <PresentationFormat>Presentación en pantalla (4:3)</PresentationFormat>
  <Paragraphs>402</Paragraphs>
  <Slides>11</Slides>
  <Notes>8</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2_Diseño predeterminado</vt:lpstr>
      <vt:lpstr>Presentación de PowerPoint</vt:lpstr>
      <vt:lpstr> modus operandi</vt:lpstr>
      <vt:lpstr>Presentación de PowerPoint</vt:lpstr>
      <vt:lpstr>Presentación de PowerPoint</vt:lpstr>
      <vt:lpstr>Presentación de PowerPoint</vt:lpstr>
      <vt:lpstr>Presentación de PowerPoint</vt:lpstr>
      <vt:lpstr>DETENTION AND ADMINISTRATIVE ACTIONS</vt:lpstr>
      <vt:lpstr>REFERRALS THAT led to DETENTION, 2012</vt:lpstr>
      <vt:lpstr>Referrals that led to detention January 1 – June 12, 2013</vt:lpstr>
      <vt:lpstr> follow-up on detentions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DGME 2 años</dc:title>
  <dc:creator>CRISTIAN</dc:creator>
  <cp:lastModifiedBy>Christiane Lehnhoff</cp:lastModifiedBy>
  <cp:revision>1748</cp:revision>
  <dcterms:created xsi:type="dcterms:W3CDTF">2010-05-26T11:27:29Z</dcterms:created>
  <dcterms:modified xsi:type="dcterms:W3CDTF">2013-06-23T20:59:36Z</dcterms:modified>
</cp:coreProperties>
</file>