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300" r:id="rId2"/>
    <p:sldId id="664" r:id="rId3"/>
    <p:sldId id="666" r:id="rId4"/>
    <p:sldId id="667" r:id="rId5"/>
    <p:sldId id="668" r:id="rId6"/>
    <p:sldId id="805" r:id="rId7"/>
    <p:sldId id="694" r:id="rId8"/>
    <p:sldId id="763" r:id="rId9"/>
    <p:sldId id="695" r:id="rId10"/>
    <p:sldId id="662" r:id="rId11"/>
    <p:sldId id="80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0066FF"/>
    <a:srgbClr val="0000FF"/>
    <a:srgbClr val="333333"/>
    <a:srgbClr val="CCFF66"/>
    <a:srgbClr val="00CCFF"/>
    <a:srgbClr val="FFFF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22" autoAdjust="0"/>
    <p:restoredTop sz="99858" autoAdjust="0"/>
  </p:normalViewPr>
  <p:slideViewPr>
    <p:cSldViewPr>
      <p:cViewPr>
        <p:scale>
          <a:sx n="75" d="100"/>
          <a:sy n="75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90B116B-5A10-4184-98F9-550E52F8AF29}" type="datetimeFigureOut">
              <a:rPr lang="es-ES"/>
              <a:pPr>
                <a:defRPr/>
              </a:pPr>
              <a:t>20/06/2013</a:t>
            </a:fld>
            <a:endParaRPr lang="es-E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A03D28B-FAFE-48D9-9528-666645EB92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028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B8E38B-46B7-4D7B-9FA5-2C5D5554A273}" type="datetimeFigureOut">
              <a:rPr lang="es-ES"/>
              <a:pPr>
                <a:defRPr/>
              </a:pPr>
              <a:t>20/06/2013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8EEA9E9-AC97-4FF3-A2A2-EFB1BECFC4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152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502EC-EB2E-474D-82FD-187D01DF4E0F}" type="slidenum">
              <a:rPr lang="es-ES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s-E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C61042-3518-4982-A59F-A1F70571EF50}" type="slidenum">
              <a:rPr lang="es-SV" smtClean="0">
                <a:latin typeface="Calibri" pitchFamily="34" charset="0"/>
              </a:rPr>
              <a:pPr eaLnBrk="1" hangingPunct="1"/>
              <a:t>2</a:t>
            </a:fld>
            <a:endParaRPr lang="es-SV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06B52C-52AA-40F7-A086-57B85D997AC8}" type="slidenum">
              <a:rPr lang="es-SV" smtClean="0">
                <a:latin typeface="Calibri" pitchFamily="34" charset="0"/>
              </a:rPr>
              <a:pPr eaLnBrk="1" hangingPunct="1"/>
              <a:t>3</a:t>
            </a:fld>
            <a:endParaRPr lang="es-SV" smtClean="0">
              <a:latin typeface="Calibri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SV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D3C503-C398-4A70-A328-5C784D83BAD0}" type="slidenum">
              <a:rPr lang="es-SV" smtClean="0">
                <a:latin typeface="Calibri" pitchFamily="34" charset="0"/>
              </a:rPr>
              <a:pPr eaLnBrk="1" hangingPunct="1"/>
              <a:t>4</a:t>
            </a:fld>
            <a:endParaRPr lang="es-SV" smtClean="0">
              <a:latin typeface="Calibri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SV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F4DD10-341B-4E1B-A182-B761D5F328BB}" type="slidenum">
              <a:rPr lang="es-SV" smtClean="0">
                <a:latin typeface="Calibri" pitchFamily="34" charset="0"/>
              </a:rPr>
              <a:pPr eaLnBrk="1" hangingPunct="1"/>
              <a:t>5</a:t>
            </a:fld>
            <a:endParaRPr lang="es-SV" smtClean="0">
              <a:latin typeface="Calibri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SV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326234-CC02-4A86-944D-74A0E9DF5840}" type="slidenum">
              <a:rPr lang="es-ES" smtClean="0">
                <a:latin typeface="Calibri" pitchFamily="34" charset="0"/>
              </a:rPr>
              <a:pPr eaLnBrk="1" hangingPunct="1"/>
              <a:t>7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522129-A5A8-4F38-AF57-8AD5DB42AF3B}" type="slidenum">
              <a:rPr lang="es-ES" smtClean="0">
                <a:latin typeface="Calibri" pitchFamily="34" charset="0"/>
              </a:rPr>
              <a:pPr eaLnBrk="1" hangingPunct="1"/>
              <a:t>9</a:t>
            </a:fld>
            <a:endParaRPr lang="es-E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SV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D6606B-CF69-495C-8639-F9685C62FEF0}" type="slidenum">
              <a:rPr lang="es-SV" smtClean="0">
                <a:latin typeface="Calibri" pitchFamily="34" charset="0"/>
              </a:rPr>
              <a:pPr eaLnBrk="1" hangingPunct="1"/>
              <a:t>10</a:t>
            </a:fld>
            <a:endParaRPr lang="es-SV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6F94-BE9D-4697-AE6F-EFBE5D993BC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64030354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1909-BC38-4517-AD20-9BA6ABC0B4C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3155886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0E283-AE31-4CA5-881C-853CBA0AF8A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904841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6C4A-6597-4ECC-B03A-828E77E4D3C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3651448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73F-BB53-47D6-87D6-F7980C9C8F3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5579662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87DC-33E4-4C87-A296-102197AE54B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9600365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4112-FA56-4C5D-8196-5F3FACE0325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3101432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BBBE-0974-46D5-8EAD-17C05085AC38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8668514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82DF-15B4-4C2B-9D92-CBE9BAE2797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6765429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223E-0F01-4CED-A345-2B21627BEF5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1420861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C725-B18D-42D0-834B-215074A7758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61306771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SV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SV" smtClean="0"/>
              <a:t>Haga clic para modificar el estilo de texto del patrón</a:t>
            </a:r>
          </a:p>
          <a:p>
            <a:pPr lvl="1"/>
            <a:r>
              <a:rPr lang="es-SV" smtClean="0"/>
              <a:t>Segundo nivel</a:t>
            </a:r>
          </a:p>
          <a:p>
            <a:pPr lvl="2"/>
            <a:r>
              <a:rPr lang="es-SV" smtClean="0"/>
              <a:t>Tercer nivel</a:t>
            </a:r>
          </a:p>
          <a:p>
            <a:pPr lvl="3"/>
            <a:r>
              <a:rPr lang="es-SV" smtClean="0"/>
              <a:t>Cuarto nivel</a:t>
            </a:r>
          </a:p>
          <a:p>
            <a:pPr lvl="4"/>
            <a:r>
              <a:rPr lang="es-SV" smtClean="0"/>
              <a:t>Quinto nivel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27C8AC2-1430-4D01-B20F-E0E3DB47383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589713" y="193675"/>
            <a:ext cx="2389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SV" sz="20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PERFILES%20DETENIDOS/MAPAS%20RUTAS%20I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PERFILES%20DETENIDOS/MAPAS%20RUTAS%20I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hyperlink" Target="../PERFILES%20DETENIDOS/MAPAS%20RUTAS%20I.pp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PRESENTACI&#211;N%20HIND&#218;ES.ppt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2202172" y="4974267"/>
            <a:ext cx="47460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2400" b="1" cap="all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Acciones en materia de TRAFICO ILICITO DE PERSONAS</a:t>
            </a:r>
            <a:endParaRPr lang="es-SV" sz="2400" b="1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43608" y="1034733"/>
            <a:ext cx="705678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800" b="1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DIRECCIÓN GENERAL DE MIGRACIÓN Y EXTRANJERÍA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740352" y="6396472"/>
            <a:ext cx="9717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SV" sz="1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junio/ 2013</a:t>
            </a:r>
            <a:endParaRPr lang="es-SV" sz="1000" dirty="0"/>
          </a:p>
        </p:txBody>
      </p:sp>
      <p:pic>
        <p:nvPicPr>
          <p:cNvPr id="2053" name="Picture 13" descr="C:\Documents and Settings\Connie\Mis documentos\Personal\Mis imágenes\escudos\DGME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4284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422275" y="2284413"/>
            <a:ext cx="8281988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SV" i="1" u="sng" dirty="0">
                <a:solidFill>
                  <a:srgbClr val="0000FF"/>
                </a:solidFill>
              </a:rPr>
              <a:t>Tráfico </a:t>
            </a:r>
            <a:r>
              <a:rPr lang="es-SV" i="1" u="sng" smtClean="0">
                <a:solidFill>
                  <a:srgbClr val="0000FF"/>
                </a:solidFill>
              </a:rPr>
              <a:t>Ilicito </a:t>
            </a:r>
            <a:r>
              <a:rPr lang="es-SV" i="1" u="sng">
                <a:solidFill>
                  <a:srgbClr val="0000FF"/>
                </a:solidFill>
              </a:rPr>
              <a:t>de Personas</a:t>
            </a:r>
          </a:p>
          <a:p>
            <a:pPr eaLnBrk="1" hangingPunct="1"/>
            <a:endParaRPr lang="es-ES_tradnl" i="1" u="sng" dirty="0">
              <a:solidFill>
                <a:srgbClr val="0000FF"/>
              </a:solidFill>
            </a:endParaRPr>
          </a:p>
          <a:p>
            <a:pPr eaLnBrk="1" hangingPunct="1"/>
            <a:endParaRPr lang="es-SV" sz="1400" dirty="0"/>
          </a:p>
          <a:p>
            <a:pPr lvl="3" algn="just" eaLnBrk="1" hangingPunct="1"/>
            <a:r>
              <a:rPr lang="es-SV" dirty="0"/>
              <a:t>Año 2009    (62)     detenidos </a:t>
            </a:r>
          </a:p>
          <a:p>
            <a:pPr lvl="3" algn="just" eaLnBrk="1" hangingPunct="1"/>
            <a:endParaRPr lang="es-SV" dirty="0"/>
          </a:p>
          <a:p>
            <a:pPr lvl="3" algn="just" eaLnBrk="1" hangingPunct="1"/>
            <a:r>
              <a:rPr lang="es-SV" dirty="0"/>
              <a:t>Año 2010    (52)     detenidos </a:t>
            </a:r>
          </a:p>
          <a:p>
            <a:pPr lvl="3" algn="just" eaLnBrk="1" hangingPunct="1"/>
            <a:endParaRPr lang="es-SV" dirty="0"/>
          </a:p>
          <a:p>
            <a:pPr lvl="3" algn="just" eaLnBrk="1" hangingPunct="1"/>
            <a:r>
              <a:rPr lang="es-ES_tradnl" dirty="0"/>
              <a:t>Año 2011    </a:t>
            </a:r>
            <a:r>
              <a:rPr lang="es-SV" dirty="0"/>
              <a:t>(126)   detenciones</a:t>
            </a:r>
          </a:p>
          <a:p>
            <a:pPr lvl="3" algn="just" eaLnBrk="1" hangingPunct="1"/>
            <a:endParaRPr lang="es-SV" dirty="0"/>
          </a:p>
          <a:p>
            <a:pPr lvl="3" algn="just" eaLnBrk="1" hangingPunct="1"/>
            <a:r>
              <a:rPr lang="es-SV" dirty="0"/>
              <a:t>Año 2012    (181)   detenciones </a:t>
            </a:r>
          </a:p>
          <a:p>
            <a:pPr lvl="3" algn="just" eaLnBrk="1" hangingPunct="1"/>
            <a:endParaRPr lang="es-SV" u="sng" dirty="0"/>
          </a:p>
          <a:p>
            <a:pPr lvl="3" algn="just" eaLnBrk="1" hangingPunct="1"/>
            <a:r>
              <a:rPr lang="es-SV" b="1" dirty="0"/>
              <a:t>                </a:t>
            </a:r>
            <a:r>
              <a:rPr lang="es-SV" b="1" u="sng" dirty="0"/>
              <a:t>421</a:t>
            </a:r>
            <a:r>
              <a:rPr lang="es-SV" b="1" dirty="0"/>
              <a:t>  </a:t>
            </a:r>
            <a:r>
              <a:rPr lang="es-SV" dirty="0"/>
              <a:t>personas detenidas de nacionalidad salvadoreña.</a:t>
            </a:r>
          </a:p>
          <a:p>
            <a:pPr algn="just" eaLnBrk="1" hangingPunct="1"/>
            <a:endParaRPr lang="es-SV" sz="1400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5496" y="1196752"/>
            <a:ext cx="7560839" cy="571500"/>
          </a:xfrm>
          <a:extLst/>
        </p:spPr>
        <p:txBody>
          <a:bodyPr/>
          <a:lstStyle/>
          <a:p>
            <a:pPr>
              <a:defRPr/>
            </a:pPr>
            <a:r>
              <a:rPr lang="es-ES_tradnl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	</a:t>
            </a:r>
            <a:r>
              <a:rPr lang="es-ES_tradn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seguimiento a detenciones</a:t>
            </a:r>
            <a:endParaRPr lang="es-SV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560839" cy="571500"/>
          </a:xfrm>
          <a:extLst/>
        </p:spPr>
        <p:txBody>
          <a:bodyPr/>
          <a:lstStyle/>
          <a:p>
            <a:pPr>
              <a:defRPr/>
            </a:pPr>
            <a:r>
              <a:rPr lang="es-ES_tradn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muchas gracias</a:t>
            </a:r>
            <a:endParaRPr lang="es-SV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81208"/>
      </p:ext>
    </p:extLst>
  </p:cSld>
  <p:clrMapOvr>
    <a:masterClrMapping/>
  </p:clrMapOvr>
  <p:transition spd="slow" advClick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CuadroTexto"/>
          <p:cNvSpPr txBox="1">
            <a:spLocks noChangeArrowheads="1"/>
          </p:cNvSpPr>
          <p:nvPr/>
        </p:nvSpPr>
        <p:spPr bwMode="auto">
          <a:xfrm>
            <a:off x="288925" y="1844675"/>
            <a:ext cx="85693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SV" sz="1400" dirty="0"/>
              <a:t>El punto de partida de los traficantes con las víctimas han sido principalmente San Salvador. Ya que en muchos casos los detenidos y víctimas proceden de otros departamentos, utilizando </a:t>
            </a:r>
            <a:r>
              <a:rPr lang="es-SV" sz="1400" dirty="0" smtClean="0"/>
              <a:t>la capital, como </a:t>
            </a:r>
            <a:r>
              <a:rPr lang="es-SV" sz="1400" dirty="0"/>
              <a:t>punto de reunión, o los traficantes se han desplazado hacia la residencia de las víctimas en el interior del país para luego trasladarlas a San Salvador, donde han sido alojados durante una noche, ya sea en viviendas de los traficantes o en hoteles y/o hospedajes, para luego iniciar el viaje hacia las diferentes fronteras.</a:t>
            </a:r>
          </a:p>
          <a:p>
            <a:pPr algn="just" eaLnBrk="1" hangingPunct="1"/>
            <a:endParaRPr lang="es-SV" sz="1000" dirty="0"/>
          </a:p>
          <a:p>
            <a:pPr algn="just" eaLnBrk="1" hangingPunct="1">
              <a:lnSpc>
                <a:spcPct val="150000"/>
              </a:lnSpc>
            </a:pPr>
            <a:r>
              <a:rPr lang="es-SV" sz="1400" dirty="0"/>
              <a:t>En base a lo anterior, se ha observado que los traficantes utilizan: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1400" dirty="0"/>
              <a:t> Transporte colectivo internacional (buses de empresas económicas).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1400" dirty="0"/>
              <a:t> Uso de transporte colectivo local para trasladarse a la frontera.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1400" dirty="0"/>
              <a:t> U</a:t>
            </a:r>
            <a:r>
              <a:rPr lang="es-SV" sz="1400" dirty="0" smtClean="0"/>
              <a:t>so </a:t>
            </a:r>
            <a:r>
              <a:rPr lang="es-SV" sz="1400" dirty="0"/>
              <a:t>de taxis y </a:t>
            </a:r>
            <a:r>
              <a:rPr lang="es-SV" sz="1400" dirty="0" err="1"/>
              <a:t>mototaxis</a:t>
            </a:r>
            <a:r>
              <a:rPr lang="es-SV" sz="1400" dirty="0"/>
              <a:t>.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1400" dirty="0"/>
              <a:t> Entregan a víctimas a otros contactos en Guatemala o México.</a:t>
            </a:r>
            <a:endParaRPr lang="es-SV" sz="1000" dirty="0"/>
          </a:p>
          <a:p>
            <a:pPr lvl="2" algn="just" eaLnBrk="1" hangingPunct="1">
              <a:lnSpc>
                <a:spcPct val="150000"/>
              </a:lnSpc>
            </a:pPr>
            <a:endParaRPr lang="es-SV" sz="1000" dirty="0"/>
          </a:p>
          <a:p>
            <a:pPr algn="just" eaLnBrk="1" hangingPunct="1">
              <a:lnSpc>
                <a:spcPct val="150000"/>
              </a:lnSpc>
            </a:pPr>
            <a:r>
              <a:rPr lang="es-SV" sz="1400" dirty="0"/>
              <a:t>De acuerdo a la información los precios cobrados por viaje oscilan entre: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1400" dirty="0"/>
              <a:t> $6,000.°° a $7,500.°° (la forma de pago generalmente es: pagar la mitad antes del viaje y la otra al llegar a Estados Unidos.)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-862181" y="701824"/>
            <a:ext cx="5436096" cy="1143000"/>
          </a:xfrm>
          <a:extLst/>
        </p:spPr>
        <p:txBody>
          <a:bodyPr/>
          <a:lstStyle/>
          <a:p>
            <a:pPr>
              <a:defRPr/>
            </a:pPr>
            <a:r>
              <a:rPr lang="es-ES_tradnl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	</a:t>
            </a:r>
            <a:r>
              <a:rPr lang="es-ES_tradn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modus operandi</a:t>
            </a:r>
            <a:endParaRPr lang="es-SV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antones de El Salvador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4604" r="2217" b="16957"/>
          <a:stretch>
            <a:fillRect/>
          </a:stretch>
        </p:blipFill>
        <p:spPr bwMode="auto">
          <a:xfrm>
            <a:off x="50800" y="1276350"/>
            <a:ext cx="900747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3086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0212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9417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7973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9417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733925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0132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4450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71 CuadroTexto"/>
          <p:cNvSpPr txBox="1">
            <a:spLocks noChangeArrowheads="1"/>
          </p:cNvSpPr>
          <p:nvPr/>
        </p:nvSpPr>
        <p:spPr bwMode="auto">
          <a:xfrm>
            <a:off x="8424863" y="4170363"/>
            <a:ext cx="811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EL AMATILLO </a:t>
            </a:r>
          </a:p>
        </p:txBody>
      </p:sp>
      <p:sp>
        <p:nvSpPr>
          <p:cNvPr id="10252" name="72 CuadroTexto"/>
          <p:cNvSpPr txBox="1">
            <a:spLocks noChangeArrowheads="1"/>
          </p:cNvSpPr>
          <p:nvPr/>
        </p:nvSpPr>
        <p:spPr bwMode="auto">
          <a:xfrm>
            <a:off x="3297238" y="1431925"/>
            <a:ext cx="5381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EL POY</a:t>
            </a:r>
          </a:p>
        </p:txBody>
      </p:sp>
      <p:sp>
        <p:nvSpPr>
          <p:cNvPr id="10253" name="73 CuadroTexto"/>
          <p:cNvSpPr txBox="1">
            <a:spLocks noChangeArrowheads="1"/>
          </p:cNvSpPr>
          <p:nvPr/>
        </p:nvSpPr>
        <p:spPr bwMode="auto">
          <a:xfrm>
            <a:off x="2325688" y="1255713"/>
            <a:ext cx="655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ANGUIATÚ</a:t>
            </a:r>
          </a:p>
        </p:txBody>
      </p:sp>
      <p:sp>
        <p:nvSpPr>
          <p:cNvPr id="10254" name="74 CuadroTexto"/>
          <p:cNvSpPr txBox="1">
            <a:spLocks noChangeArrowheads="1"/>
          </p:cNvSpPr>
          <p:nvPr/>
        </p:nvSpPr>
        <p:spPr bwMode="auto">
          <a:xfrm>
            <a:off x="1263650" y="2141538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SAN CRISTÓBAL</a:t>
            </a:r>
          </a:p>
        </p:txBody>
      </p:sp>
      <p:sp>
        <p:nvSpPr>
          <p:cNvPr id="10255" name="75 CuadroTexto"/>
          <p:cNvSpPr txBox="1">
            <a:spLocks noChangeArrowheads="1"/>
          </p:cNvSpPr>
          <p:nvPr/>
        </p:nvSpPr>
        <p:spPr bwMode="auto">
          <a:xfrm>
            <a:off x="534988" y="2471738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LAS CHINAMAS</a:t>
            </a:r>
          </a:p>
        </p:txBody>
      </p:sp>
      <p:sp>
        <p:nvSpPr>
          <p:cNvPr id="10256" name="76 CuadroTexto"/>
          <p:cNvSpPr txBox="1">
            <a:spLocks noChangeArrowheads="1"/>
          </p:cNvSpPr>
          <p:nvPr/>
        </p:nvSpPr>
        <p:spPr bwMode="auto">
          <a:xfrm>
            <a:off x="-104775" y="3079750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LA HACHADURA</a:t>
            </a:r>
          </a:p>
        </p:txBody>
      </p:sp>
      <p:sp>
        <p:nvSpPr>
          <p:cNvPr id="10257" name="71 CuadroTexto"/>
          <p:cNvSpPr txBox="1">
            <a:spLocks noChangeArrowheads="1"/>
          </p:cNvSpPr>
          <p:nvPr/>
        </p:nvSpPr>
        <p:spPr bwMode="auto">
          <a:xfrm>
            <a:off x="7126288" y="2597150"/>
            <a:ext cx="811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PERQUÍN</a:t>
            </a:r>
          </a:p>
        </p:txBody>
      </p:sp>
      <p:sp>
        <p:nvSpPr>
          <p:cNvPr id="88" name="87 Elipse"/>
          <p:cNvSpPr/>
          <p:nvPr/>
        </p:nvSpPr>
        <p:spPr>
          <a:xfrm>
            <a:off x="1814166" y="2270230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0261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195638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052763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084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9846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4014788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7687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1939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35338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445000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705350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5275263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845050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929063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4992688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102 Elipse"/>
          <p:cNvSpPr/>
          <p:nvPr/>
        </p:nvSpPr>
        <p:spPr>
          <a:xfrm>
            <a:off x="7458054" y="279340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103 Elipse"/>
          <p:cNvSpPr/>
          <p:nvPr/>
        </p:nvSpPr>
        <p:spPr>
          <a:xfrm>
            <a:off x="2582408" y="1460552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104 Elipse"/>
          <p:cNvSpPr/>
          <p:nvPr/>
        </p:nvSpPr>
        <p:spPr>
          <a:xfrm>
            <a:off x="8573748" y="440307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" name="105 Elipse"/>
          <p:cNvSpPr/>
          <p:nvPr/>
        </p:nvSpPr>
        <p:spPr>
          <a:xfrm>
            <a:off x="391773" y="3261774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" name="106 Elipse"/>
          <p:cNvSpPr/>
          <p:nvPr/>
        </p:nvSpPr>
        <p:spPr>
          <a:xfrm>
            <a:off x="942635" y="279652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8" name="107 Elipse"/>
          <p:cNvSpPr/>
          <p:nvPr/>
        </p:nvSpPr>
        <p:spPr>
          <a:xfrm>
            <a:off x="3423103" y="1664527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9" name="108 Elipse"/>
          <p:cNvSpPr/>
          <p:nvPr/>
        </p:nvSpPr>
        <p:spPr>
          <a:xfrm>
            <a:off x="5509533" y="2939399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96" name="71 CuadroTexto"/>
          <p:cNvSpPr txBox="1">
            <a:spLocks noChangeArrowheads="1"/>
          </p:cNvSpPr>
          <p:nvPr/>
        </p:nvSpPr>
        <p:spPr bwMode="auto">
          <a:xfrm>
            <a:off x="5264150" y="2765425"/>
            <a:ext cx="811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Pte. Integración</a:t>
            </a:r>
          </a:p>
        </p:txBody>
      </p:sp>
      <p:cxnSp>
        <p:nvCxnSpPr>
          <p:cNvPr id="111" name="110 Conector recto de flecha"/>
          <p:cNvCxnSpPr>
            <a:cxnSpLocks noChangeShapeType="1"/>
            <a:stCxn id="10272" idx="1"/>
          </p:cNvCxnSpPr>
          <p:nvPr/>
        </p:nvCxnSpPr>
        <p:spPr bwMode="auto">
          <a:xfrm flipH="1" flipV="1">
            <a:off x="5210175" y="4549775"/>
            <a:ext cx="1941513" cy="379413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111 Conector recto de flecha"/>
          <p:cNvCxnSpPr>
            <a:cxnSpLocks noChangeShapeType="1"/>
          </p:cNvCxnSpPr>
          <p:nvPr/>
        </p:nvCxnSpPr>
        <p:spPr bwMode="auto">
          <a:xfrm flipH="1" flipV="1">
            <a:off x="7299325" y="4940300"/>
            <a:ext cx="825500" cy="1111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112 Conector recto de flecha"/>
          <p:cNvCxnSpPr>
            <a:cxnSpLocks noChangeShapeType="1"/>
          </p:cNvCxnSpPr>
          <p:nvPr/>
        </p:nvCxnSpPr>
        <p:spPr bwMode="auto">
          <a:xfrm flipH="1" flipV="1">
            <a:off x="5218113" y="4552950"/>
            <a:ext cx="1004887" cy="7889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113 Conector recto de flecha"/>
          <p:cNvCxnSpPr>
            <a:cxnSpLocks noChangeShapeType="1"/>
          </p:cNvCxnSpPr>
          <p:nvPr/>
        </p:nvCxnSpPr>
        <p:spPr bwMode="auto">
          <a:xfrm flipH="1" flipV="1">
            <a:off x="4522788" y="4811713"/>
            <a:ext cx="1700212" cy="534987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114 Conector recto de flecha"/>
          <p:cNvCxnSpPr>
            <a:cxnSpLocks noChangeShapeType="1"/>
          </p:cNvCxnSpPr>
          <p:nvPr/>
        </p:nvCxnSpPr>
        <p:spPr bwMode="auto">
          <a:xfrm flipH="1">
            <a:off x="7245350" y="4062413"/>
            <a:ext cx="290513" cy="8001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115 Conector recto de flecha"/>
          <p:cNvCxnSpPr>
            <a:cxnSpLocks noChangeShapeType="1"/>
          </p:cNvCxnSpPr>
          <p:nvPr/>
        </p:nvCxnSpPr>
        <p:spPr bwMode="auto">
          <a:xfrm flipH="1">
            <a:off x="6361113" y="4983163"/>
            <a:ext cx="830262" cy="365125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116 Conector recto de flecha"/>
          <p:cNvCxnSpPr>
            <a:cxnSpLocks noChangeShapeType="1"/>
          </p:cNvCxnSpPr>
          <p:nvPr/>
        </p:nvCxnSpPr>
        <p:spPr bwMode="auto">
          <a:xfrm flipH="1" flipV="1">
            <a:off x="4349750" y="3892550"/>
            <a:ext cx="742950" cy="5969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117 Conector recto de flecha"/>
          <p:cNvCxnSpPr>
            <a:cxnSpLocks noChangeShapeType="1"/>
          </p:cNvCxnSpPr>
          <p:nvPr/>
        </p:nvCxnSpPr>
        <p:spPr bwMode="auto">
          <a:xfrm flipH="1">
            <a:off x="3562350" y="3852863"/>
            <a:ext cx="660400" cy="2540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" name="118 Conector recto de flecha"/>
          <p:cNvCxnSpPr>
            <a:cxnSpLocks noChangeShapeType="1"/>
            <a:endCxn id="10264" idx="3"/>
          </p:cNvCxnSpPr>
          <p:nvPr/>
        </p:nvCxnSpPr>
        <p:spPr bwMode="auto">
          <a:xfrm flipH="1" flipV="1">
            <a:off x="3179763" y="4068763"/>
            <a:ext cx="204787" cy="2063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119 Conector recto de flecha"/>
          <p:cNvCxnSpPr>
            <a:cxnSpLocks noChangeShapeType="1"/>
          </p:cNvCxnSpPr>
          <p:nvPr/>
        </p:nvCxnSpPr>
        <p:spPr bwMode="auto">
          <a:xfrm flipH="1" flipV="1">
            <a:off x="2184400" y="3186113"/>
            <a:ext cx="823913" cy="83185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120 Conector recto de flecha"/>
          <p:cNvCxnSpPr>
            <a:cxnSpLocks noChangeShapeType="1"/>
            <a:endCxn id="10263" idx="3"/>
          </p:cNvCxnSpPr>
          <p:nvPr/>
        </p:nvCxnSpPr>
        <p:spPr bwMode="auto">
          <a:xfrm flipH="1" flipV="1">
            <a:off x="1955800" y="3992563"/>
            <a:ext cx="1035050" cy="17462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121 Conector recto de flecha"/>
          <p:cNvCxnSpPr>
            <a:cxnSpLocks noChangeShapeType="1"/>
          </p:cNvCxnSpPr>
          <p:nvPr/>
        </p:nvCxnSpPr>
        <p:spPr bwMode="auto">
          <a:xfrm flipH="1" flipV="1">
            <a:off x="1922463" y="4030663"/>
            <a:ext cx="2451100" cy="739775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122 Conector recto de flecha"/>
          <p:cNvCxnSpPr>
            <a:cxnSpLocks noChangeShapeType="1"/>
          </p:cNvCxnSpPr>
          <p:nvPr/>
        </p:nvCxnSpPr>
        <p:spPr bwMode="auto">
          <a:xfrm flipH="1" flipV="1">
            <a:off x="1238250" y="3305175"/>
            <a:ext cx="590550" cy="6191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123 Conector recto de flecha"/>
          <p:cNvCxnSpPr>
            <a:cxnSpLocks noChangeShapeType="1"/>
          </p:cNvCxnSpPr>
          <p:nvPr/>
        </p:nvCxnSpPr>
        <p:spPr bwMode="auto">
          <a:xfrm flipH="1" flipV="1">
            <a:off x="530225" y="3398838"/>
            <a:ext cx="1260475" cy="581025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" name="124 Conector recto de flecha"/>
          <p:cNvCxnSpPr>
            <a:cxnSpLocks noChangeShapeType="1"/>
          </p:cNvCxnSpPr>
          <p:nvPr/>
        </p:nvCxnSpPr>
        <p:spPr bwMode="auto">
          <a:xfrm flipH="1" flipV="1">
            <a:off x="1208088" y="3341688"/>
            <a:ext cx="573087" cy="62865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125 Conector recto de flecha"/>
          <p:cNvCxnSpPr>
            <a:cxnSpLocks noChangeShapeType="1"/>
          </p:cNvCxnSpPr>
          <p:nvPr/>
        </p:nvCxnSpPr>
        <p:spPr bwMode="auto">
          <a:xfrm flipH="1" flipV="1">
            <a:off x="1095375" y="2943225"/>
            <a:ext cx="57150" cy="24923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126 Conector recto de flecha"/>
          <p:cNvCxnSpPr>
            <a:cxnSpLocks noChangeShapeType="1"/>
          </p:cNvCxnSpPr>
          <p:nvPr/>
        </p:nvCxnSpPr>
        <p:spPr bwMode="auto">
          <a:xfrm flipH="1" flipV="1">
            <a:off x="1114425" y="2914650"/>
            <a:ext cx="960438" cy="195263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127 Conector recto de flecha"/>
          <p:cNvCxnSpPr>
            <a:cxnSpLocks noChangeShapeType="1"/>
          </p:cNvCxnSpPr>
          <p:nvPr/>
        </p:nvCxnSpPr>
        <p:spPr bwMode="auto">
          <a:xfrm flipH="1" flipV="1">
            <a:off x="1009650" y="2971800"/>
            <a:ext cx="123825" cy="241300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9" name="128 Conector recto de flecha"/>
          <p:cNvCxnSpPr>
            <a:cxnSpLocks noChangeShapeType="1"/>
          </p:cNvCxnSpPr>
          <p:nvPr/>
        </p:nvCxnSpPr>
        <p:spPr bwMode="auto">
          <a:xfrm flipH="1" flipV="1">
            <a:off x="1917700" y="2419350"/>
            <a:ext cx="196850" cy="6477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129 Conector recto de flecha"/>
          <p:cNvCxnSpPr>
            <a:cxnSpLocks noChangeShapeType="1"/>
          </p:cNvCxnSpPr>
          <p:nvPr/>
        </p:nvCxnSpPr>
        <p:spPr bwMode="auto">
          <a:xfrm flipV="1">
            <a:off x="2178050" y="1631950"/>
            <a:ext cx="476250" cy="14478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" name="130 Conector recto de flecha"/>
          <p:cNvCxnSpPr>
            <a:cxnSpLocks noChangeShapeType="1"/>
          </p:cNvCxnSpPr>
          <p:nvPr/>
        </p:nvCxnSpPr>
        <p:spPr bwMode="auto">
          <a:xfrm flipV="1">
            <a:off x="3452813" y="1820863"/>
            <a:ext cx="41275" cy="21939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18" name="131 Grupo"/>
          <p:cNvGrpSpPr>
            <a:grpSpLocks/>
          </p:cNvGrpSpPr>
          <p:nvPr/>
        </p:nvGrpSpPr>
        <p:grpSpPr bwMode="auto">
          <a:xfrm>
            <a:off x="274638" y="4919663"/>
            <a:ext cx="1439862" cy="1173162"/>
            <a:chOff x="273987" y="4919901"/>
            <a:chExt cx="1440513" cy="1173395"/>
          </a:xfrm>
        </p:grpSpPr>
        <p:sp>
          <p:nvSpPr>
            <p:cNvPr id="133" name="132 Elipse"/>
            <p:cNvSpPr/>
            <p:nvPr/>
          </p:nvSpPr>
          <p:spPr>
            <a:xfrm>
              <a:off x="358989" y="5220605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400" ker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0324" name="133 Conector recto"/>
            <p:cNvCxnSpPr>
              <a:cxnSpLocks noChangeShapeType="1"/>
            </p:cNvCxnSpPr>
            <p:nvPr/>
          </p:nvCxnSpPr>
          <p:spPr bwMode="auto">
            <a:xfrm>
              <a:off x="331137" y="5625534"/>
              <a:ext cx="198580" cy="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5" name="134 Conector recto"/>
            <p:cNvCxnSpPr>
              <a:cxnSpLocks noChangeShapeType="1"/>
            </p:cNvCxnSpPr>
            <p:nvPr/>
          </p:nvCxnSpPr>
          <p:spPr bwMode="auto">
            <a:xfrm>
              <a:off x="331137" y="5990475"/>
              <a:ext cx="198580" cy="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135 CuadroTexto"/>
            <p:cNvSpPr txBox="1"/>
            <p:nvPr/>
          </p:nvSpPr>
          <p:spPr>
            <a:xfrm>
              <a:off x="647218" y="5166012"/>
              <a:ext cx="736933" cy="215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Frontera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137" name="136 CuadroTexto"/>
            <p:cNvSpPr txBox="1"/>
            <p:nvPr/>
          </p:nvSpPr>
          <p:spPr>
            <a:xfrm>
              <a:off x="650394" y="5518507"/>
              <a:ext cx="1064106" cy="2143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Ruta Panamericana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138" name="137 CuadroTexto"/>
            <p:cNvSpPr txBox="1"/>
            <p:nvPr/>
          </p:nvSpPr>
          <p:spPr>
            <a:xfrm>
              <a:off x="650394" y="5877353"/>
              <a:ext cx="1064106" cy="215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Ruta Litoral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139" name="138 CuadroTexto"/>
            <p:cNvSpPr txBox="1"/>
            <p:nvPr/>
          </p:nvSpPr>
          <p:spPr>
            <a:xfrm>
              <a:off x="273987" y="4919901"/>
              <a:ext cx="1011694" cy="246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000" b="1" kern="0" dirty="0">
                  <a:solidFill>
                    <a:sysClr val="windowText" lastClr="000000"/>
                  </a:solidFill>
                  <a:latin typeface="Candara" pitchFamily="34" charset="0"/>
                </a:rPr>
                <a:t>REFERENCIAS</a:t>
              </a:r>
              <a:endParaRPr lang="es-ES_tradnl" sz="1000" b="1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</p:grpSp>
      <p:cxnSp>
        <p:nvCxnSpPr>
          <p:cNvPr id="140" name="139 Conector recto de flecha"/>
          <p:cNvCxnSpPr>
            <a:cxnSpLocks noChangeShapeType="1"/>
          </p:cNvCxnSpPr>
          <p:nvPr/>
        </p:nvCxnSpPr>
        <p:spPr bwMode="auto">
          <a:xfrm flipH="1" flipV="1">
            <a:off x="568325" y="3305175"/>
            <a:ext cx="1254125" cy="609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1 Título"/>
          <p:cNvSpPr txBox="1">
            <a:spLocks/>
          </p:cNvSpPr>
          <p:nvPr/>
        </p:nvSpPr>
        <p:spPr bwMode="auto">
          <a:xfrm>
            <a:off x="395536" y="855512"/>
            <a:ext cx="8352928" cy="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20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Ruta de trafico de personas de la zona de oriente</a:t>
            </a:r>
            <a:endParaRPr lang="es-SV" sz="1400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7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8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4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antones de El Salvador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4604" r="2217" b="16957"/>
          <a:stretch>
            <a:fillRect/>
          </a:stretch>
        </p:blipFill>
        <p:spPr bwMode="auto">
          <a:xfrm>
            <a:off x="50800" y="1276350"/>
            <a:ext cx="900747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3086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0212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9417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7973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9417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733925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0132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4450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71 CuadroTexto"/>
          <p:cNvSpPr txBox="1">
            <a:spLocks noChangeArrowheads="1"/>
          </p:cNvSpPr>
          <p:nvPr/>
        </p:nvSpPr>
        <p:spPr bwMode="auto">
          <a:xfrm>
            <a:off x="8424863" y="4170363"/>
            <a:ext cx="811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EL AMATILLO </a:t>
            </a:r>
          </a:p>
        </p:txBody>
      </p:sp>
      <p:sp>
        <p:nvSpPr>
          <p:cNvPr id="11276" name="72 CuadroTexto"/>
          <p:cNvSpPr txBox="1">
            <a:spLocks noChangeArrowheads="1"/>
          </p:cNvSpPr>
          <p:nvPr/>
        </p:nvSpPr>
        <p:spPr bwMode="auto">
          <a:xfrm>
            <a:off x="3297238" y="1431925"/>
            <a:ext cx="5381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EL POY</a:t>
            </a:r>
          </a:p>
        </p:txBody>
      </p:sp>
      <p:sp>
        <p:nvSpPr>
          <p:cNvPr id="11277" name="73 CuadroTexto"/>
          <p:cNvSpPr txBox="1">
            <a:spLocks noChangeArrowheads="1"/>
          </p:cNvSpPr>
          <p:nvPr/>
        </p:nvSpPr>
        <p:spPr bwMode="auto">
          <a:xfrm>
            <a:off x="2325688" y="1255713"/>
            <a:ext cx="655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ANGUIATÚ</a:t>
            </a:r>
          </a:p>
        </p:txBody>
      </p:sp>
      <p:sp>
        <p:nvSpPr>
          <p:cNvPr id="11278" name="74 CuadroTexto"/>
          <p:cNvSpPr txBox="1">
            <a:spLocks noChangeArrowheads="1"/>
          </p:cNvSpPr>
          <p:nvPr/>
        </p:nvSpPr>
        <p:spPr bwMode="auto">
          <a:xfrm>
            <a:off x="1263650" y="2141538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SAN CRISTÓBAL</a:t>
            </a:r>
          </a:p>
        </p:txBody>
      </p:sp>
      <p:sp>
        <p:nvSpPr>
          <p:cNvPr id="11279" name="75 CuadroTexto"/>
          <p:cNvSpPr txBox="1">
            <a:spLocks noChangeArrowheads="1"/>
          </p:cNvSpPr>
          <p:nvPr/>
        </p:nvSpPr>
        <p:spPr bwMode="auto">
          <a:xfrm>
            <a:off x="534988" y="2471738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LAS CHINAMAS</a:t>
            </a:r>
          </a:p>
        </p:txBody>
      </p:sp>
      <p:sp>
        <p:nvSpPr>
          <p:cNvPr id="11280" name="76 CuadroTexto"/>
          <p:cNvSpPr txBox="1">
            <a:spLocks noChangeArrowheads="1"/>
          </p:cNvSpPr>
          <p:nvPr/>
        </p:nvSpPr>
        <p:spPr bwMode="auto">
          <a:xfrm>
            <a:off x="-104775" y="3079750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LA HACHADURA</a:t>
            </a:r>
          </a:p>
        </p:txBody>
      </p:sp>
      <p:sp>
        <p:nvSpPr>
          <p:cNvPr id="11281" name="71 CuadroTexto"/>
          <p:cNvSpPr txBox="1">
            <a:spLocks noChangeArrowheads="1"/>
          </p:cNvSpPr>
          <p:nvPr/>
        </p:nvSpPr>
        <p:spPr bwMode="auto">
          <a:xfrm>
            <a:off x="7126288" y="2597150"/>
            <a:ext cx="811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PERQUÍN</a:t>
            </a:r>
          </a:p>
        </p:txBody>
      </p:sp>
      <p:sp>
        <p:nvSpPr>
          <p:cNvPr id="77" name="76 Elipse"/>
          <p:cNvSpPr/>
          <p:nvPr/>
        </p:nvSpPr>
        <p:spPr>
          <a:xfrm>
            <a:off x="1814166" y="2270230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1285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195638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052763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084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9846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4014788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7687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1939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35338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445000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4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705350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5275263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845050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7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929063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8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4992688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91 Elipse"/>
          <p:cNvSpPr/>
          <p:nvPr/>
        </p:nvSpPr>
        <p:spPr>
          <a:xfrm>
            <a:off x="7458054" y="279340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3" name="92 Elipse"/>
          <p:cNvSpPr/>
          <p:nvPr/>
        </p:nvSpPr>
        <p:spPr>
          <a:xfrm>
            <a:off x="2582408" y="1460552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4" name="93 Elipse"/>
          <p:cNvSpPr/>
          <p:nvPr/>
        </p:nvSpPr>
        <p:spPr>
          <a:xfrm>
            <a:off x="8573748" y="440307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5" name="94 Elipse"/>
          <p:cNvSpPr/>
          <p:nvPr/>
        </p:nvSpPr>
        <p:spPr>
          <a:xfrm>
            <a:off x="391773" y="3261774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" name="95 Elipse"/>
          <p:cNvSpPr/>
          <p:nvPr/>
        </p:nvSpPr>
        <p:spPr>
          <a:xfrm>
            <a:off x="942635" y="279652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" name="96 Elipse"/>
          <p:cNvSpPr/>
          <p:nvPr/>
        </p:nvSpPr>
        <p:spPr>
          <a:xfrm>
            <a:off x="3423103" y="1664527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8" name="97 Elipse"/>
          <p:cNvSpPr/>
          <p:nvPr/>
        </p:nvSpPr>
        <p:spPr>
          <a:xfrm>
            <a:off x="5509533" y="2939399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20" name="71 CuadroTexto"/>
          <p:cNvSpPr txBox="1">
            <a:spLocks noChangeArrowheads="1"/>
          </p:cNvSpPr>
          <p:nvPr/>
        </p:nvSpPr>
        <p:spPr bwMode="auto">
          <a:xfrm>
            <a:off x="5264150" y="2765425"/>
            <a:ext cx="811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Pte. Integración</a:t>
            </a:r>
          </a:p>
        </p:txBody>
      </p:sp>
      <p:cxnSp>
        <p:nvCxnSpPr>
          <p:cNvPr id="100" name="99 Conector recto de flecha"/>
          <p:cNvCxnSpPr>
            <a:cxnSpLocks noChangeShapeType="1"/>
          </p:cNvCxnSpPr>
          <p:nvPr/>
        </p:nvCxnSpPr>
        <p:spPr bwMode="auto">
          <a:xfrm flipH="1" flipV="1">
            <a:off x="4352925" y="3908425"/>
            <a:ext cx="739775" cy="5810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100 Conector recto de flecha"/>
          <p:cNvCxnSpPr>
            <a:cxnSpLocks noChangeShapeType="1"/>
          </p:cNvCxnSpPr>
          <p:nvPr/>
        </p:nvCxnSpPr>
        <p:spPr bwMode="auto">
          <a:xfrm flipH="1">
            <a:off x="3562350" y="3852863"/>
            <a:ext cx="660400" cy="2540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101 Conector recto de flecha"/>
          <p:cNvCxnSpPr>
            <a:cxnSpLocks noChangeShapeType="1"/>
            <a:endCxn id="11288" idx="3"/>
          </p:cNvCxnSpPr>
          <p:nvPr/>
        </p:nvCxnSpPr>
        <p:spPr bwMode="auto">
          <a:xfrm flipH="1" flipV="1">
            <a:off x="3179763" y="4068763"/>
            <a:ext cx="204787" cy="2063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102 Conector recto de flecha"/>
          <p:cNvCxnSpPr>
            <a:cxnSpLocks noChangeShapeType="1"/>
          </p:cNvCxnSpPr>
          <p:nvPr/>
        </p:nvCxnSpPr>
        <p:spPr bwMode="auto">
          <a:xfrm flipH="1" flipV="1">
            <a:off x="2184400" y="3186113"/>
            <a:ext cx="823913" cy="83185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103 Conector recto de flecha"/>
          <p:cNvCxnSpPr>
            <a:cxnSpLocks noChangeShapeType="1"/>
            <a:endCxn id="11287" idx="3"/>
          </p:cNvCxnSpPr>
          <p:nvPr/>
        </p:nvCxnSpPr>
        <p:spPr bwMode="auto">
          <a:xfrm flipH="1" flipV="1">
            <a:off x="1955800" y="3992563"/>
            <a:ext cx="1035050" cy="17462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104 Conector recto de flecha"/>
          <p:cNvCxnSpPr>
            <a:cxnSpLocks noChangeShapeType="1"/>
          </p:cNvCxnSpPr>
          <p:nvPr/>
        </p:nvCxnSpPr>
        <p:spPr bwMode="auto">
          <a:xfrm flipH="1" flipV="1">
            <a:off x="1238250" y="3305175"/>
            <a:ext cx="590550" cy="6191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105 Conector recto de flecha"/>
          <p:cNvCxnSpPr>
            <a:cxnSpLocks noChangeShapeType="1"/>
          </p:cNvCxnSpPr>
          <p:nvPr/>
        </p:nvCxnSpPr>
        <p:spPr bwMode="auto">
          <a:xfrm flipH="1" flipV="1">
            <a:off x="1095375" y="2943225"/>
            <a:ext cx="57150" cy="24923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106 Conector recto de flecha"/>
          <p:cNvCxnSpPr>
            <a:cxnSpLocks noChangeShapeType="1"/>
          </p:cNvCxnSpPr>
          <p:nvPr/>
        </p:nvCxnSpPr>
        <p:spPr bwMode="auto">
          <a:xfrm flipH="1" flipV="1">
            <a:off x="1114425" y="2914650"/>
            <a:ext cx="960438" cy="195263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107 Conector recto de flecha"/>
          <p:cNvCxnSpPr>
            <a:cxnSpLocks noChangeShapeType="1"/>
          </p:cNvCxnSpPr>
          <p:nvPr/>
        </p:nvCxnSpPr>
        <p:spPr bwMode="auto">
          <a:xfrm flipH="1" flipV="1">
            <a:off x="1917700" y="2419350"/>
            <a:ext cx="196850" cy="6477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330" name="108 Grupo"/>
          <p:cNvGrpSpPr>
            <a:grpSpLocks/>
          </p:cNvGrpSpPr>
          <p:nvPr/>
        </p:nvGrpSpPr>
        <p:grpSpPr bwMode="auto">
          <a:xfrm>
            <a:off x="274638" y="4919663"/>
            <a:ext cx="1439862" cy="812800"/>
            <a:chOff x="273987" y="4919901"/>
            <a:chExt cx="1440513" cy="813355"/>
          </a:xfrm>
        </p:grpSpPr>
        <p:sp>
          <p:nvSpPr>
            <p:cNvPr id="110" name="109 Elipse"/>
            <p:cNvSpPr/>
            <p:nvPr/>
          </p:nvSpPr>
          <p:spPr>
            <a:xfrm>
              <a:off x="358989" y="5220605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400" ker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1339" name="110 Conector recto"/>
            <p:cNvCxnSpPr>
              <a:cxnSpLocks noChangeShapeType="1"/>
            </p:cNvCxnSpPr>
            <p:nvPr/>
          </p:nvCxnSpPr>
          <p:spPr bwMode="auto">
            <a:xfrm>
              <a:off x="331137" y="5625534"/>
              <a:ext cx="198580" cy="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111 CuadroTexto"/>
            <p:cNvSpPr txBox="1"/>
            <p:nvPr/>
          </p:nvSpPr>
          <p:spPr>
            <a:xfrm>
              <a:off x="647218" y="5166131"/>
              <a:ext cx="736933" cy="2160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Frontera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113" name="112 CuadroTexto"/>
            <p:cNvSpPr txBox="1"/>
            <p:nvPr/>
          </p:nvSpPr>
          <p:spPr>
            <a:xfrm>
              <a:off x="650394" y="5517209"/>
              <a:ext cx="1064106" cy="2160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Ruta Panamericana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114" name="113 CuadroTexto"/>
            <p:cNvSpPr txBox="1"/>
            <p:nvPr/>
          </p:nvSpPr>
          <p:spPr>
            <a:xfrm>
              <a:off x="273987" y="4919901"/>
              <a:ext cx="1011694" cy="24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000" b="1" kern="0" dirty="0">
                  <a:solidFill>
                    <a:sysClr val="windowText" lastClr="000000"/>
                  </a:solidFill>
                  <a:latin typeface="Candara" pitchFamily="34" charset="0"/>
                </a:rPr>
                <a:t>REFERENCIAS</a:t>
              </a:r>
              <a:endParaRPr lang="es-ES_tradnl" sz="1000" b="1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</p:grpSp>
      <p:cxnSp>
        <p:nvCxnSpPr>
          <p:cNvPr id="115" name="114 Conector recto de flecha"/>
          <p:cNvCxnSpPr>
            <a:cxnSpLocks noChangeShapeType="1"/>
          </p:cNvCxnSpPr>
          <p:nvPr/>
        </p:nvCxnSpPr>
        <p:spPr bwMode="auto">
          <a:xfrm flipH="1" flipV="1">
            <a:off x="568325" y="3305175"/>
            <a:ext cx="1254125" cy="609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115 Conector recto de flecha"/>
          <p:cNvCxnSpPr>
            <a:cxnSpLocks noChangeShapeType="1"/>
            <a:endCxn id="11290" idx="3"/>
          </p:cNvCxnSpPr>
          <p:nvPr/>
        </p:nvCxnSpPr>
        <p:spPr bwMode="auto">
          <a:xfrm flipH="1">
            <a:off x="4398963" y="3467100"/>
            <a:ext cx="1195387" cy="385763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116 Conector recto de flecha"/>
          <p:cNvCxnSpPr>
            <a:cxnSpLocks noChangeShapeType="1"/>
          </p:cNvCxnSpPr>
          <p:nvPr/>
        </p:nvCxnSpPr>
        <p:spPr bwMode="auto">
          <a:xfrm flipH="1" flipV="1">
            <a:off x="3549650" y="4143375"/>
            <a:ext cx="844550" cy="5746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117 Conector recto de flecha"/>
          <p:cNvCxnSpPr>
            <a:cxnSpLocks noChangeShapeType="1"/>
            <a:endCxn id="11289" idx="0"/>
          </p:cNvCxnSpPr>
          <p:nvPr/>
        </p:nvCxnSpPr>
        <p:spPr bwMode="auto">
          <a:xfrm flipH="1">
            <a:off x="3476625" y="2341563"/>
            <a:ext cx="506413" cy="16732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1 Título"/>
          <p:cNvSpPr txBox="1">
            <a:spLocks/>
          </p:cNvSpPr>
          <p:nvPr/>
        </p:nvSpPr>
        <p:spPr bwMode="auto">
          <a:xfrm>
            <a:off x="395536" y="855512"/>
            <a:ext cx="8352928" cy="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20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Ruta de trafico de personas de la zona central</a:t>
            </a:r>
            <a:endParaRPr lang="es-SV" sz="1400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1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antones de El Salvadorm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4604" r="2217" b="16957"/>
          <a:stretch>
            <a:fillRect/>
          </a:stretch>
        </p:blipFill>
        <p:spPr bwMode="auto">
          <a:xfrm>
            <a:off x="50800" y="1244600"/>
            <a:ext cx="9007475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3086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0212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39417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7973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941763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733925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40132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7" descr="D:\ArchivoINT\imagenes\Gif Animados\boton01[1].gif">
            <a:hlinkClick r:id="rId4" tooltip="Traficante envia a otro sujeto a San Miguel a traer a victimas a bordo de taxi, y los espera en la Terminal del sur, luego se trasladan a puerto Bus y abordan la Galgos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445000"/>
            <a:ext cx="101600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71 CuadroTexto"/>
          <p:cNvSpPr txBox="1">
            <a:spLocks noChangeArrowheads="1"/>
          </p:cNvSpPr>
          <p:nvPr/>
        </p:nvSpPr>
        <p:spPr bwMode="auto">
          <a:xfrm>
            <a:off x="8424863" y="4170363"/>
            <a:ext cx="811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EL AMATILLO </a:t>
            </a:r>
          </a:p>
        </p:txBody>
      </p:sp>
      <p:sp>
        <p:nvSpPr>
          <p:cNvPr id="12300" name="72 CuadroTexto"/>
          <p:cNvSpPr txBox="1">
            <a:spLocks noChangeArrowheads="1"/>
          </p:cNvSpPr>
          <p:nvPr/>
        </p:nvSpPr>
        <p:spPr bwMode="auto">
          <a:xfrm>
            <a:off x="3297238" y="1431925"/>
            <a:ext cx="5381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EL POY</a:t>
            </a:r>
          </a:p>
        </p:txBody>
      </p:sp>
      <p:sp>
        <p:nvSpPr>
          <p:cNvPr id="12301" name="73 CuadroTexto"/>
          <p:cNvSpPr txBox="1">
            <a:spLocks noChangeArrowheads="1"/>
          </p:cNvSpPr>
          <p:nvPr/>
        </p:nvSpPr>
        <p:spPr bwMode="auto">
          <a:xfrm>
            <a:off x="2325688" y="1255713"/>
            <a:ext cx="6556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ANGUIATÚ</a:t>
            </a:r>
          </a:p>
        </p:txBody>
      </p:sp>
      <p:sp>
        <p:nvSpPr>
          <p:cNvPr id="12302" name="74 CuadroTexto"/>
          <p:cNvSpPr txBox="1">
            <a:spLocks noChangeArrowheads="1"/>
          </p:cNvSpPr>
          <p:nvPr/>
        </p:nvSpPr>
        <p:spPr bwMode="auto">
          <a:xfrm>
            <a:off x="1263650" y="2141538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SAN CRISTÓBAL</a:t>
            </a:r>
          </a:p>
        </p:txBody>
      </p:sp>
      <p:sp>
        <p:nvSpPr>
          <p:cNvPr id="12303" name="75 CuadroTexto"/>
          <p:cNvSpPr txBox="1">
            <a:spLocks noChangeArrowheads="1"/>
          </p:cNvSpPr>
          <p:nvPr/>
        </p:nvSpPr>
        <p:spPr bwMode="auto">
          <a:xfrm>
            <a:off x="534988" y="2471738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LAS CHINAMAS</a:t>
            </a:r>
          </a:p>
        </p:txBody>
      </p:sp>
      <p:sp>
        <p:nvSpPr>
          <p:cNvPr id="12304" name="76 CuadroTexto"/>
          <p:cNvSpPr txBox="1">
            <a:spLocks noChangeArrowheads="1"/>
          </p:cNvSpPr>
          <p:nvPr/>
        </p:nvSpPr>
        <p:spPr bwMode="auto">
          <a:xfrm>
            <a:off x="-104775" y="3079750"/>
            <a:ext cx="914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LA HACHADURA</a:t>
            </a:r>
          </a:p>
        </p:txBody>
      </p:sp>
      <p:sp>
        <p:nvSpPr>
          <p:cNvPr id="12305" name="71 CuadroTexto"/>
          <p:cNvSpPr txBox="1">
            <a:spLocks noChangeArrowheads="1"/>
          </p:cNvSpPr>
          <p:nvPr/>
        </p:nvSpPr>
        <p:spPr bwMode="auto">
          <a:xfrm>
            <a:off x="7126288" y="2597150"/>
            <a:ext cx="8112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PERQUÍN</a:t>
            </a:r>
          </a:p>
        </p:txBody>
      </p:sp>
      <p:sp>
        <p:nvSpPr>
          <p:cNvPr id="62" name="61 Elipse"/>
          <p:cNvSpPr/>
          <p:nvPr/>
        </p:nvSpPr>
        <p:spPr>
          <a:xfrm>
            <a:off x="1814166" y="2270230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2309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3195638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052763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9084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9846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4014788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37687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193925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35338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4445000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4705350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5275263"/>
            <a:ext cx="1793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4845050"/>
            <a:ext cx="1793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929063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2" descr="C:\Documents and Settings\Administrador\Mis documentos\Mis imágenes\IMAGENES GIF\dotfla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4992688"/>
            <a:ext cx="180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76 Elipse"/>
          <p:cNvSpPr/>
          <p:nvPr/>
        </p:nvSpPr>
        <p:spPr>
          <a:xfrm>
            <a:off x="7458054" y="279340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" name="77 Elipse"/>
          <p:cNvSpPr/>
          <p:nvPr/>
        </p:nvSpPr>
        <p:spPr>
          <a:xfrm>
            <a:off x="2582408" y="1460552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8573748" y="440307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" name="79 Elipse"/>
          <p:cNvSpPr/>
          <p:nvPr/>
        </p:nvSpPr>
        <p:spPr>
          <a:xfrm>
            <a:off x="391773" y="3261774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1" name="80 Elipse"/>
          <p:cNvSpPr/>
          <p:nvPr/>
        </p:nvSpPr>
        <p:spPr>
          <a:xfrm>
            <a:off x="942635" y="2796523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2" name="81 Elipse"/>
          <p:cNvSpPr/>
          <p:nvPr/>
        </p:nvSpPr>
        <p:spPr>
          <a:xfrm>
            <a:off x="3423103" y="1664527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3" name="82 Elipse"/>
          <p:cNvSpPr/>
          <p:nvPr/>
        </p:nvSpPr>
        <p:spPr>
          <a:xfrm>
            <a:off x="5509533" y="2939399"/>
            <a:ext cx="142876" cy="14287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rgbClr val="4F81BD">
                <a:satMod val="175000"/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SV" sz="400" ker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344" name="71 CuadroTexto"/>
          <p:cNvSpPr txBox="1">
            <a:spLocks noChangeArrowheads="1"/>
          </p:cNvSpPr>
          <p:nvPr/>
        </p:nvSpPr>
        <p:spPr bwMode="auto">
          <a:xfrm>
            <a:off x="5264150" y="2765425"/>
            <a:ext cx="8112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latin typeface="Candara" pitchFamily="34" charset="0"/>
              </a:rPr>
              <a:t>Pte. Integración</a:t>
            </a:r>
          </a:p>
        </p:txBody>
      </p:sp>
      <p:cxnSp>
        <p:nvCxnSpPr>
          <p:cNvPr id="85" name="84 Conector recto de flecha"/>
          <p:cNvCxnSpPr>
            <a:cxnSpLocks noChangeShapeType="1"/>
          </p:cNvCxnSpPr>
          <p:nvPr/>
        </p:nvCxnSpPr>
        <p:spPr bwMode="auto">
          <a:xfrm flipH="1" flipV="1">
            <a:off x="1238250" y="3305175"/>
            <a:ext cx="590550" cy="61912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85 Conector recto de flecha"/>
          <p:cNvCxnSpPr>
            <a:cxnSpLocks noChangeShapeType="1"/>
          </p:cNvCxnSpPr>
          <p:nvPr/>
        </p:nvCxnSpPr>
        <p:spPr bwMode="auto">
          <a:xfrm flipH="1" flipV="1">
            <a:off x="1095375" y="2943225"/>
            <a:ext cx="57150" cy="24923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86 Conector recto de flecha"/>
          <p:cNvCxnSpPr>
            <a:cxnSpLocks noChangeShapeType="1"/>
          </p:cNvCxnSpPr>
          <p:nvPr/>
        </p:nvCxnSpPr>
        <p:spPr bwMode="auto">
          <a:xfrm flipH="1" flipV="1">
            <a:off x="1114425" y="2914650"/>
            <a:ext cx="960438" cy="195263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87 Conector recto de flecha"/>
          <p:cNvCxnSpPr>
            <a:cxnSpLocks noChangeShapeType="1"/>
          </p:cNvCxnSpPr>
          <p:nvPr/>
        </p:nvCxnSpPr>
        <p:spPr bwMode="auto">
          <a:xfrm flipH="1" flipV="1">
            <a:off x="1917700" y="2419350"/>
            <a:ext cx="196850" cy="6477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88 Conector recto de flecha"/>
          <p:cNvCxnSpPr>
            <a:cxnSpLocks noChangeShapeType="1"/>
          </p:cNvCxnSpPr>
          <p:nvPr/>
        </p:nvCxnSpPr>
        <p:spPr bwMode="auto">
          <a:xfrm flipV="1">
            <a:off x="2178050" y="1631950"/>
            <a:ext cx="476250" cy="14478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50" name="89 Grupo"/>
          <p:cNvGrpSpPr>
            <a:grpSpLocks/>
          </p:cNvGrpSpPr>
          <p:nvPr/>
        </p:nvGrpSpPr>
        <p:grpSpPr bwMode="auto">
          <a:xfrm>
            <a:off x="274638" y="4919663"/>
            <a:ext cx="1439862" cy="1173162"/>
            <a:chOff x="273987" y="4919901"/>
            <a:chExt cx="1440513" cy="1173395"/>
          </a:xfrm>
        </p:grpSpPr>
        <p:sp>
          <p:nvSpPr>
            <p:cNvPr id="91" name="90 Elipse"/>
            <p:cNvSpPr/>
            <p:nvPr/>
          </p:nvSpPr>
          <p:spPr>
            <a:xfrm>
              <a:off x="358989" y="5220605"/>
              <a:ext cx="142876" cy="14287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glow rad="63500">
                <a:srgbClr val="4F81BD">
                  <a:satMod val="175000"/>
                  <a:alpha val="40000"/>
                </a:srgb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sz="400" kern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12359" name="91 Conector recto"/>
            <p:cNvCxnSpPr>
              <a:cxnSpLocks noChangeShapeType="1"/>
            </p:cNvCxnSpPr>
            <p:nvPr/>
          </p:nvCxnSpPr>
          <p:spPr bwMode="auto">
            <a:xfrm>
              <a:off x="331137" y="5625534"/>
              <a:ext cx="198580" cy="0"/>
            </a:xfrm>
            <a:prstGeom prst="line">
              <a:avLst/>
            </a:prstGeom>
            <a:noFill/>
            <a:ln w="38100" algn="ctr">
              <a:solidFill>
                <a:srgbClr val="4A7EB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0" name="92 Conector recto"/>
            <p:cNvCxnSpPr>
              <a:cxnSpLocks noChangeShapeType="1"/>
            </p:cNvCxnSpPr>
            <p:nvPr/>
          </p:nvCxnSpPr>
          <p:spPr bwMode="auto">
            <a:xfrm>
              <a:off x="331137" y="5990475"/>
              <a:ext cx="198580" cy="0"/>
            </a:xfrm>
            <a:prstGeom prst="line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93 CuadroTexto"/>
            <p:cNvSpPr txBox="1"/>
            <p:nvPr/>
          </p:nvSpPr>
          <p:spPr>
            <a:xfrm>
              <a:off x="647218" y="5166012"/>
              <a:ext cx="736933" cy="215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Frontera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650394" y="5518507"/>
              <a:ext cx="1064106" cy="2143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Ruta Panamericana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650394" y="5877353"/>
              <a:ext cx="1064106" cy="215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800" kern="0" dirty="0">
                  <a:solidFill>
                    <a:sysClr val="windowText" lastClr="000000"/>
                  </a:solidFill>
                  <a:latin typeface="Candara" pitchFamily="34" charset="0"/>
                </a:rPr>
                <a:t>Ruta Litoral</a:t>
              </a:r>
              <a:endParaRPr lang="es-ES_tradnl" sz="800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273987" y="4919901"/>
              <a:ext cx="1011694" cy="246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1000" b="1" kern="0" dirty="0">
                  <a:solidFill>
                    <a:sysClr val="windowText" lastClr="000000"/>
                  </a:solidFill>
                  <a:latin typeface="Candara" pitchFamily="34" charset="0"/>
                </a:rPr>
                <a:t>REFERENCIAS</a:t>
              </a:r>
              <a:endParaRPr lang="es-ES_tradnl" sz="1000" b="1" kern="0" dirty="0">
                <a:solidFill>
                  <a:sysClr val="windowText" lastClr="000000"/>
                </a:solidFill>
                <a:latin typeface="Candara" pitchFamily="34" charset="0"/>
              </a:endParaRPr>
            </a:p>
          </p:txBody>
        </p:sp>
      </p:grpSp>
      <p:cxnSp>
        <p:nvCxnSpPr>
          <p:cNvPr id="98" name="97 Conector recto de flecha"/>
          <p:cNvCxnSpPr>
            <a:cxnSpLocks noChangeShapeType="1"/>
          </p:cNvCxnSpPr>
          <p:nvPr/>
        </p:nvCxnSpPr>
        <p:spPr bwMode="auto">
          <a:xfrm flipH="1" flipV="1">
            <a:off x="520700" y="3390900"/>
            <a:ext cx="1301750" cy="5238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98 Conector recto de flecha"/>
          <p:cNvCxnSpPr>
            <a:cxnSpLocks noChangeShapeType="1"/>
            <a:stCxn id="12311" idx="0"/>
            <a:endCxn id="12310" idx="2"/>
          </p:cNvCxnSpPr>
          <p:nvPr/>
        </p:nvCxnSpPr>
        <p:spPr bwMode="auto">
          <a:xfrm flipV="1">
            <a:off x="1865313" y="3221038"/>
            <a:ext cx="269875" cy="6873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99 Conector recto de flecha"/>
          <p:cNvCxnSpPr>
            <a:cxnSpLocks noChangeShapeType="1"/>
            <a:stCxn id="12310" idx="1"/>
            <a:endCxn id="12309" idx="3"/>
          </p:cNvCxnSpPr>
          <p:nvPr/>
        </p:nvCxnSpPr>
        <p:spPr bwMode="auto">
          <a:xfrm flipH="1">
            <a:off x="1265238" y="3136900"/>
            <a:ext cx="779462" cy="1428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100 Conector recto de flecha"/>
          <p:cNvCxnSpPr>
            <a:cxnSpLocks noChangeShapeType="1"/>
          </p:cNvCxnSpPr>
          <p:nvPr/>
        </p:nvCxnSpPr>
        <p:spPr bwMode="auto">
          <a:xfrm flipH="1">
            <a:off x="558800" y="3279775"/>
            <a:ext cx="538163" cy="31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1 Título"/>
          <p:cNvSpPr txBox="1">
            <a:spLocks/>
          </p:cNvSpPr>
          <p:nvPr/>
        </p:nvSpPr>
        <p:spPr bwMode="auto">
          <a:xfrm>
            <a:off x="395536" y="855512"/>
            <a:ext cx="8352928" cy="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2000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Ruta de trafico de personas de la zona occidental</a:t>
            </a:r>
            <a:endParaRPr lang="es-SV" sz="1400" kern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24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10 CuadroTexto"/>
          <p:cNvSpPr txBox="1">
            <a:spLocks noChangeArrowheads="1"/>
          </p:cNvSpPr>
          <p:nvPr/>
        </p:nvSpPr>
        <p:spPr bwMode="auto">
          <a:xfrm>
            <a:off x="3367088" y="5611813"/>
            <a:ext cx="592137" cy="200025"/>
          </a:xfrm>
          <a:prstGeom prst="rect">
            <a:avLst/>
          </a:prstGeom>
          <a:solidFill>
            <a:srgbClr val="4F4F4F">
              <a:alpha val="4274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solidFill>
                  <a:srgbClr val="0000FF"/>
                </a:solidFill>
                <a:cs typeface="Arial" charset="0"/>
              </a:rPr>
              <a:t>Tica Bus</a:t>
            </a: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763838" y="3251200"/>
            <a:ext cx="6778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700" b="1" kern="0">
                <a:solidFill>
                  <a:srgbClr val="0000FF"/>
                </a:solidFill>
                <a:latin typeface="Arial"/>
                <a:cs typeface="Arial" charset="0"/>
              </a:rPr>
              <a:t>Pullmantur </a:t>
            </a:r>
            <a:endParaRPr lang="es-SV" kern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5037138" y="5260975"/>
            <a:ext cx="4445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700" b="1" kern="0">
                <a:solidFill>
                  <a:srgbClr val="0000FF"/>
                </a:solidFill>
                <a:latin typeface="Arial"/>
                <a:cs typeface="Arial" charset="0"/>
              </a:rPr>
              <a:t>El Sol</a:t>
            </a:r>
            <a:endParaRPr lang="es-SV" kern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13318" name="10 CuadroTexto"/>
          <p:cNvSpPr txBox="1">
            <a:spLocks noChangeArrowheads="1"/>
          </p:cNvSpPr>
          <p:nvPr/>
        </p:nvSpPr>
        <p:spPr bwMode="auto">
          <a:xfrm>
            <a:off x="3768725" y="5608638"/>
            <a:ext cx="768350" cy="200025"/>
          </a:xfrm>
          <a:prstGeom prst="rect">
            <a:avLst/>
          </a:prstGeom>
          <a:solidFill>
            <a:srgbClr val="4F4F4F">
              <a:alpha val="4274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solidFill>
                  <a:srgbClr val="0000FF"/>
                </a:solidFill>
                <a:cs typeface="Arial" charset="0"/>
              </a:rPr>
              <a:t>King Quality</a:t>
            </a:r>
          </a:p>
        </p:txBody>
      </p:sp>
      <p:pic>
        <p:nvPicPr>
          <p:cNvPr id="13319" name="Picture 30">
            <a:hlinkClick r:id="rId3" action="ppaction://hlinkpres?slideindex=1&amp;slidetitle=" tooltip="Transportes El Sol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5453063"/>
            <a:ext cx="406400" cy="24606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31">
            <a:hlinkClick r:id="rId3" action="ppaction://hlinkpres?slideindex=1&amp;slidetitle=" tooltip="Pullmantu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441700"/>
            <a:ext cx="361950" cy="2000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32">
            <a:hlinkClick r:id="rId3" action="ppaction://hlinkpres?slideindex=1&amp;slidetitle=" tooltip="King Quality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5807075"/>
            <a:ext cx="379413" cy="2127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33">
            <a:hlinkClick r:id="rId3" action="ppaction://hlinkpres?slideindex=1&amp;slidetitle=" tooltip="Tica Bus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5805488"/>
            <a:ext cx="404813" cy="21748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 rot="5400000">
            <a:off x="3379732" y="1004872"/>
            <a:ext cx="194982" cy="294919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endParaRPr lang="es-SV" kern="0">
              <a:solidFill>
                <a:srgbClr val="FFFFFF"/>
              </a:solidFill>
              <a:latin typeface="Arial"/>
              <a:cs typeface="Arial Unicode MS"/>
            </a:endParaRPr>
          </a:p>
        </p:txBody>
      </p:sp>
      <p:sp>
        <p:nvSpPr>
          <p:cNvPr id="13326" name="10 CuadroTexto"/>
          <p:cNvSpPr txBox="1">
            <a:spLocks noChangeArrowheads="1"/>
          </p:cNvSpPr>
          <p:nvPr/>
        </p:nvSpPr>
        <p:spPr bwMode="auto">
          <a:xfrm>
            <a:off x="3233738" y="1027113"/>
            <a:ext cx="4524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</a:rPr>
              <a:t>Hotel</a:t>
            </a:r>
          </a:p>
        </p:txBody>
      </p:sp>
      <p:sp>
        <p:nvSpPr>
          <p:cNvPr id="15" name="14 Llamada con línea 2">
            <a:hlinkClick r:id="rId3" action="ppaction://hlinkpres?slideindex=1&amp;slidetitle=" tooltip="HOTEL VILLA SERENA"/>
          </p:cNvPr>
          <p:cNvSpPr/>
          <p:nvPr/>
        </p:nvSpPr>
        <p:spPr>
          <a:xfrm>
            <a:off x="755650" y="1382713"/>
            <a:ext cx="1109663" cy="677862"/>
          </a:xfrm>
          <a:prstGeom prst="borderCallout2">
            <a:avLst>
              <a:gd name="adj1" fmla="val 52489"/>
              <a:gd name="adj2" fmla="val 99748"/>
              <a:gd name="adj3" fmla="val 43330"/>
              <a:gd name="adj4" fmla="val 163358"/>
              <a:gd name="adj5" fmla="val -4482"/>
              <a:gd name="adj6" fmla="val 209832"/>
            </a:avLst>
          </a:prstGeom>
          <a:blipFill>
            <a:blip r:embed="rId8" cstate="print"/>
            <a:stretch>
              <a:fillRect/>
            </a:stretch>
          </a:blipFill>
          <a:ln w="25400" cap="flat" cmpd="sng" algn="ctr">
            <a:solidFill>
              <a:srgbClr val="00FFFF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SV" kern="0">
              <a:solidFill>
                <a:srgbClr val="FFFFFF"/>
              </a:solidFill>
              <a:latin typeface="Arial"/>
              <a:cs typeface="Arial Unicode MS"/>
            </a:endParaRPr>
          </a:p>
        </p:txBody>
      </p:sp>
      <p:sp>
        <p:nvSpPr>
          <p:cNvPr id="16" name="15 Rectángulo redondeado"/>
          <p:cNvSpPr/>
          <p:nvPr/>
        </p:nvSpPr>
        <p:spPr>
          <a:xfrm rot="3417209">
            <a:off x="5703082" y="6072792"/>
            <a:ext cx="194985" cy="29491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defRPr/>
            </a:pPr>
            <a:endParaRPr lang="es-SV" kern="0">
              <a:solidFill>
                <a:srgbClr val="FFFFFF"/>
              </a:solidFill>
              <a:latin typeface="Arial"/>
              <a:cs typeface="Arial Unicode MS"/>
            </a:endParaRPr>
          </a:p>
        </p:txBody>
      </p:sp>
      <p:sp>
        <p:nvSpPr>
          <p:cNvPr id="13331" name="10 CuadroTexto"/>
          <p:cNvSpPr txBox="1">
            <a:spLocks noChangeArrowheads="1"/>
          </p:cNvSpPr>
          <p:nvPr/>
        </p:nvSpPr>
        <p:spPr bwMode="auto">
          <a:xfrm rot="-1868421">
            <a:off x="5557838" y="6100763"/>
            <a:ext cx="4524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SV" sz="700" b="1">
                <a:solidFill>
                  <a:srgbClr val="000000"/>
                </a:solidFill>
                <a:latin typeface="Arial Rounded MT Bold" pitchFamily="34" charset="0"/>
                <a:ea typeface="Arial Unicode MS" pitchFamily="34" charset="-128"/>
              </a:rPr>
              <a:t>Hotel</a:t>
            </a:r>
          </a:p>
        </p:txBody>
      </p:sp>
      <p:sp>
        <p:nvSpPr>
          <p:cNvPr id="18" name="17 Llamada con línea 2">
            <a:hlinkClick r:id="rId3" action="ppaction://hlinkpres?slideindex=1&amp;slidetitle=" tooltip="HOTEL VILLA FLORENCIA"/>
          </p:cNvPr>
          <p:cNvSpPr/>
          <p:nvPr/>
        </p:nvSpPr>
        <p:spPr>
          <a:xfrm>
            <a:off x="7218363" y="5699125"/>
            <a:ext cx="1025525" cy="684213"/>
          </a:xfrm>
          <a:prstGeom prst="borderCallout2">
            <a:avLst>
              <a:gd name="adj1" fmla="val 51685"/>
              <a:gd name="adj2" fmla="val 570"/>
              <a:gd name="adj3" fmla="val 91562"/>
              <a:gd name="adj4" fmla="val -28464"/>
              <a:gd name="adj5" fmla="val 88748"/>
              <a:gd name="adj6" fmla="val -95414"/>
            </a:avLst>
          </a:prstGeom>
          <a:blipFill>
            <a:blip r:embed="rId9" cstate="print"/>
            <a:stretch>
              <a:fillRect/>
            </a:stretch>
          </a:blip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SV" kern="0">
              <a:solidFill>
                <a:srgbClr val="FFFFFF"/>
              </a:solidFill>
              <a:latin typeface="Arial"/>
              <a:cs typeface="Arial Unicode MS"/>
            </a:endParaRPr>
          </a:p>
        </p:txBody>
      </p:sp>
      <p:grpSp>
        <p:nvGrpSpPr>
          <p:cNvPr id="13333" name="18 Grupo"/>
          <p:cNvGrpSpPr>
            <a:grpSpLocks/>
          </p:cNvGrpSpPr>
          <p:nvPr/>
        </p:nvGrpSpPr>
        <p:grpSpPr bwMode="auto">
          <a:xfrm>
            <a:off x="157163" y="5932488"/>
            <a:ext cx="1844675" cy="779462"/>
            <a:chOff x="611560" y="5805264"/>
            <a:chExt cx="1800225" cy="863600"/>
          </a:xfrm>
        </p:grpSpPr>
        <p:sp>
          <p:nvSpPr>
            <p:cNvPr id="20" name="19 Rectángulo redondeado"/>
            <p:cNvSpPr/>
            <p:nvPr/>
          </p:nvSpPr>
          <p:spPr>
            <a:xfrm>
              <a:off x="611560" y="5805264"/>
              <a:ext cx="1800225" cy="863600"/>
            </a:xfrm>
            <a:prstGeom prst="roundRect">
              <a:avLst/>
            </a:prstGeom>
            <a:solidFill>
              <a:srgbClr val="92D05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SV" kern="0">
                <a:solidFill>
                  <a:srgbClr val="FFFFFF"/>
                </a:solidFill>
                <a:latin typeface="Arial"/>
                <a:cs typeface="Arial Unicode MS"/>
              </a:endParaRPr>
            </a:p>
          </p:txBody>
        </p:sp>
        <p:sp>
          <p:nvSpPr>
            <p:cNvPr id="21" name="12 CuadroTexto"/>
            <p:cNvSpPr txBox="1">
              <a:spLocks noChangeArrowheads="1"/>
            </p:cNvSpPr>
            <p:nvPr/>
          </p:nvSpPr>
          <p:spPr bwMode="auto">
            <a:xfrm>
              <a:off x="955493" y="6081405"/>
              <a:ext cx="1398970" cy="50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SV" sz="1000" b="1" kern="0" smtClean="0">
                  <a:solidFill>
                    <a:srgbClr val="000000"/>
                  </a:solidFill>
                  <a:cs typeface="Arial Unicode MS"/>
                </a:rPr>
                <a:t>Hotel Villa Serena</a:t>
              </a:r>
            </a:p>
            <a:p>
              <a:pPr eaLnBrk="1" hangingPunct="1">
                <a:defRPr/>
              </a:pPr>
              <a:endParaRPr lang="es-SV" sz="700" b="1" kern="0" smtClean="0">
                <a:solidFill>
                  <a:srgbClr val="000000"/>
                </a:solidFill>
                <a:cs typeface="Arial Unicode MS"/>
              </a:endParaRPr>
            </a:p>
            <a:p>
              <a:pPr eaLnBrk="1" hangingPunct="1">
                <a:defRPr/>
              </a:pPr>
              <a:r>
                <a:rPr lang="es-SV" sz="1000" b="1" kern="0" smtClean="0">
                  <a:solidFill>
                    <a:srgbClr val="000000"/>
                  </a:solidFill>
                  <a:cs typeface="Arial Unicode MS"/>
                </a:rPr>
                <a:t>Hotel Villa Florencia</a:t>
              </a:r>
            </a:p>
          </p:txBody>
        </p:sp>
        <p:sp>
          <p:nvSpPr>
            <p:cNvPr id="22" name="13 CuadroTexto"/>
            <p:cNvSpPr txBox="1">
              <a:spLocks noChangeArrowheads="1"/>
            </p:cNvSpPr>
            <p:nvPr/>
          </p:nvSpPr>
          <p:spPr bwMode="auto">
            <a:xfrm>
              <a:off x="994224" y="5810540"/>
              <a:ext cx="966730" cy="27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SV" sz="1200" kern="0" smtClean="0">
                  <a:solidFill>
                    <a:srgbClr val="000000"/>
                  </a:solidFill>
                  <a:cs typeface="Arial Unicode MS"/>
                </a:rPr>
                <a:t>Referencia </a:t>
              </a:r>
            </a:p>
          </p:txBody>
        </p:sp>
        <p:sp>
          <p:nvSpPr>
            <p:cNvPr id="23" name="22 Rectángulo redondeado"/>
            <p:cNvSpPr/>
            <p:nvPr/>
          </p:nvSpPr>
          <p:spPr>
            <a:xfrm>
              <a:off x="755576" y="6383553"/>
              <a:ext cx="216024" cy="189367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es-SV" kern="0">
                <a:solidFill>
                  <a:srgbClr val="FFFFFF"/>
                </a:solidFill>
                <a:latin typeface="Arial"/>
                <a:cs typeface="Arial Unicode MS"/>
              </a:endParaRP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755576" y="6109773"/>
              <a:ext cx="216024" cy="189367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>
                <a:defRPr/>
              </a:pPr>
              <a:endParaRPr lang="es-SV" kern="0">
                <a:solidFill>
                  <a:srgbClr val="FFFFFF"/>
                </a:solidFill>
                <a:latin typeface="Arial"/>
                <a:cs typeface="Arial Unicode MS"/>
              </a:endParaRPr>
            </a:p>
          </p:txBody>
        </p:sp>
      </p:grpSp>
      <p:sp>
        <p:nvSpPr>
          <p:cNvPr id="25" name="24 Flecha abajo"/>
          <p:cNvSpPr/>
          <p:nvPr/>
        </p:nvSpPr>
        <p:spPr>
          <a:xfrm rot="10800000">
            <a:off x="8648700" y="968375"/>
            <a:ext cx="134938" cy="501650"/>
          </a:xfrm>
          <a:prstGeom prst="downArrow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SV" kern="0">
              <a:solidFill>
                <a:srgbClr val="FFFFFF"/>
              </a:solidFill>
              <a:latin typeface="Arial"/>
              <a:cs typeface="Arial Unicode MS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8462276" y="838453"/>
            <a:ext cx="5138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3600" b="1" kern="0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 Unicode MS"/>
              </a:rPr>
              <a:t>N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1750823" y="3068960"/>
            <a:ext cx="1105946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9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Hotel Sheraton</a:t>
            </a:r>
            <a:endParaRPr lang="es-SV" sz="2400" b="1" kern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 Unicode M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515197" y="1044110"/>
            <a:ext cx="7871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9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Teatro Presidente</a:t>
            </a:r>
            <a:endParaRPr lang="es-SV" sz="2400" b="1" kern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 Unicode MS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104917" y="4949794"/>
            <a:ext cx="7871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9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Redondel Italia</a:t>
            </a:r>
            <a:endParaRPr lang="es-SV" sz="2400" b="1" kern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 Unicode MS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804745" y="3351366"/>
            <a:ext cx="7871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SV" sz="900" b="1" kern="0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Hotel </a:t>
            </a:r>
            <a:r>
              <a:rPr lang="es-SV" sz="900" b="1" kern="0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 charset="0"/>
              </a:rPr>
              <a:t>Princess</a:t>
            </a:r>
            <a:endParaRPr lang="es-SV" sz="2400" b="1" kern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 Unicode MS"/>
            </a:endParaRP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1" y="764704"/>
            <a:ext cx="9143999" cy="707886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SV" sz="2000" b="1" kern="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66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  <a:cs typeface="Arial Unicode MS"/>
              </a:rPr>
              <a:t>Hoteles utilizados por los extranjeros con rumbo hacia Guatemala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128792" cy="1143000"/>
          </a:xfrm>
          <a:extLst/>
        </p:spPr>
        <p:txBody>
          <a:bodyPr/>
          <a:lstStyle/>
          <a:p>
            <a:pPr>
              <a:defRPr/>
            </a:pPr>
            <a:r>
              <a:rPr lang="es-ES_tradnl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detenciones y actividades administrativas</a:t>
            </a:r>
            <a:endParaRPr lang="es-SV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41357"/>
              </p:ext>
            </p:extLst>
          </p:nvPr>
        </p:nvGraphicFramePr>
        <p:xfrm>
          <a:off x="503238" y="1484313"/>
          <a:ext cx="8137526" cy="3777414"/>
        </p:xfrm>
        <a:graphic>
          <a:graphicData uri="http://schemas.openxmlformats.org/drawingml/2006/table">
            <a:tbl>
              <a:tblPr/>
              <a:tblGrid>
                <a:gridCol w="2068250"/>
                <a:gridCol w="722532"/>
                <a:gridCol w="724791"/>
                <a:gridCol w="614153"/>
                <a:gridCol w="641248"/>
                <a:gridCol w="641248"/>
                <a:gridCol w="508031"/>
                <a:gridCol w="508031"/>
                <a:gridCol w="532868"/>
                <a:gridCol w="532868"/>
                <a:gridCol w="643506"/>
              </a:tblGrid>
              <a:tr h="418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DELITO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Frontera Las Chinamas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Frontera San Cristóbal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Frontera Hachadura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Frontera El Amatillo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Frontera El Poy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Frontera Anguiatú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Perquín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AIES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Sucursal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  <a:tr h="494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TRÁFICO </a:t>
                      </a:r>
                      <a:r>
                        <a:rPr lang="es-ES_tradn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ILICITO </a:t>
                      </a:r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 PERSONAS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11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A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USO Y TENENCIA DE DOCUMENTOS FALSOS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HOMICIDIO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ESTAFA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EXTORSIÓN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LESIONES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AR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TEN. POR. COND. ILE. IRRESP. ARMA FUEGO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6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CONTRABANDO DE MERCADERÍA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s-ES_trad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s-ES_tradnl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AGRUPACIONES ILICITAS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VIOLACIÓN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REBELDIA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SECUESTRO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APROPIACIONES INDEBIDAS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4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OTROS DELITOS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1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s-ES_tradnl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132</a:t>
                      </a:r>
                      <a:endParaRPr lang="es-ES_tradnl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s-ES_tradnl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6859" marR="6859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ES_tradnl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468</a:t>
                      </a:r>
                      <a:endParaRPr lang="es-ES_tradnl" sz="1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859" marR="6859" marT="6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826497"/>
          </a:xfrm>
          <a:extLst/>
        </p:spPr>
        <p:txBody>
          <a:bodyPr/>
          <a:lstStyle/>
          <a:p>
            <a:pPr>
              <a:defRPr/>
            </a:pPr>
            <a:r>
              <a:rPr lang="es-ES_tradnl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derivaciones que finalizaron en detenciones  2012</a:t>
            </a:r>
            <a:endParaRPr lang="es-SV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95536" y="1050354"/>
            <a:ext cx="8352928" cy="826497"/>
          </a:xfrm>
          <a:extLst/>
        </p:spPr>
        <p:txBody>
          <a:bodyPr/>
          <a:lstStyle/>
          <a:p>
            <a:pPr>
              <a:defRPr/>
            </a:pPr>
            <a:r>
              <a:rPr lang="es-ES_tradnl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derivaciones que finalizaron en detenciones</a:t>
            </a:r>
            <a:br>
              <a:rPr lang="es-ES_tradnl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</a:br>
            <a:r>
              <a:rPr lang="es-ES_tradnl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del 01 de enero al 12 de junio 2013</a:t>
            </a:r>
            <a:endParaRPr lang="es-SV" sz="1400" dirty="0">
              <a:solidFill>
                <a:srgbClr val="0000FF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57422"/>
              </p:ext>
            </p:extLst>
          </p:nvPr>
        </p:nvGraphicFramePr>
        <p:xfrm>
          <a:off x="467544" y="1914525"/>
          <a:ext cx="8208143" cy="4048474"/>
        </p:xfrm>
        <a:graphic>
          <a:graphicData uri="http://schemas.openxmlformats.org/drawingml/2006/table">
            <a:tbl>
              <a:tblPr/>
              <a:tblGrid>
                <a:gridCol w="1823572"/>
                <a:gridCol w="807071"/>
                <a:gridCol w="683002"/>
                <a:gridCol w="835570"/>
                <a:gridCol w="886479"/>
                <a:gridCol w="604275"/>
                <a:gridCol w="478740"/>
                <a:gridCol w="478740"/>
                <a:gridCol w="502145"/>
                <a:gridCol w="605706"/>
                <a:gridCol w="502843"/>
              </a:tblGrid>
              <a:tr h="757309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DELITO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Frontera Las Chinamas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Frontera San Cristóbal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Frontera Hachadura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Frontera El Amatillo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Frontera El Poy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effectLst/>
                          <a:latin typeface="Arial"/>
                        </a:rPr>
                        <a:t>Frontera Anguiatú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effectLst/>
                          <a:latin typeface="Arial"/>
                        </a:rPr>
                        <a:t>Perquín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effectLst/>
                          <a:latin typeface="Arial"/>
                        </a:rPr>
                        <a:t>AIES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>
                          <a:effectLst/>
                          <a:latin typeface="Arial"/>
                        </a:rPr>
                        <a:t>Sucursal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9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6851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1400" b="1" i="0" u="none" strike="noStrike" dirty="0" smtClean="0">
                          <a:effectLst/>
                          <a:latin typeface="Arial"/>
                        </a:rPr>
                        <a:t>TRAFICO</a:t>
                      </a:r>
                      <a:r>
                        <a:rPr lang="es-ES_tradnl" sz="1400" b="1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s-ES_tradnl" sz="1400" b="1" i="0" u="none" strike="noStrike" dirty="0" smtClean="0">
                          <a:effectLst/>
                          <a:latin typeface="Arial"/>
                        </a:rPr>
                        <a:t> ILICITO </a:t>
                      </a:r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DE </a:t>
                      </a:r>
                      <a:r>
                        <a:rPr lang="es-ES_tradnl" sz="1400" b="1" i="0" u="none" strike="noStrike" dirty="0" smtClean="0">
                          <a:effectLst/>
                          <a:latin typeface="Arial"/>
                        </a:rPr>
                        <a:t>PERSONAS</a:t>
                      </a:r>
                      <a:endParaRPr lang="es-ES_tradnl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1" i="0" u="none" strike="noStrike" dirty="0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81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900" b="0" i="0" u="none" strike="noStrike" dirty="0">
                          <a:effectLst/>
                          <a:latin typeface="Arial"/>
                        </a:rPr>
                        <a:t>USO Y TEN. DE DOCTOS FALSOS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OTROS DELITOS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HOMICIDIO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ESTAFA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LESIONES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AR" sz="900" b="0" i="0" u="none" strike="noStrike">
                          <a:effectLst/>
                          <a:latin typeface="Arial"/>
                        </a:rPr>
                        <a:t>TEN. POR. COND. ILE. IRRESP. ARMA FUEGO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EXTORSIÓN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AGRUPACIONES ILICITAS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REBELDÍA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_tradnl" sz="9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79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 smtClean="0">
                          <a:effectLst/>
                          <a:latin typeface="Arial"/>
                        </a:rPr>
                        <a:t>51</a:t>
                      </a:r>
                      <a:endParaRPr lang="es-ES_tradnl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 smtClean="0">
                          <a:effectLst/>
                          <a:latin typeface="Arial"/>
                        </a:rPr>
                        <a:t>54</a:t>
                      </a:r>
                      <a:endParaRPr lang="es-ES_tradnl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6857" marR="6857" marT="68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1" i="0" u="none" strike="noStrike" dirty="0" smtClean="0">
                          <a:effectLst/>
                          <a:latin typeface="Arial"/>
                        </a:rPr>
                        <a:t>200</a:t>
                      </a:r>
                      <a:endParaRPr lang="es-ES_tradnl" sz="1100" b="1" i="0" u="none" strike="noStrike" dirty="0">
                        <a:effectLst/>
                        <a:latin typeface="Arial"/>
                      </a:endParaRPr>
                    </a:p>
                  </a:txBody>
                  <a:tcPr marL="6857" marR="6857" marT="68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</TotalTime>
  <Words>767</Words>
  <Application>Microsoft Office PowerPoint</Application>
  <PresentationFormat>Presentación en pantalla (4:3)</PresentationFormat>
  <Paragraphs>401</Paragraphs>
  <Slides>11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2_Diseño predeterminado</vt:lpstr>
      <vt:lpstr>Presentación de PowerPoint</vt:lpstr>
      <vt:lpstr> modus operandi</vt:lpstr>
      <vt:lpstr>Presentación de PowerPoint</vt:lpstr>
      <vt:lpstr>Presentación de PowerPoint</vt:lpstr>
      <vt:lpstr>Presentación de PowerPoint</vt:lpstr>
      <vt:lpstr>Presentación de PowerPoint</vt:lpstr>
      <vt:lpstr>detenciones y actividades administrativas</vt:lpstr>
      <vt:lpstr>derivaciones que finalizaron en detenciones  2012</vt:lpstr>
      <vt:lpstr>derivaciones que finalizaron en detenciones del 01 de enero al 12 de junio 2013</vt:lpstr>
      <vt:lpstr> seguimiento a detenciones</vt:lpstr>
      <vt:lpstr>muchas gracias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DGME 2 años</dc:title>
  <dc:creator>CRISTIAN</dc:creator>
  <cp:lastModifiedBy>sofia</cp:lastModifiedBy>
  <cp:revision>1727</cp:revision>
  <dcterms:created xsi:type="dcterms:W3CDTF">2010-05-26T11:27:29Z</dcterms:created>
  <dcterms:modified xsi:type="dcterms:W3CDTF">2013-06-20T20:12:40Z</dcterms:modified>
</cp:coreProperties>
</file>