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8" r:id="rId3"/>
    <p:sldId id="259" r:id="rId4"/>
    <p:sldId id="271" r:id="rId5"/>
    <p:sldId id="265" r:id="rId6"/>
    <p:sldId id="260" r:id="rId7"/>
    <p:sldId id="269" r:id="rId8"/>
    <p:sldId id="274" r:id="rId9"/>
    <p:sldId id="27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5C6D43-C878-4994-B694-A4EF27DF3E6B}" type="datetimeFigureOut">
              <a:rPr lang="en-US" smtClean="0"/>
              <a:pPr/>
              <a:t>12/6/2012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3BCBCE-B90F-447F-B7CC-BA67EA5A00BB}" type="slidenum">
              <a:rPr lang="en-US" smtClean="0"/>
              <a:pPr/>
              <a:t>‹Nº›</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3BCBCE-B90F-447F-B7CC-BA67EA5A00BB}"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Durante el 2011 se realizaron al menos 18 entregas de información a las organizaciones de salvadoreños registradas en el directorio de la DGMD  sobre </a:t>
            </a:r>
            <a:endParaRPr lang="en-US" dirty="0" smtClean="0"/>
          </a:p>
          <a:p>
            <a:endParaRPr lang="en-US" dirty="0"/>
          </a:p>
        </p:txBody>
      </p:sp>
      <p:sp>
        <p:nvSpPr>
          <p:cNvPr id="4" name="Slide Number Placeholder 3"/>
          <p:cNvSpPr>
            <a:spLocks noGrp="1"/>
          </p:cNvSpPr>
          <p:nvPr>
            <p:ph type="sldNum" sz="quarter" idx="10"/>
          </p:nvPr>
        </p:nvSpPr>
        <p:spPr/>
        <p:txBody>
          <a:bodyPr/>
          <a:lstStyle/>
          <a:p>
            <a:fld id="{9A3BCBCE-B90F-447F-B7CC-BA67EA5A00BB}"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9C786B-F6FE-4024-9E6C-DFC27E8D6AE0}" type="datetimeFigureOut">
              <a:rPr lang="en-US" smtClean="0"/>
              <a:pPr/>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646F-9B38-41AA-AAC2-BC923A9C2CE2}"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9C786B-F6FE-4024-9E6C-DFC27E8D6AE0}" type="datetimeFigureOut">
              <a:rPr lang="en-US" smtClean="0"/>
              <a:pPr/>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646F-9B38-41AA-AAC2-BC923A9C2CE2}"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9C786B-F6FE-4024-9E6C-DFC27E8D6AE0}" type="datetimeFigureOut">
              <a:rPr lang="en-US" smtClean="0"/>
              <a:pPr/>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646F-9B38-41AA-AAC2-BC923A9C2CE2}"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9C786B-F6FE-4024-9E6C-DFC27E8D6AE0}" type="datetimeFigureOut">
              <a:rPr lang="en-US" smtClean="0"/>
              <a:pPr/>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646F-9B38-41AA-AAC2-BC923A9C2CE2}"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9C786B-F6FE-4024-9E6C-DFC27E8D6AE0}" type="datetimeFigureOut">
              <a:rPr lang="en-US" smtClean="0"/>
              <a:pPr/>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646F-9B38-41AA-AAC2-BC923A9C2CE2}"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9C786B-F6FE-4024-9E6C-DFC27E8D6AE0}" type="datetimeFigureOut">
              <a:rPr lang="en-US" smtClean="0"/>
              <a:pPr/>
              <a:t>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646F-9B38-41AA-AAC2-BC923A9C2CE2}"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9C786B-F6FE-4024-9E6C-DFC27E8D6AE0}" type="datetimeFigureOut">
              <a:rPr lang="en-US" smtClean="0"/>
              <a:pPr/>
              <a:t>12/6/2012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8646F-9B38-41AA-AAC2-BC923A9C2CE2}"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9C786B-F6FE-4024-9E6C-DFC27E8D6AE0}" type="datetimeFigureOut">
              <a:rPr lang="en-US" smtClean="0"/>
              <a:pPr/>
              <a:t>12/6/2012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D8646F-9B38-41AA-AAC2-BC923A9C2CE2}"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9C786B-F6FE-4024-9E6C-DFC27E8D6AE0}" type="datetimeFigureOut">
              <a:rPr lang="en-US" smtClean="0"/>
              <a:pPr/>
              <a:t>12/6/2012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D8646F-9B38-41AA-AAC2-BC923A9C2CE2}"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9C786B-F6FE-4024-9E6C-DFC27E8D6AE0}" type="datetimeFigureOut">
              <a:rPr lang="en-US" smtClean="0"/>
              <a:pPr/>
              <a:t>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646F-9B38-41AA-AAC2-BC923A9C2CE2}"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9C786B-F6FE-4024-9E6C-DFC27E8D6AE0}" type="datetimeFigureOut">
              <a:rPr lang="en-US" smtClean="0"/>
              <a:pPr/>
              <a:t>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646F-9B38-41AA-AAC2-BC923A9C2CE2}"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C786B-F6FE-4024-9E6C-DFC27E8D6AE0}" type="datetimeFigureOut">
              <a:rPr lang="en-US" smtClean="0"/>
              <a:pPr/>
              <a:t>12/6/2012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8646F-9B38-41AA-AAC2-BC923A9C2CE2}"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395536" y="188640"/>
            <a:ext cx="8427248" cy="4144144"/>
            <a:chOff x="467544" y="5710262"/>
            <a:chExt cx="8427248" cy="4144144"/>
          </a:xfrm>
        </p:grpSpPr>
        <p:pic>
          <p:nvPicPr>
            <p:cNvPr id="6" name="Picture 5" descr="Imagen 32.JPG"/>
            <p:cNvPicPr>
              <a:picLocks noChangeAspect="1"/>
            </p:cNvPicPr>
            <p:nvPr/>
          </p:nvPicPr>
          <p:blipFill>
            <a:blip r:embed="rId2" cstate="print">
              <a:lum bright="-10000"/>
            </a:blip>
            <a:srcRect l="4308" t="23409" r="5215" b="11487"/>
            <a:stretch>
              <a:fillRect/>
            </a:stretch>
          </p:blipFill>
          <p:spPr>
            <a:xfrm>
              <a:off x="467544" y="6474966"/>
              <a:ext cx="2304256" cy="1512168"/>
            </a:xfrm>
            <a:prstGeom prst="rect">
              <a:avLst/>
            </a:prstGeom>
          </p:spPr>
        </p:pic>
        <p:pic>
          <p:nvPicPr>
            <p:cNvPr id="7" name="Picture 6" descr="DSC06478.JPG"/>
            <p:cNvPicPr>
              <a:picLocks noChangeAspect="1"/>
            </p:cNvPicPr>
            <p:nvPr/>
          </p:nvPicPr>
          <p:blipFill>
            <a:blip r:embed="rId3" cstate="print"/>
            <a:srcRect l="13186"/>
            <a:stretch>
              <a:fillRect/>
            </a:stretch>
          </p:blipFill>
          <p:spPr>
            <a:xfrm>
              <a:off x="467544" y="8347174"/>
              <a:ext cx="2160240" cy="1507232"/>
            </a:xfrm>
            <a:prstGeom prst="rect">
              <a:avLst/>
            </a:prstGeom>
          </p:spPr>
        </p:pic>
        <p:pic>
          <p:nvPicPr>
            <p:cNvPr id="8" name="Picture 7" descr="Imagen 4.JPG"/>
            <p:cNvPicPr>
              <a:picLocks noChangeAspect="1"/>
            </p:cNvPicPr>
            <p:nvPr/>
          </p:nvPicPr>
          <p:blipFill>
            <a:blip r:embed="rId4" cstate="print"/>
            <a:stretch>
              <a:fillRect/>
            </a:stretch>
          </p:blipFill>
          <p:spPr>
            <a:xfrm>
              <a:off x="2771800" y="6042918"/>
              <a:ext cx="1769616" cy="1479848"/>
            </a:xfrm>
            <a:prstGeom prst="rect">
              <a:avLst/>
            </a:prstGeom>
          </p:spPr>
        </p:pic>
        <p:pic>
          <p:nvPicPr>
            <p:cNvPr id="9" name="Picture 8" descr="6.JPG"/>
            <p:cNvPicPr>
              <a:picLocks noChangeAspect="1"/>
            </p:cNvPicPr>
            <p:nvPr/>
          </p:nvPicPr>
          <p:blipFill>
            <a:blip r:embed="rId5" cstate="print"/>
            <a:srcRect l="3995" t="9447" r="8114"/>
            <a:stretch>
              <a:fillRect/>
            </a:stretch>
          </p:blipFill>
          <p:spPr>
            <a:xfrm>
              <a:off x="5652120" y="5710262"/>
              <a:ext cx="1571636" cy="1214422"/>
            </a:xfrm>
            <a:prstGeom prst="rect">
              <a:avLst/>
            </a:prstGeom>
          </p:spPr>
        </p:pic>
        <p:pic>
          <p:nvPicPr>
            <p:cNvPr id="10" name="Picture 9" descr="16.jpg"/>
            <p:cNvPicPr>
              <a:picLocks noChangeAspect="1"/>
            </p:cNvPicPr>
            <p:nvPr/>
          </p:nvPicPr>
          <p:blipFill>
            <a:blip r:embed="rId6" cstate="print"/>
            <a:stretch>
              <a:fillRect/>
            </a:stretch>
          </p:blipFill>
          <p:spPr>
            <a:xfrm>
              <a:off x="7236296" y="5710262"/>
              <a:ext cx="1658496" cy="1197864"/>
            </a:xfrm>
            <a:prstGeom prst="rect">
              <a:avLst/>
            </a:prstGeom>
          </p:spPr>
        </p:pic>
        <p:pic>
          <p:nvPicPr>
            <p:cNvPr id="11" name="Picture 10" descr="VI FESTIVAL GASTRONOMICO (3).JPG"/>
            <p:cNvPicPr>
              <a:picLocks noChangeAspect="1"/>
            </p:cNvPicPr>
            <p:nvPr/>
          </p:nvPicPr>
          <p:blipFill>
            <a:blip r:embed="rId7" cstate="print">
              <a:lum bright="-10000"/>
            </a:blip>
            <a:srcRect l="25904"/>
            <a:stretch>
              <a:fillRect/>
            </a:stretch>
          </p:blipFill>
          <p:spPr>
            <a:xfrm>
              <a:off x="4572000" y="6646366"/>
              <a:ext cx="1142976" cy="1156915"/>
            </a:xfrm>
            <a:prstGeom prst="rect">
              <a:avLst/>
            </a:prstGeom>
          </p:spPr>
        </p:pic>
      </p:grpSp>
      <p:sp>
        <p:nvSpPr>
          <p:cNvPr id="1027" name="Rectangle 3"/>
          <p:cNvSpPr>
            <a:spLocks noChangeArrowheads="1"/>
          </p:cNvSpPr>
          <p:nvPr/>
        </p:nvSpPr>
        <p:spPr bwMode="auto">
          <a:xfrm>
            <a:off x="1003307" y="4297159"/>
            <a:ext cx="4948534" cy="132343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ea typeface="MS Mincho" pitchFamily="49" charset="-128"/>
                <a:cs typeface="Times New Roman" pitchFamily="18" charset="0"/>
              </a:rPr>
              <a:t>AVANCES EN EL</a:t>
            </a:r>
            <a:r>
              <a:rPr kumimoji="0" lang="es-ES" sz="2400" b="1" i="0" u="none" strike="noStrike" cap="none" normalizeH="0" dirty="0" smtClean="0">
                <a:ln>
                  <a:noFill/>
                </a:ln>
                <a:solidFill>
                  <a:schemeClr val="tx1"/>
                </a:solidFill>
                <a:effectLst/>
                <a:latin typeface="Calibri" pitchFamily="34" charset="0"/>
                <a:ea typeface="MS Mincho" pitchFamily="49" charset="-128"/>
                <a:cs typeface="Times New Roman" pitchFamily="18" charset="0"/>
              </a:rPr>
              <a:t> EJE DE MIGRACION 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2400" b="1" i="0" u="none" strike="noStrike" cap="none" normalizeH="0" dirty="0" smtClean="0">
                <a:ln>
                  <a:noFill/>
                </a:ln>
                <a:solidFill>
                  <a:schemeClr val="tx1"/>
                </a:solidFill>
                <a:effectLst/>
                <a:latin typeface="Calibri" pitchFamily="34" charset="0"/>
                <a:ea typeface="MS Mincho" pitchFamily="49" charset="-128"/>
                <a:cs typeface="Times New Roman" pitchFamily="18" charset="0"/>
              </a:rPr>
              <a:t>DESARROLLO</a:t>
            </a:r>
            <a:r>
              <a:rPr kumimoji="0" lang="es-ES" sz="2400" b="1" i="0" u="none" strike="noStrike" cap="none" normalizeH="0" baseline="0" dirty="0" smtClean="0">
                <a:ln>
                  <a:noFill/>
                </a:ln>
                <a:solidFill>
                  <a:schemeClr val="tx1"/>
                </a:solidFill>
                <a:effectLst/>
                <a:latin typeface="Calibri" pitchFamily="34" charset="0"/>
                <a:ea typeface="MS Mincho" pitchFamily="49" charset="-128"/>
                <a:cs typeface="Times New Roman" pitchFamily="18" charset="0"/>
              </a:rPr>
              <a:t> 2012</a:t>
            </a:r>
            <a:endParaRPr kumimoji="0" lang="en-US" sz="12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endParaRPr>
          </a:p>
        </p:txBody>
      </p:sp>
      <p:pic>
        <p:nvPicPr>
          <p:cNvPr id="12" name="Picture 11" descr="mapa_america.gif"/>
          <p:cNvPicPr>
            <a:picLocks noChangeAspect="1"/>
          </p:cNvPicPr>
          <p:nvPr/>
        </p:nvPicPr>
        <p:blipFill>
          <a:blip r:embed="rId8" cstate="print">
            <a:lum bright="30000"/>
          </a:blip>
          <a:stretch>
            <a:fillRect/>
          </a:stretch>
        </p:blipFill>
        <p:spPr>
          <a:xfrm>
            <a:off x="5148064" y="1870710"/>
            <a:ext cx="3771900" cy="4987290"/>
          </a:xfrm>
          <a:prstGeom prst="rect">
            <a:avLst/>
          </a:prstGeom>
        </p:spPr>
      </p:pic>
      <p:grpSp>
        <p:nvGrpSpPr>
          <p:cNvPr id="14" name="Group 13"/>
          <p:cNvGrpSpPr/>
          <p:nvPr/>
        </p:nvGrpSpPr>
        <p:grpSpPr>
          <a:xfrm>
            <a:off x="6200700" y="2834198"/>
            <a:ext cx="1143008" cy="1000131"/>
            <a:chOff x="5072069" y="4071945"/>
            <a:chExt cx="1500195" cy="1285883"/>
          </a:xfrm>
        </p:grpSpPr>
        <p:cxnSp>
          <p:nvCxnSpPr>
            <p:cNvPr id="15" name="Straight Arrow Connector 14"/>
            <p:cNvCxnSpPr/>
            <p:nvPr/>
          </p:nvCxnSpPr>
          <p:spPr>
            <a:xfrm rot="5400000">
              <a:off x="5607851" y="4536289"/>
              <a:ext cx="1214446" cy="428628"/>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5679289" y="4464851"/>
              <a:ext cx="1214446" cy="571504"/>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6200000" flipH="1">
              <a:off x="5143504" y="4500570"/>
              <a:ext cx="857256" cy="857256"/>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6200000" flipH="1">
              <a:off x="5036350" y="4393414"/>
              <a:ext cx="1000129" cy="928692"/>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5786446" y="4643446"/>
              <a:ext cx="928694" cy="500066"/>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429256" y="4857760"/>
              <a:ext cx="571504" cy="500066"/>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5607854" y="4464852"/>
              <a:ext cx="1285883" cy="500069"/>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5679289" y="4607727"/>
              <a:ext cx="1071570" cy="428628"/>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034" y="908720"/>
            <a:ext cx="8215370" cy="5324535"/>
          </a:xfrm>
          <a:prstGeom prst="rect">
            <a:avLst/>
          </a:prstGeom>
          <a:noFill/>
        </p:spPr>
        <p:txBody>
          <a:bodyPr wrap="square" rtlCol="0">
            <a:spAutoFit/>
          </a:bodyPr>
          <a:lstStyle/>
          <a:p>
            <a:pPr lvl="0" algn="just"/>
            <a:r>
              <a:rPr lang="es-ES_tradnl" sz="1700" dirty="0" smtClean="0"/>
              <a:t>En la visión de promover fortalecer los vínculos no comerciales con salvadoreños en el exterior, se han establecido coordinaciones directas con compatriotas de ciudades en Canadá, México, Estados Unidos e Italia, iniciativas en las cuales se ha contado con la participación de los consulados. </a:t>
            </a:r>
          </a:p>
          <a:p>
            <a:pPr lvl="0" algn="just"/>
            <a:endParaRPr lang="es-ES_tradnl" sz="1700" dirty="0" smtClean="0"/>
          </a:p>
          <a:p>
            <a:pPr lvl="0" algn="just"/>
            <a:r>
              <a:rPr lang="es-ES_tradnl" sz="1700" dirty="0" smtClean="0"/>
              <a:t>Estos proyectos desarrollados han servido de motor/ejemplo para motivar el desarrollo de otras diferentes iniciativas. Algunas de las principales iniciativas durante el 2011 fueron: </a:t>
            </a:r>
          </a:p>
          <a:p>
            <a:pPr marL="177800" lvl="0" indent="-177800" algn="just">
              <a:buFont typeface="Arial" pitchFamily="34" charset="0"/>
              <a:buChar char="•"/>
            </a:pPr>
            <a:r>
              <a:rPr lang="es-ES_tradnl" sz="1700" dirty="0" smtClean="0"/>
              <a:t>Consolidación de un programa de vinculación para talentos salvadoreños en el exterior (deportes, artes y profesionales).</a:t>
            </a:r>
          </a:p>
          <a:p>
            <a:pPr marL="177800" lvl="0" indent="-177800" algn="just">
              <a:buFont typeface="Arial" pitchFamily="34" charset="0"/>
              <a:buChar char="•"/>
            </a:pPr>
            <a:r>
              <a:rPr lang="es-ES_tradnl" sz="1700" dirty="0" smtClean="0"/>
              <a:t>Desarrollo y aplicación del concepto de jornadas de vinculación y solidaridad (realizadas al menos dos en el año ).</a:t>
            </a:r>
          </a:p>
          <a:p>
            <a:pPr marL="177800" lvl="0" indent="-177800" algn="just">
              <a:buFont typeface="Arial" pitchFamily="34" charset="0"/>
              <a:buChar char="•"/>
            </a:pPr>
            <a:r>
              <a:rPr lang="es-ES_tradnl" sz="1700" dirty="0" smtClean="0"/>
              <a:t>Ampliación del servicio de educación a distancia para bachillerato virtual en coordinación con el Ministerio de Educación.</a:t>
            </a:r>
          </a:p>
          <a:p>
            <a:pPr marL="177800" lvl="0" indent="-177800" algn="just">
              <a:buFont typeface="Arial" pitchFamily="34" charset="0"/>
              <a:buChar char="•"/>
            </a:pPr>
            <a:r>
              <a:rPr lang="es-ES_tradnl" sz="1700" dirty="0" smtClean="0"/>
              <a:t>Acompañamiento institucional a líderes salvadoreños en sus iniciativas referidas a sus localidades de origen (establecimiento de </a:t>
            </a:r>
            <a:r>
              <a:rPr lang="es-ES_tradnl" sz="1700" dirty="0" smtClean="0"/>
              <a:t>diálogo, acompañamiento y/o seguimiento para iniciativas de compatriotas en localidades </a:t>
            </a:r>
            <a:r>
              <a:rPr lang="es-ES_tradnl" sz="1700" dirty="0" smtClean="0"/>
              <a:t>específicas </a:t>
            </a:r>
            <a:r>
              <a:rPr lang="es-ES_tradnl" sz="1700" dirty="0" smtClean="0"/>
              <a:t>). </a:t>
            </a:r>
          </a:p>
          <a:p>
            <a:pPr marL="177800" lvl="0" indent="-177800" algn="just">
              <a:buFont typeface="Arial" pitchFamily="34" charset="0"/>
              <a:buChar char="•"/>
            </a:pPr>
            <a:r>
              <a:rPr lang="es-ES_tradnl" sz="1700" dirty="0" smtClean="0"/>
              <a:t>Apoyo a la iniciativa liderada por la Dir. </a:t>
            </a:r>
            <a:r>
              <a:rPr lang="es-ES_tradnl" sz="1700" dirty="0" err="1" smtClean="0"/>
              <a:t>Gral</a:t>
            </a:r>
            <a:r>
              <a:rPr lang="es-ES_tradnl" sz="1700" dirty="0" smtClean="0"/>
              <a:t> de Cultura de los premios Salvadoreño Distinguido y Amigo de El Salvador, lo cual fomentó la vinculación comunitaria y espacios de diálogo y consenso. </a:t>
            </a:r>
          </a:p>
          <a:p>
            <a:pPr marL="177800" lvl="0" indent="-177800" algn="just">
              <a:buFont typeface="Arial" pitchFamily="34" charset="0"/>
              <a:buChar char="•"/>
            </a:pPr>
            <a:r>
              <a:rPr lang="es-ES_tradnl" sz="1700" dirty="0" smtClean="0"/>
              <a:t>Promoción de la celebración del día nacional del salvadoreño en el exterior</a:t>
            </a:r>
            <a:r>
              <a:rPr lang="es-ES_tradnl" sz="1700" dirty="0" smtClean="0"/>
              <a:t>.</a:t>
            </a:r>
            <a:endParaRPr lang="es-ES_tradnl" sz="1700" dirty="0" smtClean="0"/>
          </a:p>
        </p:txBody>
      </p:sp>
      <p:sp>
        <p:nvSpPr>
          <p:cNvPr id="5" name="TextBox 4"/>
          <p:cNvSpPr txBox="1"/>
          <p:nvPr/>
        </p:nvSpPr>
        <p:spPr>
          <a:xfrm>
            <a:off x="607191" y="116632"/>
            <a:ext cx="7929618" cy="707886"/>
          </a:xfrm>
          <a:prstGeom prst="rect">
            <a:avLst/>
          </a:prstGeom>
          <a:noFill/>
        </p:spPr>
        <p:txBody>
          <a:bodyPr wrap="square" rtlCol="0">
            <a:spAutoFit/>
          </a:bodyPr>
          <a:lstStyle/>
          <a:p>
            <a:pPr algn="ctr"/>
            <a:r>
              <a:rPr lang="es-ES" sz="2000" b="1" dirty="0" smtClean="0"/>
              <a:t>Fomentar el diálogo permanente de compatriotas en el exterior con sus comunidades de origen en las estrategias de desarrollo local</a:t>
            </a: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315" y="764704"/>
            <a:ext cx="8215370" cy="5355312"/>
          </a:xfrm>
          <a:prstGeom prst="rect">
            <a:avLst/>
          </a:prstGeom>
          <a:noFill/>
        </p:spPr>
        <p:txBody>
          <a:bodyPr wrap="square" rtlCol="0">
            <a:spAutoFit/>
          </a:bodyPr>
          <a:lstStyle/>
          <a:p>
            <a:pPr lvl="0" algn="just"/>
            <a:r>
              <a:rPr lang="es-ES" b="1" dirty="0" smtClean="0"/>
              <a:t>VOTO DESDE EL EXTERIOR</a:t>
            </a:r>
          </a:p>
          <a:p>
            <a:pPr lvl="0" algn="just">
              <a:buFontTx/>
              <a:buChar char="-"/>
            </a:pPr>
            <a:endParaRPr lang="es-ES" dirty="0" smtClean="0"/>
          </a:p>
          <a:p>
            <a:pPr lvl="0" algn="just">
              <a:buFontTx/>
              <a:buChar char="-"/>
            </a:pPr>
            <a:r>
              <a:rPr lang="es-ES" dirty="0" smtClean="0"/>
              <a:t> </a:t>
            </a:r>
            <a:r>
              <a:rPr lang="es-ES_tradnl" dirty="0" smtClean="0"/>
              <a:t>En respuesta al compromiso del Gobierno del Presidente Mauricio </a:t>
            </a:r>
            <a:r>
              <a:rPr lang="es-ES_tradnl" dirty="0" err="1" smtClean="0"/>
              <a:t>Funes</a:t>
            </a:r>
            <a:r>
              <a:rPr lang="es-ES_tradnl" dirty="0" smtClean="0"/>
              <a:t> de impulsar las condiciones que faciliten el voto de los compatriotas que residen fuera de El Salvador, se elaboró una propuesta integral para que se facilite el derecho al sufragio de los compatriotas residentes en el exterior. Desde el inicio de la construcción de esta propuesta, el Ministerio de Relaciones Exteriores ha integrado el equipo interinstitucional que ha analizado las diferentes aristas que deben ser contempladas en la implementación del voto desde el exterior.  </a:t>
            </a:r>
          </a:p>
          <a:p>
            <a:pPr lvl="0" algn="just">
              <a:buFontTx/>
              <a:buChar char="-"/>
            </a:pPr>
            <a:endParaRPr lang="es-ES_tradnl" dirty="0" smtClean="0"/>
          </a:p>
          <a:p>
            <a:pPr marL="273050" indent="-273050" algn="just">
              <a:buFont typeface="Wingdings" pitchFamily="2" charset="2"/>
              <a:buChar char="ü"/>
            </a:pPr>
            <a:r>
              <a:rPr lang="es-SV" dirty="0" smtClean="0"/>
              <a:t>El 18 de julio se presentó a la Asamblea Legislativa un proyecto de Decreto Legislativo de la Ley Especial para el Ejercicio del Voto desde el Exterior en Elecciones Presidenciales. </a:t>
            </a:r>
          </a:p>
          <a:p>
            <a:pPr marL="273050" indent="-273050" algn="just">
              <a:buFont typeface="Wingdings" pitchFamily="2" charset="2"/>
              <a:buChar char="ü"/>
            </a:pPr>
            <a:endParaRPr lang="es-SV" dirty="0" smtClean="0"/>
          </a:p>
          <a:p>
            <a:pPr marL="273050" indent="-273050" algn="just">
              <a:buFont typeface="Wingdings" pitchFamily="2" charset="2"/>
              <a:buChar char="ü"/>
            </a:pPr>
            <a:r>
              <a:rPr lang="es-SV" dirty="0" smtClean="0"/>
              <a:t>Este fue el resultado de un proceso técnico-político iniciado en diciembre de 2010, el cual ha implicado una dinámica acción analítica, de acercamiento con la comunidad en el exterior, cabildeo con diferentes actores en El Salvador, posicionamiento en la opinión pública, entre otras. </a:t>
            </a:r>
            <a:endParaRPr lang="es-ES_tradnl" dirty="0" smtClean="0"/>
          </a:p>
          <a:p>
            <a:r>
              <a:rPr lang="es-SV" dirty="0" smtClean="0"/>
              <a:t> </a:t>
            </a:r>
            <a:endParaRPr lang="es-ES" dirty="0" smtClean="0"/>
          </a:p>
        </p:txBody>
      </p:sp>
      <p:sp>
        <p:nvSpPr>
          <p:cNvPr id="5" name="TextBox 4"/>
          <p:cNvSpPr txBox="1"/>
          <p:nvPr/>
        </p:nvSpPr>
        <p:spPr>
          <a:xfrm>
            <a:off x="607191" y="285728"/>
            <a:ext cx="7929618" cy="707886"/>
          </a:xfrm>
          <a:prstGeom prst="rect">
            <a:avLst/>
          </a:prstGeom>
          <a:noFill/>
        </p:spPr>
        <p:txBody>
          <a:bodyPr wrap="square" rtlCol="0">
            <a:spAutoFit/>
          </a:bodyPr>
          <a:lstStyle/>
          <a:p>
            <a:r>
              <a:rPr lang="es-ES" sz="2000" b="1" dirty="0" smtClean="0"/>
              <a:t>Promoción y fortalecimiento de vínculos con salvadoreños en el exterior</a:t>
            </a:r>
            <a:endParaRPr lang="en-US" sz="2000" dirty="0" smtClean="0"/>
          </a:p>
          <a:p>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332656"/>
            <a:ext cx="8640959" cy="7571303"/>
          </a:xfrm>
          <a:prstGeom prst="rect">
            <a:avLst/>
          </a:prstGeom>
          <a:noFill/>
        </p:spPr>
        <p:txBody>
          <a:bodyPr wrap="square" rtlCol="0">
            <a:spAutoFit/>
          </a:bodyPr>
          <a:lstStyle/>
          <a:p>
            <a:pPr lvl="0" algn="just"/>
            <a:r>
              <a:rPr lang="es-ES" b="1" dirty="0" smtClean="0"/>
              <a:t>VOTO DESDE EL EXTERIOR-DERECHO A LA IDENTIDAD COMO SALVADORENOS EN EL EXTERIOR</a:t>
            </a:r>
          </a:p>
          <a:p>
            <a:endParaRPr lang="es-ES_tradnl" dirty="0" smtClean="0"/>
          </a:p>
          <a:p>
            <a:pPr marL="273050" indent="-273050" algn="just">
              <a:buFont typeface="Wingdings" pitchFamily="2" charset="2"/>
              <a:buChar char="ü"/>
            </a:pPr>
            <a:r>
              <a:rPr lang="es-SV" dirty="0" smtClean="0"/>
              <a:t>La propuesta a responde a un principio de garantizar la universalidad del derecho a emitir el sufragio de los compatriotas en el exterior.</a:t>
            </a:r>
            <a:r>
              <a:rPr lang="es-SV" b="1" dirty="0" smtClean="0"/>
              <a:t> </a:t>
            </a:r>
          </a:p>
          <a:p>
            <a:pPr marL="273050" indent="-273050" algn="just">
              <a:buFont typeface="Wingdings" pitchFamily="2" charset="2"/>
              <a:buChar char="ü"/>
            </a:pPr>
            <a:endParaRPr lang="es-SV" b="1" dirty="0" smtClean="0"/>
          </a:p>
          <a:p>
            <a:pPr marL="273050" indent="-273050" algn="just">
              <a:buFont typeface="Wingdings" pitchFamily="2" charset="2"/>
              <a:buChar char="ü"/>
            </a:pPr>
            <a:r>
              <a:rPr lang="es-SV" dirty="0" smtClean="0"/>
              <a:t>Los dos principales elementos que permiten asegurar que esta propuesta se desarrolle con una visión de una visión de universalidad </a:t>
            </a:r>
            <a:r>
              <a:rPr lang="es-SV" dirty="0" smtClean="0"/>
              <a:t>son:</a:t>
            </a:r>
          </a:p>
          <a:p>
            <a:pPr marL="273050" indent="-273050" algn="just">
              <a:buFont typeface="Arial" pitchFamily="34" charset="0"/>
              <a:buChar char="•"/>
            </a:pPr>
            <a:r>
              <a:rPr lang="es-SV" dirty="0" smtClean="0"/>
              <a:t>Se </a:t>
            </a:r>
            <a:r>
              <a:rPr lang="es-SV" dirty="0" smtClean="0"/>
              <a:t>propone </a:t>
            </a:r>
            <a:r>
              <a:rPr lang="es-SV" dirty="0" smtClean="0"/>
              <a:t> </a:t>
            </a:r>
            <a:r>
              <a:rPr lang="es-SV" dirty="0" smtClean="0"/>
              <a:t>nuevo procedimiento para emitir el Documento Único de Identidad (DUI) .</a:t>
            </a:r>
          </a:p>
          <a:p>
            <a:pPr lvl="0" algn="just">
              <a:buFont typeface="Arial" pitchFamily="34" charset="0"/>
              <a:buChar char="•"/>
            </a:pPr>
            <a:r>
              <a:rPr lang="es-SV" dirty="0" smtClean="0"/>
              <a:t>Se </a:t>
            </a:r>
            <a:r>
              <a:rPr lang="es-SV" dirty="0" smtClean="0"/>
              <a:t>ha optado por la modalidad postal como el medio para que el ciudadano manifieste su voto</a:t>
            </a:r>
            <a:r>
              <a:rPr lang="es-SV" dirty="0" smtClean="0"/>
              <a:t>.</a:t>
            </a:r>
            <a:r>
              <a:rPr lang="es-ES_tradnl" b="1" dirty="0" smtClean="0"/>
              <a:t> </a:t>
            </a:r>
            <a:endParaRPr lang="es-ES_tradnl" b="1" dirty="0" smtClean="0"/>
          </a:p>
          <a:p>
            <a:pPr lvl="0" algn="just"/>
            <a:endParaRPr lang="es-ES_tradnl" b="1" dirty="0" smtClean="0"/>
          </a:p>
          <a:p>
            <a:pPr lvl="0" algn="just"/>
            <a:r>
              <a:rPr lang="es-ES_tradnl" b="1" dirty="0" smtClean="0"/>
              <a:t>REGISTRO </a:t>
            </a:r>
            <a:r>
              <a:rPr lang="es-ES_tradnl" b="1" dirty="0" smtClean="0"/>
              <a:t>PARA LAS Y LOS SALVADOREÑOS EN EL EXTERIOR</a:t>
            </a:r>
          </a:p>
          <a:p>
            <a:pPr lvl="0" algn="just"/>
            <a:endParaRPr lang="es-ES_tradnl" b="1" dirty="0" smtClean="0"/>
          </a:p>
          <a:p>
            <a:pPr lvl="0" algn="just">
              <a:buFontTx/>
              <a:buChar char="-"/>
            </a:pPr>
            <a:r>
              <a:rPr lang="es-ES_tradnl" dirty="0" smtClean="0"/>
              <a:t>Implementación </a:t>
            </a:r>
            <a:r>
              <a:rPr lang="es-ES_tradnl" dirty="0" smtClean="0"/>
              <a:t>de un sistema de registro consular estándar para las y los salvadoreños que viven en el </a:t>
            </a:r>
            <a:r>
              <a:rPr lang="es-ES_tradnl" dirty="0" smtClean="0"/>
              <a:t>exterior. (Captura de </a:t>
            </a:r>
            <a:r>
              <a:rPr lang="es-ES_tradnl" dirty="0" smtClean="0"/>
              <a:t>datos de compatriotas en el exterior que igualmente facilite su identificación como salvadoreños para la realización de trámites, situaciones de emergencia personales, catástrofes naturales u otras situaciones imprevistas con la posibilidad de contactar con facilidad a familiares en El Salvador en caso de ser necesario.</a:t>
            </a:r>
          </a:p>
          <a:p>
            <a:pPr lvl="0" algn="just"/>
            <a:endParaRPr lang="es-ES_tradnl" dirty="0" smtClean="0"/>
          </a:p>
          <a:p>
            <a:pPr lvl="0" algn="just"/>
            <a:r>
              <a:rPr lang="es-ES_tradnl" dirty="0" smtClean="0"/>
              <a:t>Instalado en: EUA</a:t>
            </a:r>
            <a:r>
              <a:rPr lang="es-ES_tradnl" dirty="0" smtClean="0"/>
              <a:t>, Canadá, España, Guatemala y Australia. </a:t>
            </a:r>
            <a:endParaRPr lang="es-ES_tradnl" dirty="0" smtClean="0"/>
          </a:p>
          <a:p>
            <a:pPr lvl="0" algn="just"/>
            <a:r>
              <a:rPr lang="es-ES_tradnl" dirty="0" smtClean="0"/>
              <a:t>A finales </a:t>
            </a:r>
            <a:r>
              <a:rPr lang="es-ES_tradnl" dirty="0" smtClean="0"/>
              <a:t>del año 2012  este sistema se encuentre implementado en toda la red consular salvadoreña alrededor del mundo. </a:t>
            </a:r>
          </a:p>
          <a:p>
            <a:pPr marL="730250" lvl="1" indent="-273050" algn="just">
              <a:buFont typeface="Wingdings" pitchFamily="2" charset="2"/>
              <a:buChar char="§"/>
            </a:pPr>
            <a:endParaRPr lang="es-SV" dirty="0" smtClean="0"/>
          </a:p>
          <a:p>
            <a:pPr lvl="0" algn="just">
              <a:buFontTx/>
              <a:buChar char="-"/>
            </a:pPr>
            <a:endParaRPr lang="es-ES" dirty="0" smtClean="0"/>
          </a:p>
          <a:p>
            <a:r>
              <a:rPr lang="es-SV" dirty="0" smtClean="0"/>
              <a:t> </a:t>
            </a:r>
            <a:endParaRPr lang="es-E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315" y="764704"/>
            <a:ext cx="8215370" cy="5078313"/>
          </a:xfrm>
          <a:prstGeom prst="rect">
            <a:avLst/>
          </a:prstGeom>
          <a:noFill/>
        </p:spPr>
        <p:txBody>
          <a:bodyPr wrap="square" rtlCol="0">
            <a:spAutoFit/>
          </a:bodyPr>
          <a:lstStyle/>
          <a:p>
            <a:pPr lvl="0" algn="just"/>
            <a:endParaRPr lang="es-ES" dirty="0" smtClean="0"/>
          </a:p>
          <a:p>
            <a:pPr lvl="0" algn="just">
              <a:buFontTx/>
              <a:buChar char="-"/>
            </a:pPr>
            <a:r>
              <a:rPr lang="es-ES" dirty="0" smtClean="0"/>
              <a:t>Instalación </a:t>
            </a:r>
            <a:r>
              <a:rPr lang="es-ES" dirty="0" smtClean="0"/>
              <a:t>de redes de coordinación comunitarias referentes para procesos y proyectos estratégicos que se impulsan desde las representaciones consulares. </a:t>
            </a:r>
            <a:endParaRPr lang="es-ES" dirty="0" smtClean="0"/>
          </a:p>
          <a:p>
            <a:pPr lvl="1" algn="just">
              <a:buFont typeface="Arial" pitchFamily="34" charset="0"/>
              <a:buChar char="•"/>
            </a:pPr>
            <a:r>
              <a:rPr lang="es-ES" dirty="0" smtClean="0"/>
              <a:t>Se </a:t>
            </a:r>
            <a:r>
              <a:rPr lang="es-ES" dirty="0" smtClean="0"/>
              <a:t>consolidó la creación de nuevas organizaciones de compatriotas como la Cámara Salvadoreña de Comercio en Quebec, </a:t>
            </a:r>
            <a:r>
              <a:rPr lang="es-ES_tradnl" dirty="0" smtClean="0"/>
              <a:t>Asociación Salvadoreña de Mujeres en España (ASALME),  diversas organizaciones en Estados Unidos (Boston, Washington D.C., Las Vegas, etc.).</a:t>
            </a:r>
          </a:p>
          <a:p>
            <a:pPr lvl="0" algn="just">
              <a:buFontTx/>
              <a:buChar char="-"/>
            </a:pPr>
            <a:endParaRPr lang="es-SV" dirty="0" smtClean="0"/>
          </a:p>
          <a:p>
            <a:pPr lvl="0" algn="just">
              <a:buFontTx/>
              <a:buChar char="-"/>
            </a:pPr>
            <a:r>
              <a:rPr lang="es-SV" dirty="0" smtClean="0"/>
              <a:t> </a:t>
            </a:r>
            <a:r>
              <a:rPr lang="es-SV" dirty="0" smtClean="0"/>
              <a:t>Proyecto </a:t>
            </a:r>
            <a:r>
              <a:rPr lang="es-SV" dirty="0" smtClean="0"/>
              <a:t>de Casas El </a:t>
            </a:r>
            <a:r>
              <a:rPr lang="es-SV" dirty="0" smtClean="0"/>
              <a:t>Salvador: Se ha definido La Salud como eje de acción </a:t>
            </a:r>
            <a:r>
              <a:rPr lang="es-SV" dirty="0" smtClean="0"/>
              <a:t>para 2012 La Casita </a:t>
            </a:r>
            <a:r>
              <a:rPr lang="es-SV" dirty="0" smtClean="0"/>
              <a:t>como la llaman desarrolla gestiones </a:t>
            </a:r>
            <a:r>
              <a:rPr lang="es-SV" dirty="0" smtClean="0"/>
              <a:t>de cooperación hacia El </a:t>
            </a:r>
            <a:r>
              <a:rPr lang="es-SV" dirty="0" smtClean="0"/>
              <a:t>Salvador,  </a:t>
            </a:r>
            <a:r>
              <a:rPr lang="es-SV" dirty="0" smtClean="0"/>
              <a:t>Igualmente, implementan el programa de alfabetización impartido por el MINED, ofrecen actividades de recreación para niños y jóvenes y es un esfuerzo de integración y cohesión de la comunidad. </a:t>
            </a:r>
            <a:endParaRPr lang="es-SV" dirty="0" smtClean="0"/>
          </a:p>
          <a:p>
            <a:pPr lvl="0" algn="just">
              <a:buFontTx/>
              <a:buChar char="-"/>
            </a:pPr>
            <a:r>
              <a:rPr lang="es-SV" dirty="0" smtClean="0"/>
              <a:t> </a:t>
            </a:r>
            <a:r>
              <a:rPr lang="es-SV" dirty="0" smtClean="0"/>
              <a:t>ha consolidado su primera expresión en la ciudad de New </a:t>
            </a:r>
            <a:r>
              <a:rPr lang="es-SV" dirty="0" err="1" smtClean="0"/>
              <a:t>England</a:t>
            </a:r>
            <a:r>
              <a:rPr lang="es-SV" dirty="0" smtClean="0"/>
              <a:t>.</a:t>
            </a:r>
            <a:r>
              <a:rPr lang="es-SV" dirty="0" smtClean="0"/>
              <a:t> </a:t>
            </a:r>
            <a:endParaRPr lang="es-SV" dirty="0" smtClean="0"/>
          </a:p>
          <a:p>
            <a:pPr lvl="0" algn="just">
              <a:buFontTx/>
              <a:buChar char="-"/>
            </a:pPr>
            <a:endParaRPr lang="es-SV" dirty="0" smtClean="0"/>
          </a:p>
          <a:p>
            <a:pPr algn="just"/>
            <a:r>
              <a:rPr lang="es-ES" dirty="0" smtClean="0"/>
              <a:t>La proyección es que para el año </a:t>
            </a:r>
            <a:r>
              <a:rPr lang="es-ES" dirty="0" smtClean="0"/>
              <a:t>2013 </a:t>
            </a:r>
            <a:r>
              <a:rPr lang="es-ES" dirty="0" smtClean="0"/>
              <a:t>se concrete la instalación de dos nuevas Casas El Salvador, ubicando una en la ciudad de Los Ángeles y otra en la ciudad de Long Island. </a:t>
            </a:r>
          </a:p>
        </p:txBody>
      </p:sp>
      <p:sp>
        <p:nvSpPr>
          <p:cNvPr id="6" name="TextBox 5"/>
          <p:cNvSpPr txBox="1"/>
          <p:nvPr/>
        </p:nvSpPr>
        <p:spPr>
          <a:xfrm>
            <a:off x="607191" y="285728"/>
            <a:ext cx="7929618" cy="707886"/>
          </a:xfrm>
          <a:prstGeom prst="rect">
            <a:avLst/>
          </a:prstGeom>
          <a:noFill/>
        </p:spPr>
        <p:txBody>
          <a:bodyPr wrap="square" rtlCol="0">
            <a:spAutoFit/>
          </a:bodyPr>
          <a:lstStyle/>
          <a:p>
            <a:pPr algn="ctr"/>
            <a:r>
              <a:rPr lang="es-ES" sz="2000" b="1" dirty="0" smtClean="0"/>
              <a:t>Fomentar el diálogo permanente de compatriotas en el exterior con sus comunidades de origen en las estrategias de desarrollo local</a:t>
            </a: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034" y="1052736"/>
            <a:ext cx="8215370" cy="923330"/>
          </a:xfrm>
          <a:prstGeom prst="rect">
            <a:avLst/>
          </a:prstGeom>
          <a:noFill/>
        </p:spPr>
        <p:txBody>
          <a:bodyPr wrap="square" rtlCol="0">
            <a:spAutoFit/>
          </a:bodyPr>
          <a:lstStyle/>
          <a:p>
            <a:pPr lvl="0" algn="just"/>
            <a:r>
              <a:rPr lang="es-ES" dirty="0" smtClean="0"/>
              <a:t>Se han desarrollado algunos mecanismos de comunicación con las organizaciones comunitarias a efectos de ofrecerles información sobre diferentes iniciativas de desarrollo en las que pueden participar. </a:t>
            </a:r>
          </a:p>
        </p:txBody>
      </p:sp>
      <p:sp>
        <p:nvSpPr>
          <p:cNvPr id="5" name="TextBox 4"/>
          <p:cNvSpPr txBox="1"/>
          <p:nvPr/>
        </p:nvSpPr>
        <p:spPr>
          <a:xfrm>
            <a:off x="607191" y="285728"/>
            <a:ext cx="7929618" cy="707886"/>
          </a:xfrm>
          <a:prstGeom prst="rect">
            <a:avLst/>
          </a:prstGeom>
          <a:noFill/>
        </p:spPr>
        <p:txBody>
          <a:bodyPr wrap="square" rtlCol="0">
            <a:spAutoFit/>
          </a:bodyPr>
          <a:lstStyle/>
          <a:p>
            <a:pPr algn="ctr"/>
            <a:r>
              <a:rPr lang="es-ES" sz="2000" b="1" dirty="0" smtClean="0"/>
              <a:t>Fomentar el diálogo permanente de compatriotas en el exterior con sus comunidades de origen en las estrategias de desarrollo local</a:t>
            </a:r>
            <a:endParaRPr lang="en-US" sz="2000" dirty="0"/>
          </a:p>
        </p:txBody>
      </p:sp>
      <p:pic>
        <p:nvPicPr>
          <p:cNvPr id="6" name="Picture 5" descr="Sitio SALEX.JPG"/>
          <p:cNvPicPr>
            <a:picLocks noChangeAspect="1"/>
          </p:cNvPicPr>
          <p:nvPr/>
        </p:nvPicPr>
        <p:blipFill>
          <a:blip r:embed="rId3" cstate="print"/>
          <a:stretch>
            <a:fillRect/>
          </a:stretch>
        </p:blipFill>
        <p:spPr>
          <a:xfrm>
            <a:off x="4857752" y="1928802"/>
            <a:ext cx="3790950" cy="2956560"/>
          </a:xfrm>
          <a:prstGeom prst="rect">
            <a:avLst/>
          </a:prstGeom>
        </p:spPr>
      </p:pic>
      <p:sp>
        <p:nvSpPr>
          <p:cNvPr id="7" name="TextBox 6"/>
          <p:cNvSpPr txBox="1"/>
          <p:nvPr/>
        </p:nvSpPr>
        <p:spPr>
          <a:xfrm>
            <a:off x="500034" y="2134011"/>
            <a:ext cx="4215982" cy="4247317"/>
          </a:xfrm>
          <a:prstGeom prst="rect">
            <a:avLst/>
          </a:prstGeom>
          <a:noFill/>
        </p:spPr>
        <p:txBody>
          <a:bodyPr wrap="square" rtlCol="0">
            <a:spAutoFit/>
          </a:bodyPr>
          <a:lstStyle/>
          <a:p>
            <a:pPr algn="just">
              <a:buFontTx/>
              <a:buChar char="-"/>
            </a:pPr>
            <a:r>
              <a:rPr lang="es-ES" dirty="0" smtClean="0"/>
              <a:t>Junto con el FISDL se trabajó en la construcción y promoción de un sitio web para promover espacios de inversión en municipios de El Salvador en proyectos que promueven una visión de codesarrollo. </a:t>
            </a:r>
          </a:p>
          <a:p>
            <a:pPr algn="just">
              <a:buFontTx/>
              <a:buChar char="-"/>
            </a:pPr>
            <a:endParaRPr lang="es-ES" dirty="0"/>
          </a:p>
          <a:p>
            <a:pPr algn="just">
              <a:buFontTx/>
              <a:buChar char="-"/>
            </a:pPr>
            <a:r>
              <a:rPr lang="es-ES" dirty="0" smtClean="0"/>
              <a:t> Permanente entrega de información e interacción con consulados para orientar la participación de la comunidad en iniciativas en el ámbito local. </a:t>
            </a:r>
          </a:p>
          <a:p>
            <a:pPr algn="just">
              <a:buFontTx/>
              <a:buChar char="-"/>
            </a:pPr>
            <a:endParaRPr lang="es-ES" dirty="0"/>
          </a:p>
          <a:p>
            <a:pPr algn="just">
              <a:buFontTx/>
              <a:buChar char="-"/>
            </a:pPr>
            <a:r>
              <a:rPr lang="es-ES" dirty="0" smtClean="0"/>
              <a:t> Constante entregas de información directa a líderes de organizaciones de salvadoreños registradas en las listas de correos.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315" y="764704"/>
            <a:ext cx="8215370" cy="5509200"/>
          </a:xfrm>
          <a:prstGeom prst="rect">
            <a:avLst/>
          </a:prstGeom>
          <a:noFill/>
        </p:spPr>
        <p:txBody>
          <a:bodyPr wrap="square" rtlCol="0">
            <a:spAutoFit/>
          </a:bodyPr>
          <a:lstStyle/>
          <a:p>
            <a:r>
              <a:rPr lang="es-SV" sz="2000" dirty="0" smtClean="0"/>
              <a:t>Frente a la necesidad de generar conocimiento sobre la dinámica migratoria, con el apoyo del Programa de Naciones Unidas para el Desarrollo y la Unión Europea se realizaron en 2011 </a:t>
            </a:r>
            <a:r>
              <a:rPr lang="es-SV" sz="2000" dirty="0" smtClean="0"/>
              <a:t>investigaciones </a:t>
            </a:r>
            <a:r>
              <a:rPr lang="es-SV" sz="2000" dirty="0" smtClean="0"/>
              <a:t>sobre la realidad migratoria de El Salvador y que constituyen insumos para la formulación de políticas públicas y la ejecución de planes y acciones que ya están en marcha.</a:t>
            </a:r>
          </a:p>
          <a:p>
            <a:endParaRPr lang="es-ES_tradnl" dirty="0" smtClean="0"/>
          </a:p>
          <a:p>
            <a:r>
              <a:rPr lang="es-SV" dirty="0" smtClean="0"/>
              <a:t>Estas investigaciones son:</a:t>
            </a:r>
            <a:endParaRPr lang="es-ES_tradnl" dirty="0" smtClean="0"/>
          </a:p>
          <a:p>
            <a:pPr marL="177800" lvl="0" indent="-177800">
              <a:buFont typeface="Arial" pitchFamily="34" charset="0"/>
              <a:buChar char="•"/>
            </a:pPr>
            <a:r>
              <a:rPr lang="es-ES" dirty="0" smtClean="0"/>
              <a:t>Migración y Violencia</a:t>
            </a:r>
          </a:p>
          <a:p>
            <a:pPr marL="177800" lvl="0" indent="-177800">
              <a:buFont typeface="Arial" pitchFamily="34" charset="0"/>
              <a:buChar char="•"/>
            </a:pPr>
            <a:r>
              <a:rPr lang="es-ES" dirty="0" smtClean="0"/>
              <a:t>Inventario de Iniciativas de Desarrollo Local con la participación de salvadoreños en el exterior. </a:t>
            </a:r>
          </a:p>
          <a:p>
            <a:pPr marL="177800" lvl="0" indent="-177800">
              <a:buFont typeface="Arial" pitchFamily="34" charset="0"/>
              <a:buChar char="•"/>
            </a:pPr>
            <a:r>
              <a:rPr lang="es-ES" dirty="0" smtClean="0"/>
              <a:t>Descripción y análisis de los vínculos transnacionales, el impacto social y el desarrollo sostenible en el municipio de Nueva Concepción, Chalatenango. </a:t>
            </a:r>
          </a:p>
          <a:p>
            <a:pPr marL="177800" lvl="0" indent="-177800">
              <a:buFont typeface="Arial" pitchFamily="34" charset="0"/>
              <a:buChar char="•"/>
            </a:pPr>
            <a:endParaRPr lang="es-ES" dirty="0" smtClean="0"/>
          </a:p>
          <a:p>
            <a:pPr marL="177800" lvl="0" indent="-177800"/>
            <a:r>
              <a:rPr lang="es-ES" dirty="0" smtClean="0"/>
              <a:t>Documentos </a:t>
            </a:r>
            <a:r>
              <a:rPr lang="es-ES" dirty="0" smtClean="0"/>
              <a:t>de sistematización </a:t>
            </a:r>
            <a:r>
              <a:rPr lang="es-ES" dirty="0" smtClean="0"/>
              <a:t>de  </a:t>
            </a:r>
            <a:r>
              <a:rPr lang="es-ES" dirty="0" smtClean="0"/>
              <a:t>las siguientes experiencias:</a:t>
            </a:r>
          </a:p>
          <a:p>
            <a:pPr marL="177800" lvl="0" indent="-177800">
              <a:buFontTx/>
              <a:buChar char="-"/>
            </a:pPr>
            <a:r>
              <a:rPr lang="es-ES" dirty="0" smtClean="0"/>
              <a:t>La experiencia de codesarrollo en San Esteban Catarina</a:t>
            </a:r>
          </a:p>
          <a:p>
            <a:pPr marL="177800" lvl="0" indent="-177800">
              <a:buFontTx/>
              <a:buChar char="-"/>
            </a:pPr>
            <a:r>
              <a:rPr lang="es-ES" dirty="0" smtClean="0"/>
              <a:t>Experiencia de conformación de la Cámara de Comercio Salvadoreña en Quebec </a:t>
            </a:r>
          </a:p>
          <a:p>
            <a:pPr marL="177800" lvl="0" indent="-177800">
              <a:buFontTx/>
              <a:buChar char="-"/>
            </a:pPr>
            <a:r>
              <a:rPr lang="es-ES" dirty="0" smtClean="0"/>
              <a:t>Cooperativa Granja Avícola San José </a:t>
            </a:r>
          </a:p>
          <a:p>
            <a:pPr marL="177800" lvl="0" indent="-177800">
              <a:buFontTx/>
              <a:buChar char="-"/>
            </a:pPr>
            <a:r>
              <a:rPr lang="es-ES" dirty="0" smtClean="0"/>
              <a:t>Proyecto Casa El Salvador </a:t>
            </a:r>
          </a:p>
          <a:p>
            <a:pPr marL="177800" lvl="0" indent="-177800">
              <a:buFontTx/>
              <a:buChar char="-"/>
            </a:pPr>
            <a:r>
              <a:rPr lang="es-ES" dirty="0" smtClean="0"/>
              <a:t>Proceso de organización comunitaria en Long Island </a:t>
            </a:r>
          </a:p>
        </p:txBody>
      </p:sp>
      <p:sp>
        <p:nvSpPr>
          <p:cNvPr id="5" name="TextBox 4"/>
          <p:cNvSpPr txBox="1"/>
          <p:nvPr/>
        </p:nvSpPr>
        <p:spPr>
          <a:xfrm>
            <a:off x="607191" y="285728"/>
            <a:ext cx="7929618" cy="400110"/>
          </a:xfrm>
          <a:prstGeom prst="rect">
            <a:avLst/>
          </a:prstGeom>
          <a:noFill/>
        </p:spPr>
        <p:txBody>
          <a:bodyPr wrap="square" rtlCol="0">
            <a:spAutoFit/>
          </a:bodyPr>
          <a:lstStyle/>
          <a:p>
            <a:r>
              <a:rPr lang="es-SV" sz="2000" dirty="0" smtClean="0"/>
              <a:t> </a:t>
            </a:r>
            <a:r>
              <a:rPr lang="es-SV" sz="2000" b="1" dirty="0" smtClean="0"/>
              <a:t>Generando conocimiento sobre la dinámica migratoria</a:t>
            </a:r>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314" y="980728"/>
            <a:ext cx="8428165" cy="6186309"/>
          </a:xfrm>
          <a:prstGeom prst="rect">
            <a:avLst/>
          </a:prstGeom>
          <a:noFill/>
        </p:spPr>
        <p:txBody>
          <a:bodyPr wrap="square" rtlCol="0">
            <a:spAutoFit/>
          </a:bodyPr>
          <a:lstStyle/>
          <a:p>
            <a:pPr lvl="0" algn="just"/>
            <a:endParaRPr lang="es-ES" dirty="0" smtClean="0"/>
          </a:p>
          <a:p>
            <a:pPr lvl="0" algn="just">
              <a:buFontTx/>
              <a:buChar char="-"/>
            </a:pPr>
            <a:endParaRPr lang="es-SV" dirty="0" smtClean="0"/>
          </a:p>
          <a:p>
            <a:pPr lvl="0" algn="just">
              <a:buFontTx/>
              <a:buChar char="-"/>
            </a:pPr>
            <a:r>
              <a:rPr lang="es-SV" b="1" dirty="0" smtClean="0"/>
              <a:t>Programa </a:t>
            </a:r>
            <a:r>
              <a:rPr lang="es-SV" b="1" dirty="0" smtClean="0"/>
              <a:t>de Talentos en el Exterior </a:t>
            </a:r>
            <a:r>
              <a:rPr lang="es-SV" b="1" dirty="0" smtClean="0"/>
              <a:t>: </a:t>
            </a:r>
            <a:r>
              <a:rPr lang="es-SV" dirty="0" smtClean="0"/>
              <a:t>Por </a:t>
            </a:r>
            <a:r>
              <a:rPr lang="es-SV" dirty="0" smtClean="0"/>
              <a:t>medio de coordinaciones interinstitucionales en El Salvador, se han facilitado al menos 12 espacios de intercambios donde compatriotas en el exterior han podido compartir sus habilidades y conocimientos. </a:t>
            </a:r>
            <a:endParaRPr lang="es-SV" dirty="0" smtClean="0"/>
          </a:p>
          <a:p>
            <a:pPr lvl="1" algn="just">
              <a:buFont typeface="Arial" pitchFamily="34" charset="0"/>
              <a:buChar char="•"/>
            </a:pPr>
            <a:r>
              <a:rPr lang="es-SV" dirty="0" smtClean="0"/>
              <a:t>Dentro </a:t>
            </a:r>
            <a:r>
              <a:rPr lang="es-SV" dirty="0" smtClean="0"/>
              <a:t>de este programa se ha estructurado la Red El Salvador Global, </a:t>
            </a:r>
            <a:r>
              <a:rPr lang="es-SV" dirty="0" smtClean="0"/>
              <a:t>la </a:t>
            </a:r>
            <a:r>
              <a:rPr lang="es-SV" dirty="0" smtClean="0"/>
              <a:t>cual </a:t>
            </a:r>
            <a:r>
              <a:rPr lang="es-ES_tradnl" dirty="0" smtClean="0"/>
              <a:t>busca promover que compatriotas que han destacado en los campos de ciencia, tecnología, innovación y  </a:t>
            </a:r>
            <a:r>
              <a:rPr lang="es-ES_tradnl" dirty="0" err="1" smtClean="0"/>
              <a:t>emprendurismo</a:t>
            </a:r>
            <a:r>
              <a:rPr lang="es-ES_tradnl" dirty="0" smtClean="0"/>
              <a:t>, encuentren ventanas y mecanismos para participar en las dinámicas de estos sectores en El Salvador. </a:t>
            </a:r>
            <a:endParaRPr lang="es-ES_tradnl" dirty="0" smtClean="0"/>
          </a:p>
          <a:p>
            <a:pPr lvl="1" algn="just">
              <a:buFont typeface="Arial" pitchFamily="34" charset="0"/>
              <a:buChar char="•"/>
            </a:pPr>
            <a:r>
              <a:rPr lang="es-ES_tradnl" dirty="0" smtClean="0"/>
              <a:t>A </a:t>
            </a:r>
            <a:r>
              <a:rPr lang="es-ES_tradnl" dirty="0" smtClean="0"/>
              <a:t>la fecha, 20 talentos salvadoreños se han unido a la fundación de la red. </a:t>
            </a:r>
          </a:p>
          <a:p>
            <a:pPr lvl="0" algn="just">
              <a:buFontTx/>
              <a:buChar char="-"/>
            </a:pPr>
            <a:endParaRPr lang="es-SV" dirty="0" smtClean="0"/>
          </a:p>
          <a:p>
            <a:r>
              <a:rPr lang="es-SV" b="1" dirty="0" smtClean="0"/>
              <a:t> </a:t>
            </a:r>
            <a:r>
              <a:rPr lang="es-ES" b="1" dirty="0" smtClean="0"/>
              <a:t>Los objetivos de esta red son: </a:t>
            </a:r>
            <a:endParaRPr lang="es-ES_tradnl" b="1" dirty="0" smtClean="0"/>
          </a:p>
          <a:p>
            <a:pPr lvl="0">
              <a:buFont typeface="Arial" pitchFamily="34" charset="0"/>
              <a:buChar char="•"/>
            </a:pPr>
            <a:r>
              <a:rPr lang="es-ES" dirty="0" smtClean="0"/>
              <a:t>Promover mecanismo de enlace que faciliten la comunicación y la búsqueda de información entre los miembros de la red de ESG y otros actores dentro de El Salvador. </a:t>
            </a:r>
            <a:endParaRPr lang="es-ES_tradnl" dirty="0" smtClean="0"/>
          </a:p>
          <a:p>
            <a:pPr lvl="0">
              <a:buFont typeface="Arial" pitchFamily="34" charset="0"/>
              <a:buChar char="•"/>
            </a:pPr>
            <a:r>
              <a:rPr lang="es-ES" dirty="0" smtClean="0"/>
              <a:t>Facilitar la generación de proyectos e intercambios a niveles académicos, de investigación y desarrollo, así como de negocios. </a:t>
            </a:r>
            <a:endParaRPr lang="es-ES_tradnl" dirty="0" smtClean="0"/>
          </a:p>
          <a:p>
            <a:pPr lvl="0">
              <a:buFont typeface="Arial" pitchFamily="34" charset="0"/>
              <a:buChar char="•"/>
            </a:pPr>
            <a:r>
              <a:rPr lang="es-ES" dirty="0" smtClean="0"/>
              <a:t>Contribuir a una mejor proyección de El Salvador en el mundo a través de los vínculos de los miembros de la red. </a:t>
            </a:r>
            <a:endParaRPr lang="es-ES_tradnl" dirty="0" smtClean="0"/>
          </a:p>
          <a:p>
            <a:pPr>
              <a:buFont typeface="Arial" pitchFamily="34" charset="0"/>
              <a:buChar char="•"/>
            </a:pPr>
            <a:r>
              <a:rPr lang="es-ES" dirty="0" smtClean="0"/>
              <a:t>Promover enlaces de cooperación entre instituciones académicas y enlaces comerciales de El Salvador con otros países a través de las relaciones con los miembros de la red. </a:t>
            </a:r>
          </a:p>
          <a:p>
            <a:pPr algn="just">
              <a:buFontTx/>
              <a:buChar char="-"/>
            </a:pPr>
            <a:endParaRPr lang="es-ES" dirty="0" smtClean="0"/>
          </a:p>
          <a:p>
            <a:pPr lvl="0" algn="just">
              <a:buFontTx/>
              <a:buChar char="-"/>
            </a:pPr>
            <a:endParaRPr lang="es-ES" dirty="0" smtClean="0"/>
          </a:p>
        </p:txBody>
      </p:sp>
      <p:sp>
        <p:nvSpPr>
          <p:cNvPr id="6" name="TextBox 5"/>
          <p:cNvSpPr txBox="1"/>
          <p:nvPr/>
        </p:nvSpPr>
        <p:spPr>
          <a:xfrm>
            <a:off x="607191" y="285728"/>
            <a:ext cx="7929618" cy="646331"/>
          </a:xfrm>
          <a:prstGeom prst="rect">
            <a:avLst/>
          </a:prstGeom>
          <a:noFill/>
        </p:spPr>
        <p:txBody>
          <a:bodyPr wrap="square" rtlCol="0">
            <a:spAutoFit/>
          </a:bodyPr>
          <a:lstStyle/>
          <a:p>
            <a:pPr algn="ctr"/>
            <a:r>
              <a:rPr lang="en-US" sz="3600" dirty="0" err="1" smtClean="0"/>
              <a:t>Migracion</a:t>
            </a:r>
            <a:r>
              <a:rPr lang="en-US" sz="3600" dirty="0" smtClean="0"/>
              <a:t> y </a:t>
            </a:r>
            <a:r>
              <a:rPr lang="en-US" sz="3600" dirty="0" err="1" smtClean="0"/>
              <a:t>Desarrollo</a:t>
            </a:r>
            <a:endParaRPr lang="en-US"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315" y="764704"/>
            <a:ext cx="8215370" cy="2800767"/>
          </a:xfrm>
          <a:prstGeom prst="rect">
            <a:avLst/>
          </a:prstGeom>
          <a:noFill/>
        </p:spPr>
        <p:txBody>
          <a:bodyPr wrap="square" rtlCol="0">
            <a:spAutoFit/>
          </a:bodyPr>
          <a:lstStyle/>
          <a:p>
            <a:pPr algn="ctr"/>
            <a:endParaRPr lang="es-ES" sz="8000" b="1" dirty="0" smtClean="0"/>
          </a:p>
          <a:p>
            <a:pPr algn="ctr"/>
            <a:r>
              <a:rPr lang="es-ES" sz="8000" b="1" dirty="0" smtClean="0"/>
              <a:t>GRACIAS</a:t>
            </a:r>
          </a:p>
          <a:p>
            <a:endParaRPr lang="es-ES" sz="1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4271</TotalTime>
  <Words>1346</Words>
  <Application>Microsoft Office PowerPoint</Application>
  <PresentationFormat>Presentación en pantalla (4:3)</PresentationFormat>
  <Paragraphs>85</Paragraphs>
  <Slides>9</Slides>
  <Notes>2</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Office Theme</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 Manuel Castillo</dc:creator>
  <cp:lastModifiedBy>owner</cp:lastModifiedBy>
  <cp:revision>111</cp:revision>
  <dcterms:created xsi:type="dcterms:W3CDTF">2011-12-16T20:12:53Z</dcterms:created>
  <dcterms:modified xsi:type="dcterms:W3CDTF">2012-12-06T16:11:13Z</dcterms:modified>
</cp:coreProperties>
</file>