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97" r:id="rId4"/>
    <p:sldId id="298" r:id="rId5"/>
    <p:sldId id="294" r:id="rId6"/>
    <p:sldId id="262" r:id="rId7"/>
    <p:sldId id="273" r:id="rId8"/>
    <p:sldId id="295" r:id="rId9"/>
    <p:sldId id="270" r:id="rId10"/>
    <p:sldId id="272" r:id="rId11"/>
    <p:sldId id="283" r:id="rId12"/>
    <p:sldId id="284" r:id="rId13"/>
    <p:sldId id="274" r:id="rId14"/>
    <p:sldId id="288" r:id="rId15"/>
    <p:sldId id="287" r:id="rId16"/>
    <p:sldId id="289" r:id="rId17"/>
    <p:sldId id="290" r:id="rId18"/>
    <p:sldId id="291" r:id="rId19"/>
    <p:sldId id="292" r:id="rId20"/>
    <p:sldId id="285" r:id="rId21"/>
    <p:sldId id="263" r:id="rId22"/>
    <p:sldId id="296" r:id="rId23"/>
    <p:sldId id="293" r:id="rId24"/>
    <p:sldId id="267" r:id="rId25"/>
    <p:sldId id="264" r:id="rId26"/>
    <p:sldId id="300" r:id="rId27"/>
    <p:sldId id="299" r:id="rId28"/>
    <p:sldId id="301" r:id="rId29"/>
    <p:sldId id="302" r:id="rId30"/>
    <p:sldId id="303" r:id="rId31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00218042692849E-2"/>
          <c:y val="6.6050918945429846E-2"/>
          <c:w val="0.95189978195730718"/>
          <c:h val="0.76950403970596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HIV</c:v>
                </c:pt>
                <c:pt idx="1">
                  <c:v>TB</c:v>
                </c:pt>
                <c:pt idx="2">
                  <c:v>coinfected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36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81-44DF-BE7F-C20578D8831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HIV</c:v>
                </c:pt>
                <c:pt idx="1">
                  <c:v>TB</c:v>
                </c:pt>
                <c:pt idx="2">
                  <c:v>coinfected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33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81-44DF-BE7F-C20578D8831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HIV</c:v>
                </c:pt>
                <c:pt idx="1">
                  <c:v>TB</c:v>
                </c:pt>
                <c:pt idx="2">
                  <c:v>coinfected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24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81-44DF-BE7F-C20578D8831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HIV</c:v>
                </c:pt>
                <c:pt idx="1">
                  <c:v>TB</c:v>
                </c:pt>
                <c:pt idx="2">
                  <c:v>coinfected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25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81-44DF-BE7F-C20578D8831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HIV</c:v>
                </c:pt>
                <c:pt idx="1">
                  <c:v>TB</c:v>
                </c:pt>
                <c:pt idx="2">
                  <c:v>coinfected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47-4BD2-94E8-CE009A590D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0549120"/>
        <c:axId val="140559104"/>
      </c:barChart>
      <c:catAx>
        <c:axId val="14054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59104"/>
        <c:crosses val="autoZero"/>
        <c:auto val="1"/>
        <c:lblAlgn val="ctr"/>
        <c:lblOffset val="100"/>
        <c:noMultiLvlLbl val="0"/>
      </c:catAx>
      <c:valAx>
        <c:axId val="14055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4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8891538972568E-2"/>
          <c:y val="6.404179661241767E-2"/>
          <c:w val="0.9538208465096305"/>
          <c:h val="0.786476978712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Total PVIH</c:v>
                </c:pt>
                <c:pt idx="1">
                  <c:v>No especifica</c:v>
                </c:pt>
                <c:pt idx="2">
                  <c:v>Sin TAR</c:v>
                </c:pt>
                <c:pt idx="3">
                  <c:v>1era linea</c:v>
                </c:pt>
                <c:pt idx="4">
                  <c:v>2da linea</c:v>
                </c:pt>
                <c:pt idx="5">
                  <c:v>3era linea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36</c:v>
                </c:pt>
                <c:pt idx="1">
                  <c:v>0</c:v>
                </c:pt>
                <c:pt idx="2">
                  <c:v>23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47-493E-A4BD-37A0B73255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Total PVIH</c:v>
                </c:pt>
                <c:pt idx="1">
                  <c:v>No especifica</c:v>
                </c:pt>
                <c:pt idx="2">
                  <c:v>Sin TAR</c:v>
                </c:pt>
                <c:pt idx="3">
                  <c:v>1era linea</c:v>
                </c:pt>
                <c:pt idx="4">
                  <c:v>2da linea</c:v>
                </c:pt>
                <c:pt idx="5">
                  <c:v>3era linea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33</c:v>
                </c:pt>
                <c:pt idx="1">
                  <c:v>0</c:v>
                </c:pt>
                <c:pt idx="2">
                  <c:v>2</c:v>
                </c:pt>
                <c:pt idx="3">
                  <c:v>24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47-493E-A4BD-37A0B73255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Total PVIH</c:v>
                </c:pt>
                <c:pt idx="1">
                  <c:v>No especifica</c:v>
                </c:pt>
                <c:pt idx="2">
                  <c:v>Sin TAR</c:v>
                </c:pt>
                <c:pt idx="3">
                  <c:v>1era linea</c:v>
                </c:pt>
                <c:pt idx="4">
                  <c:v>2da linea</c:v>
                </c:pt>
                <c:pt idx="5">
                  <c:v>3era linea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24</c:v>
                </c:pt>
                <c:pt idx="1">
                  <c:v>0</c:v>
                </c:pt>
                <c:pt idx="2">
                  <c:v>11</c:v>
                </c:pt>
                <c:pt idx="3">
                  <c:v>10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47-493E-A4BD-37A0B732554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Total PVIH</c:v>
                </c:pt>
                <c:pt idx="1">
                  <c:v>No especifica</c:v>
                </c:pt>
                <c:pt idx="2">
                  <c:v>Sin TAR</c:v>
                </c:pt>
                <c:pt idx="3">
                  <c:v>1era linea</c:v>
                </c:pt>
                <c:pt idx="4">
                  <c:v>2da linea</c:v>
                </c:pt>
                <c:pt idx="5">
                  <c:v>3era linea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25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2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AC-4832-B02C-0797BEEA53E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Total PVIH</c:v>
                </c:pt>
                <c:pt idx="1">
                  <c:v>No especifica</c:v>
                </c:pt>
                <c:pt idx="2">
                  <c:v>Sin TAR</c:v>
                </c:pt>
                <c:pt idx="3">
                  <c:v>1era linea</c:v>
                </c:pt>
                <c:pt idx="4">
                  <c:v>2da linea</c:v>
                </c:pt>
                <c:pt idx="5">
                  <c:v>3era linea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91-43D0-B00F-4E1DFCE15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2566144"/>
        <c:axId val="142567680"/>
      </c:barChart>
      <c:catAx>
        <c:axId val="1425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67680"/>
        <c:crosses val="autoZero"/>
        <c:auto val="1"/>
        <c:lblAlgn val="ctr"/>
        <c:lblOffset val="100"/>
        <c:noMultiLvlLbl val="0"/>
      </c:catAx>
      <c:valAx>
        <c:axId val="14256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6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15103080994544"/>
          <c:y val="0.22092267706302793"/>
          <c:w val="0.26140529944130425"/>
          <c:h val="5.2286943664205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 pruebas realizadas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2431</c:v>
                </c:pt>
                <c:pt idx="1">
                  <c:v>2978</c:v>
                </c:pt>
                <c:pt idx="2">
                  <c:v>2247</c:v>
                </c:pt>
                <c:pt idx="3">
                  <c:v>5314</c:v>
                </c:pt>
                <c:pt idx="4">
                  <c:v>5944</c:v>
                </c:pt>
                <c:pt idx="5">
                  <c:v>3397</c:v>
                </c:pt>
                <c:pt idx="6">
                  <c:v>2716</c:v>
                </c:pt>
                <c:pt idx="7">
                  <c:v>2301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0F-441E-8238-1EE4CFEF9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2692352"/>
        <c:axId val="142693888"/>
      </c:barChart>
      <c:catAx>
        <c:axId val="1426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3888"/>
        <c:crosses val="autoZero"/>
        <c:auto val="1"/>
        <c:lblAlgn val="ctr"/>
        <c:lblOffset val="100"/>
        <c:noMultiLvlLbl val="0"/>
      </c:catAx>
      <c:valAx>
        <c:axId val="14269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5251729897395E-2"/>
          <c:y val="0.14825572217837416"/>
          <c:w val="0.94725373816909264"/>
          <c:h val="0.68875327048207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diagnosticos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Guatemala </c:v>
                </c:pt>
                <c:pt idx="1">
                  <c:v>Honduras</c:v>
                </c:pt>
                <c:pt idx="2">
                  <c:v>Costa Rica</c:v>
                </c:pt>
                <c:pt idx="3">
                  <c:v>Nicaragua</c:v>
                </c:pt>
                <c:pt idx="4">
                  <c:v>Panama</c:v>
                </c:pt>
                <c:pt idx="5">
                  <c:v>Otros Países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57</c:v>
                </c:pt>
                <c:pt idx="1">
                  <c:v>34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F4-4835-BFEC-B457E1AFA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3284864"/>
        <c:axId val="143294848"/>
      </c:barChart>
      <c:catAx>
        <c:axId val="1432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94848"/>
        <c:crosses val="autoZero"/>
        <c:auto val="1"/>
        <c:lblAlgn val="ctr"/>
        <c:lblOffset val="100"/>
        <c:noMultiLvlLbl val="0"/>
      </c:catAx>
      <c:valAx>
        <c:axId val="14329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9474667939236E-2"/>
          <c:y val="0.12931333859510666"/>
          <c:w val="0.94725373816909264"/>
          <c:h val="0.68875327048207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casos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Guatemala </c:v>
                </c:pt>
                <c:pt idx="1">
                  <c:v>Honduras</c:v>
                </c:pt>
                <c:pt idx="2">
                  <c:v>Nicaragua</c:v>
                </c:pt>
                <c:pt idx="3">
                  <c:v>Costa Rica</c:v>
                </c:pt>
                <c:pt idx="4">
                  <c:v>Panama</c:v>
                </c:pt>
                <c:pt idx="5">
                  <c:v>Otros paises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50</c:v>
                </c:pt>
                <c:pt idx="1">
                  <c:v>21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D-4ECE-A09A-18BEF6A43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3325440"/>
        <c:axId val="143548416"/>
      </c:barChart>
      <c:catAx>
        <c:axId val="1433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48416"/>
        <c:crosses val="autoZero"/>
        <c:auto val="1"/>
        <c:lblAlgn val="ctr"/>
        <c:lblOffset val="100"/>
        <c:noMultiLvlLbl val="0"/>
      </c:catAx>
      <c:valAx>
        <c:axId val="14354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Persons with HIV (spectrum estimate)</c:v>
                </c:pt>
                <c:pt idx="1">
                  <c:v>PWHIV know your diagnosis</c:v>
                </c:pt>
                <c:pt idx="2">
                  <c:v>Linking to care</c:v>
                </c:pt>
                <c:pt idx="3">
                  <c:v>Retained in attention</c:v>
                </c:pt>
                <c:pt idx="4">
                  <c:v>In ARV Treatment</c:v>
                </c:pt>
                <c:pt idx="5">
                  <c:v>Virl load suppressed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19012</c:v>
                </c:pt>
                <c:pt idx="1">
                  <c:v>17945</c:v>
                </c:pt>
                <c:pt idx="2">
                  <c:v>12682</c:v>
                </c:pt>
                <c:pt idx="3">
                  <c:v>8034</c:v>
                </c:pt>
                <c:pt idx="4">
                  <c:v>7641</c:v>
                </c:pt>
                <c:pt idx="5">
                  <c:v>5314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B-4A68-8099-805366EC9B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799616"/>
        <c:axId val="166803328"/>
      </c:barChart>
      <c:catAx>
        <c:axId val="16679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03328"/>
        <c:crosses val="autoZero"/>
        <c:auto val="1"/>
        <c:lblAlgn val="ctr"/>
        <c:lblOffset val="100"/>
        <c:noMultiLvlLbl val="0"/>
      </c:catAx>
      <c:valAx>
        <c:axId val="166803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7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Persons with HIV (spectrum estimate)</c:v>
                </c:pt>
                <c:pt idx="1">
                  <c:v>PWHIV know your diagnosis</c:v>
                </c:pt>
                <c:pt idx="2">
                  <c:v>Linking to care</c:v>
                </c:pt>
                <c:pt idx="3">
                  <c:v>Retained in attention</c:v>
                </c:pt>
                <c:pt idx="4">
                  <c:v>In ARV Treatment</c:v>
                </c:pt>
                <c:pt idx="5">
                  <c:v>Viral load suppressed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94.3</c:v>
                </c:pt>
                <c:pt idx="2">
                  <c:v>0</c:v>
                </c:pt>
                <c:pt idx="3">
                  <c:v>0</c:v>
                </c:pt>
                <c:pt idx="4">
                  <c:v>40.1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B-4A68-8099-805366EC9B5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Persons with HIV (spectrum estimate)</c:v>
                </c:pt>
                <c:pt idx="1">
                  <c:v>PWHIV know your diagnosis</c:v>
                </c:pt>
                <c:pt idx="2">
                  <c:v>Linking to care</c:v>
                </c:pt>
                <c:pt idx="3">
                  <c:v>Retained in attention</c:v>
                </c:pt>
                <c:pt idx="4">
                  <c:v>In ARV Treatment</c:v>
                </c:pt>
                <c:pt idx="5">
                  <c:v>Viral load suppressed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F-4C87-8F69-3CE56329AE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8837376"/>
        <c:axId val="198874240"/>
      </c:barChart>
      <c:catAx>
        <c:axId val="1988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74240"/>
        <c:crosses val="autoZero"/>
        <c:auto val="1"/>
        <c:lblAlgn val="ctr"/>
        <c:lblOffset val="100"/>
        <c:noMultiLvlLbl val="0"/>
      </c:catAx>
      <c:valAx>
        <c:axId val="19887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801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080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977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87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08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84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50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71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530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00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20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EB7A-AEB2-422C-BB41-D4DB7F0CE79E}" type="datetimeFigureOut">
              <a:rPr lang="es-SV" smtClean="0"/>
              <a:t>25/09/2016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CDB9-8705-46CD-A980-6F87B479173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777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084" y="2491616"/>
            <a:ext cx="10515600" cy="2852737"/>
          </a:xfrm>
        </p:spPr>
        <p:txBody>
          <a:bodyPr>
            <a:normAutofit/>
          </a:bodyPr>
          <a:lstStyle/>
          <a:p>
            <a:r>
              <a:rPr lang="es-SV" sz="4800" dirty="0"/>
              <a:t>La atención del VIH en las poblaciones móviles (El Salvador)</a:t>
            </a:r>
            <a:br>
              <a:rPr lang="es-SV" sz="4800" dirty="0"/>
            </a:br>
            <a:r>
              <a:rPr lang="es-SV" sz="4800" dirty="0"/>
              <a:t/>
            </a:r>
            <a:br>
              <a:rPr lang="es-SV" sz="4800" dirty="0"/>
            </a:br>
            <a:r>
              <a:rPr lang="es-SV" sz="3200" dirty="0"/>
              <a:t>HIV </a:t>
            </a:r>
            <a:r>
              <a:rPr lang="es-SV" sz="3200" dirty="0" err="1"/>
              <a:t>attention</a:t>
            </a:r>
            <a:r>
              <a:rPr lang="es-SV" sz="3200" dirty="0"/>
              <a:t> </a:t>
            </a:r>
            <a:r>
              <a:rPr lang="es-SV" sz="3200" dirty="0" err="1"/>
              <a:t>for</a:t>
            </a:r>
            <a:r>
              <a:rPr lang="es-SV" sz="3200" dirty="0"/>
              <a:t> Mobile </a:t>
            </a:r>
            <a:r>
              <a:rPr lang="es-SV" sz="3200" dirty="0" err="1"/>
              <a:t>Population</a:t>
            </a:r>
            <a:endParaRPr lang="es-SV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395992"/>
            <a:ext cx="2317099" cy="1311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375" y="465862"/>
            <a:ext cx="2954215" cy="11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954" y="6180138"/>
            <a:ext cx="10515600" cy="6769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all tests requested with determinant of Mobile Population</a:t>
            </a:r>
            <a:endParaRPr lang="es-MX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31490"/>
              </p:ext>
            </p:extLst>
          </p:nvPr>
        </p:nvGraphicFramePr>
        <p:xfrm>
          <a:off x="844550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308954" y="364684"/>
            <a:ext cx="10224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sz="2000" dirty="0">
                <a:latin typeface="Century Gothic" panose="020B0502020202020204" pitchFamily="34" charset="0"/>
              </a:rPr>
              <a:t>Atención de las personas repatriadas que han sufrido violencia sexual (hombres mujeres y niños) buscando realizar el descarte de la infección por VIH y de ITS.</a:t>
            </a:r>
          </a:p>
          <a:p>
            <a:pPr algn="just"/>
            <a:r>
              <a:rPr lang="en-US" alt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Care for returnees who have suffered sexual violence (men, women and children) seeking to make the discarding of HIV infection and STI.</a:t>
            </a:r>
            <a:endParaRPr lang="es-ES" altLang="es-ES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SV" sz="2000" dirty="0">
                <a:latin typeface="Century Gothic" panose="020B0502020202020204" pitchFamily="34" charset="0"/>
              </a:rPr>
              <a:t>Total de personas extranjeras que fueron diagnosticadas con VIH en El Salvador.</a:t>
            </a:r>
            <a:br>
              <a:rPr lang="es-SV" sz="2000" dirty="0"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Total foreign people who were diagnosed with HIV in El Salvador.</a:t>
            </a:r>
            <a:r>
              <a:rPr lang="es-SV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SV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es-SV" sz="2000" dirty="0">
                <a:latin typeface="Century Gothic" panose="020B0502020202020204" pitchFamily="34" charset="0"/>
              </a:rPr>
              <a:t>2012 – 2016*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487488"/>
              </p:ext>
            </p:extLst>
          </p:nvPr>
        </p:nvGraphicFramePr>
        <p:xfrm>
          <a:off x="844550" y="1406769"/>
          <a:ext cx="10515600" cy="477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289763" y="5856972"/>
            <a:ext cx="73132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Source: Unique System Monitoring, Evaluation and Epidemiological Surveillance of HIV – SUMEVE</a:t>
            </a:r>
          </a:p>
          <a:p>
            <a:pPr>
              <a:defRPr/>
            </a:pPr>
            <a:r>
              <a:rPr lang="es-SV" sz="1200" dirty="0" err="1">
                <a:latin typeface="Century Gothic" panose="020B0502020202020204" pitchFamily="34" charset="0"/>
              </a:rPr>
              <a:t>Form</a:t>
            </a:r>
            <a:r>
              <a:rPr lang="es-SV" sz="1200" dirty="0">
                <a:latin typeface="Century Gothic" panose="020B0502020202020204" pitchFamily="34" charset="0"/>
              </a:rPr>
              <a:t> FVIH-05</a:t>
            </a:r>
          </a:p>
          <a:p>
            <a:pPr eaLnBrk="1" hangingPunct="1">
              <a:defRPr/>
            </a:pPr>
            <a:r>
              <a:rPr lang="es-SV" sz="1200" dirty="0">
                <a:latin typeface="Century Gothic" panose="020B0502020202020204" pitchFamily="34" charset="0"/>
              </a:rPr>
              <a:t>*June 2016</a:t>
            </a:r>
            <a:endParaRPr lang="es-E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6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SV" sz="2400" dirty="0">
                <a:latin typeface="Century Gothic" panose="020B0502020202020204" pitchFamily="34" charset="0"/>
              </a:rPr>
              <a:t>Total de personas extranjeras que reciben atención para VIH en El Salvador.</a:t>
            </a:r>
            <a:br>
              <a:rPr lang="es-SV" sz="2400" dirty="0"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Total foreign people receiving HIV care in El Salvador.</a:t>
            </a:r>
            <a: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SV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es-SV" sz="2400" dirty="0">
                <a:latin typeface="Century Gothic" panose="020B0502020202020204" pitchFamily="34" charset="0"/>
              </a:rPr>
              <a:t>2016*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82278"/>
              </p:ext>
            </p:extLst>
          </p:nvPr>
        </p:nvGraphicFramePr>
        <p:xfrm>
          <a:off x="1096963" y="1768475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364975" y="5791200"/>
            <a:ext cx="763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Source: Unique System Monitoring, Evaluation and Epidemiological Surveillance of HIV – SUMEVE</a:t>
            </a:r>
          </a:p>
          <a:p>
            <a:pPr>
              <a:defRPr/>
            </a:pPr>
            <a:r>
              <a:rPr lang="es-SV" sz="1200" dirty="0" err="1">
                <a:latin typeface="Century Gothic" panose="020B0502020202020204" pitchFamily="34" charset="0"/>
              </a:rPr>
              <a:t>Form</a:t>
            </a:r>
            <a:r>
              <a:rPr lang="es-SV" sz="1200" dirty="0">
                <a:latin typeface="Century Gothic" panose="020B0502020202020204" pitchFamily="34" charset="0"/>
              </a:rPr>
              <a:t> FVIH-05</a:t>
            </a:r>
          </a:p>
          <a:p>
            <a:pPr>
              <a:defRPr/>
            </a:pPr>
            <a:r>
              <a:rPr lang="es-SV" sz="1200" dirty="0">
                <a:latin typeface="Century Gothic" panose="020B0502020202020204" pitchFamily="34" charset="0"/>
              </a:rPr>
              <a:t>*June 2016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094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6835" y="298865"/>
            <a:ext cx="10744200" cy="734805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0000"/>
              </a:lnSpc>
              <a:spcBef>
                <a:spcPts val="1000"/>
              </a:spcBef>
            </a:pPr>
            <a:r>
              <a:rPr lang="es-ES" altLang="es-ES" sz="24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   </a:t>
            </a:r>
            <a:r>
              <a:rPr lang="es-ES" altLang="es-ES" sz="2400" dirty="0">
                <a:latin typeface="Century Gothic" panose="020B0502020202020204" pitchFamily="34" charset="0"/>
                <a:ea typeface="+mn-ea"/>
                <a:cs typeface="+mn-cs"/>
              </a:rPr>
              <a:t>Vinculación y permanencia de las personas con VIH al Sistema Nacional de Salud.</a:t>
            </a:r>
            <a:r>
              <a:rPr lang="es-ES" altLang="es-E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s-ES" altLang="es-E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altLang="es-E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Linking and retention of people with HIV to the National Health System.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8444" y="1442312"/>
            <a:ext cx="42506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latin typeface="Century Gothic" panose="020B0502020202020204" pitchFamily="34" charset="0"/>
              </a:rPr>
              <a:t>Vinculación de las personas repatriadas con diagnostico de VIH a la atención que se brinda en los 20 hospitales con atención descentralizada.</a:t>
            </a:r>
          </a:p>
          <a:p>
            <a:pPr algn="just"/>
            <a:r>
              <a:rPr lang="es-ES" sz="1600" dirty="0">
                <a:latin typeface="Century Gothic" panose="020B0502020202020204" pitchFamily="34" charset="0"/>
              </a:rPr>
              <a:t> Numero y porcentaje de personas repatriadas con VIH que se encuentran recibiendo atención integral </a:t>
            </a:r>
          </a:p>
          <a:p>
            <a:pPr algn="just"/>
            <a:r>
              <a:rPr lang="es-ES" sz="1600" b="1" dirty="0">
                <a:latin typeface="Century Gothic" panose="020B0502020202020204" pitchFamily="34" charset="0"/>
              </a:rPr>
              <a:t>Fuente de verificación: </a:t>
            </a:r>
            <a:r>
              <a:rPr lang="es-ES" sz="1600" dirty="0">
                <a:latin typeface="Century Gothic" panose="020B0502020202020204" pitchFamily="34" charset="0"/>
              </a:rPr>
              <a:t>SUMEVE </a:t>
            </a:r>
          </a:p>
          <a:p>
            <a:pPr algn="just"/>
            <a:endParaRPr lang="es-ES" sz="1600" dirty="0">
              <a:latin typeface="Century Gothic" panose="020B0502020202020204" pitchFamily="34" charset="0"/>
            </a:endParaRPr>
          </a:p>
          <a:p>
            <a:pPr algn="just"/>
            <a:r>
              <a:rPr lang="es-ES" sz="1600" b="1" dirty="0">
                <a:latin typeface="Century Gothic" panose="020B0502020202020204" pitchFamily="34" charset="0"/>
              </a:rPr>
              <a:t>Meta:</a:t>
            </a:r>
            <a:r>
              <a:rPr lang="es-ES" sz="1600" dirty="0">
                <a:latin typeface="Century Gothic" panose="020B0502020202020204" pitchFamily="34" charset="0"/>
              </a:rPr>
              <a:t> 50% (medición anual)</a:t>
            </a:r>
            <a:endParaRPr lang="es-SV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04994"/>
              </p:ext>
            </p:extLst>
          </p:nvPr>
        </p:nvGraphicFramePr>
        <p:xfrm>
          <a:off x="798444" y="4774832"/>
          <a:ext cx="921025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919">
                  <a:extLst>
                    <a:ext uri="{9D8B030D-6E8A-4147-A177-3AD203B41FA5}">
                      <a16:colId xmlns:a16="http://schemas.microsoft.com/office/drawing/2014/main" xmlns="" val="2732585133"/>
                    </a:ext>
                  </a:extLst>
                </a:gridCol>
                <a:gridCol w="1574868">
                  <a:extLst>
                    <a:ext uri="{9D8B030D-6E8A-4147-A177-3AD203B41FA5}">
                      <a16:colId xmlns:a16="http://schemas.microsoft.com/office/drawing/2014/main" xmlns="" val="2543946652"/>
                    </a:ext>
                  </a:extLst>
                </a:gridCol>
                <a:gridCol w="1574868">
                  <a:extLst>
                    <a:ext uri="{9D8B030D-6E8A-4147-A177-3AD203B41FA5}">
                      <a16:colId xmlns:a16="http://schemas.microsoft.com/office/drawing/2014/main" xmlns="" val="1603654830"/>
                    </a:ext>
                  </a:extLst>
                </a:gridCol>
                <a:gridCol w="1574868">
                  <a:extLst>
                    <a:ext uri="{9D8B030D-6E8A-4147-A177-3AD203B41FA5}">
                      <a16:colId xmlns:a16="http://schemas.microsoft.com/office/drawing/2014/main" xmlns="" val="3223270556"/>
                    </a:ext>
                  </a:extLst>
                </a:gridCol>
                <a:gridCol w="1574868">
                  <a:extLst>
                    <a:ext uri="{9D8B030D-6E8A-4147-A177-3AD203B41FA5}">
                      <a16:colId xmlns:a16="http://schemas.microsoft.com/office/drawing/2014/main" xmlns="" val="32405025"/>
                    </a:ext>
                  </a:extLst>
                </a:gridCol>
                <a:gridCol w="1574868">
                  <a:extLst>
                    <a:ext uri="{9D8B030D-6E8A-4147-A177-3AD203B41FA5}">
                      <a16:colId xmlns:a16="http://schemas.microsoft.com/office/drawing/2014/main" xmlns="" val="392923037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Año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Total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6297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1er </a:t>
                      </a:r>
                      <a:r>
                        <a:rPr lang="es-SV" b="0" dirty="0" err="1">
                          <a:latin typeface="Century Gothic" panose="020B0502020202020204" pitchFamily="34" charset="0"/>
                        </a:rPr>
                        <a:t>semester</a:t>
                      </a:r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2do </a:t>
                      </a:r>
                      <a:r>
                        <a:rPr lang="es-SV" b="0" dirty="0" err="1">
                          <a:latin typeface="Century Gothic" panose="020B0502020202020204" pitchFamily="34" charset="0"/>
                        </a:rPr>
                        <a:t>semester</a:t>
                      </a:r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1er </a:t>
                      </a:r>
                      <a:r>
                        <a:rPr lang="es-SV" b="0" dirty="0" err="1">
                          <a:latin typeface="Century Gothic" panose="020B0502020202020204" pitchFamily="34" charset="0"/>
                        </a:rPr>
                        <a:t>semester</a:t>
                      </a:r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2do </a:t>
                      </a:r>
                      <a:r>
                        <a:rPr lang="es-SV" b="0" dirty="0" err="1">
                          <a:latin typeface="Century Gothic" panose="020B0502020202020204" pitchFamily="34" charset="0"/>
                        </a:rPr>
                        <a:t>semester</a:t>
                      </a:r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190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b="0" dirty="0" err="1">
                          <a:latin typeface="Century Gothic" panose="020B0502020202020204" pitchFamily="34" charset="0"/>
                        </a:rPr>
                        <a:t>Result</a:t>
                      </a:r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251849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552661" y="18885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Linking returnees diagnosed with HIV to care provided in 20 hospitals with decentralized care; Number and percentage of returnees with HIV who are receiving comprehensive care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 of verification: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SUMEVE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Target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50% (annual measurement)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6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79" y="574983"/>
            <a:ext cx="3744211" cy="27372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952" y="583569"/>
            <a:ext cx="2494308" cy="2494308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60689" y="499685"/>
            <a:ext cx="10657885" cy="752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37689" y="3697847"/>
            <a:ext cx="43749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dirty="0"/>
              <a:t>Evaluación medica</a:t>
            </a:r>
          </a:p>
          <a:p>
            <a:pPr algn="ctr"/>
            <a:r>
              <a:rPr lang="es-SV" dirty="0"/>
              <a:t>Referencia a la especialidad medica</a:t>
            </a:r>
          </a:p>
          <a:p>
            <a:pPr algn="ctr"/>
            <a:endParaRPr lang="es-SV" dirty="0"/>
          </a:p>
          <a:p>
            <a:pPr algn="ctr"/>
            <a:r>
              <a:rPr lang="es-SV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medical evaluation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 to the medical specialty</a:t>
            </a:r>
            <a:endParaRPr lang="es-SV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s-SV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2075" y="3005349"/>
            <a:ext cx="434606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400" dirty="0"/>
              <a:t>Formulario FVIH-01 solicitud de la prueba de VIH</a:t>
            </a:r>
          </a:p>
          <a:p>
            <a:pPr algn="ctr"/>
            <a:r>
              <a:rPr lang="es-SV" sz="1400" dirty="0"/>
              <a:t>Formulario FVIH-04 exámenes de seguimiento</a:t>
            </a:r>
          </a:p>
          <a:p>
            <a:pPr algn="ctr"/>
            <a:r>
              <a:rPr lang="es-SV" sz="1400" dirty="0"/>
              <a:t>Formulario FVIH-05 Ficha clínica</a:t>
            </a:r>
          </a:p>
          <a:p>
            <a:pPr algn="ctr"/>
            <a:r>
              <a:rPr lang="es-SV" sz="1400" dirty="0"/>
              <a:t>Receta medica </a:t>
            </a:r>
          </a:p>
          <a:p>
            <a:pPr algn="ctr"/>
            <a:r>
              <a:rPr lang="es-SV" sz="1400" dirty="0"/>
              <a:t>Exámenes especiales</a:t>
            </a:r>
          </a:p>
          <a:p>
            <a:pPr algn="ctr"/>
            <a:r>
              <a:rPr lang="es-SV" sz="1400" dirty="0"/>
              <a:t>Algoritmo diagnostico para TB</a:t>
            </a:r>
          </a:p>
          <a:p>
            <a:pPr algn="ctr"/>
            <a:endParaRPr lang="es-SV" sz="1400" dirty="0"/>
          </a:p>
          <a:p>
            <a:pPr algn="ctr"/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FVIH-01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request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HIV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testing</a:t>
            </a:r>
            <a:endParaRPr lang="es-SV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FVIH-04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follow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-up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examinations</a:t>
            </a:r>
            <a:endParaRPr lang="es-SV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FVIH-05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clinical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sheet</a:t>
            </a:r>
            <a:endParaRPr lang="es-SV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Prescription</a:t>
            </a:r>
            <a:endParaRPr lang="es-SV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special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tests</a:t>
            </a:r>
            <a:endParaRPr lang="es-SV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Algorithm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SV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es-SV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TB diagnosis</a:t>
            </a:r>
          </a:p>
        </p:txBody>
      </p:sp>
    </p:spTree>
    <p:extLst>
      <p:ext uri="{BB962C8B-B14F-4D97-AF65-F5344CB8AC3E}">
        <p14:creationId xmlns:p14="http://schemas.microsoft.com/office/powerpoint/2010/main" val="2881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64" y="410434"/>
            <a:ext cx="10734261" cy="60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12" y="382094"/>
            <a:ext cx="11302759" cy="63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6" y="437323"/>
            <a:ext cx="9894559" cy="62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3" y="675250"/>
            <a:ext cx="11778188" cy="54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70" y="310805"/>
            <a:ext cx="7439025" cy="64484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9843" y="1444487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Form</a:t>
            </a:r>
            <a:r>
              <a:rPr lang="es-SV" dirty="0"/>
              <a:t>: FVIH-05</a:t>
            </a:r>
          </a:p>
          <a:p>
            <a:r>
              <a:rPr lang="es-SV" dirty="0"/>
              <a:t>Ficha TAR</a:t>
            </a:r>
          </a:p>
        </p:txBody>
      </p:sp>
    </p:spTree>
    <p:extLst>
      <p:ext uri="{BB962C8B-B14F-4D97-AF65-F5344CB8AC3E}">
        <p14:creationId xmlns:p14="http://schemas.microsoft.com/office/powerpoint/2010/main" val="251205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94" y="577973"/>
            <a:ext cx="8570821" cy="60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09424" y="147607"/>
            <a:ext cx="8622402" cy="4092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Activities</a:t>
            </a:r>
            <a:r>
              <a:rPr lang="es-SV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HIV </a:t>
            </a:r>
            <a:r>
              <a:rPr lang="es-SV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National</a:t>
            </a:r>
            <a:r>
              <a:rPr lang="es-SV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SV" sz="32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Program</a:t>
            </a:r>
            <a:r>
              <a:rPr lang="es-SV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40311" y="937459"/>
            <a:ext cx="5738193" cy="45577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Oferta y toma de la prueba de VIH incluida la consejería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Monitoreo de las personas repatriadas con VIH, buscando la integración a la atención medica en El Salvador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Atención especializada en 20 hospitales.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Equipos multidisciplinarios y apoyo psicológico en los hospitales.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Exámenes especializados de seguimiento y pronóstico.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Exámenes de resistencia viral.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Terapia antirretroviral gratuita.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Seguimiento, coordinación y apoyo en los puntos fronterizos  dirigidas a las poblaciones meta.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Capacitaciones en la temática de VIH y otras que se vinculen a salud de las personas repatriadas.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s-S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Profilaxis post exposición (PPE) ante casos de abuso sexual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10470" y="591004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Supply and making HIV testing including counseling.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 returnees with HIV, seeking integration to health care in El Salvador.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 hospitals specializing in care.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Multidisciplinary teams and psychological support in hospitals.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Specialized tests monitoring and prognosis.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Viral resistance tests.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 antiretroviral therapy.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Monitoring, coordination and support at border points aimed at target populations.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 on the issue of HIV and other health that are linked to the returnees.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Post-exposure prophylaxis (PEP) in cases of sexual abuse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227" y="325368"/>
            <a:ext cx="10515600" cy="84082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Brechas / Gaps</a:t>
            </a: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>
          <a:xfrm>
            <a:off x="268203" y="1591121"/>
            <a:ext cx="5257953" cy="415426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2400" dirty="0">
                <a:latin typeface="Century Gothic" panose="020B0502020202020204" pitchFamily="34" charset="0"/>
              </a:rPr>
              <a:t>La instauración de medicamentos antirretrovirales de última generación en  Estados Unidos que limita las  oportunidades de tratamiento.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2400" dirty="0">
                <a:latin typeface="Century Gothic" panose="020B0502020202020204" pitchFamily="34" charset="0"/>
              </a:rPr>
              <a:t>Limitancia en el expediente medico de la mayoría de las personas repatriadas.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2400" dirty="0">
                <a:latin typeface="Century Gothic" panose="020B0502020202020204" pitchFamily="34" charset="0"/>
              </a:rPr>
              <a:t>Problemas por el abandono de la terapia antiretroviral la cual afectara el cumplimiento de las metas para el 2020.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es-ES" altLang="es-ES" sz="2200" dirty="0"/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SV" altLang="es-ES" dirty="0"/>
          </a:p>
        </p:txBody>
      </p:sp>
      <p:sp>
        <p:nvSpPr>
          <p:cNvPr id="3" name="Rectángulo 2"/>
          <p:cNvSpPr/>
          <p:nvPr/>
        </p:nvSpPr>
        <p:spPr>
          <a:xfrm>
            <a:off x="5724939" y="1591121"/>
            <a:ext cx="6096000" cy="2786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introduction of next-generation antiretroviral drugs in the United States limits the opportunities for treatment.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Little information in the medical record of most returnees.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Problems for breach of antiretroviral therapy which affects the fulfillment of the goals for 2020.</a:t>
            </a:r>
            <a:endParaRPr lang="es-SV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4029"/>
            <a:ext cx="9342783" cy="63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SV" dirty="0"/>
              <a:t>antiretroviral </a:t>
            </a:r>
            <a:r>
              <a:rPr lang="es-SV" dirty="0" err="1"/>
              <a:t>therapy</a:t>
            </a:r>
            <a:r>
              <a:rPr lang="es-SV" dirty="0"/>
              <a:t> </a:t>
            </a:r>
            <a:r>
              <a:rPr lang="es-SV" dirty="0" err="1"/>
              <a:t>schemes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71966"/>
              </p:ext>
            </p:extLst>
          </p:nvPr>
        </p:nvGraphicFramePr>
        <p:xfrm>
          <a:off x="2322444" y="1308790"/>
          <a:ext cx="7908234" cy="541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4117">
                  <a:extLst>
                    <a:ext uri="{9D8B030D-6E8A-4147-A177-3AD203B41FA5}">
                      <a16:colId xmlns:a16="http://schemas.microsoft.com/office/drawing/2014/main" xmlns="" val="3299362928"/>
                    </a:ext>
                  </a:extLst>
                </a:gridCol>
                <a:gridCol w="3954117">
                  <a:extLst>
                    <a:ext uri="{9D8B030D-6E8A-4147-A177-3AD203B41FA5}">
                      <a16:colId xmlns:a16="http://schemas.microsoft.com/office/drawing/2014/main" xmlns="" val="1418788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49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RATV+TDF/FTC</a:t>
                      </a:r>
                    </a:p>
                    <a:p>
                      <a:r>
                        <a:rPr lang="es-SV" dirty="0"/>
                        <a:t>EVG+COBI+TDF/FTC</a:t>
                      </a:r>
                    </a:p>
                    <a:p>
                      <a:r>
                        <a:rPr lang="es-SV" dirty="0"/>
                        <a:t>DTG/ABC/3TC</a:t>
                      </a:r>
                    </a:p>
                    <a:p>
                      <a:r>
                        <a:rPr lang="es-SV" dirty="0"/>
                        <a:t>DTG/TDF/FTC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13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54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ATV+RTV+TDF/FTC</a:t>
                      </a:r>
                    </a:p>
                    <a:p>
                      <a:r>
                        <a:rPr lang="es-SV" dirty="0"/>
                        <a:t>ATV+COBI+TDF/FTC</a:t>
                      </a:r>
                    </a:p>
                    <a:p>
                      <a:r>
                        <a:rPr lang="es-SV" dirty="0"/>
                        <a:t>DRV+RTV+ABC+3TC</a:t>
                      </a:r>
                    </a:p>
                    <a:p>
                      <a:r>
                        <a:rPr lang="es-SV" dirty="0"/>
                        <a:t>DRV+COBI+TDF/FTC</a:t>
                      </a:r>
                    </a:p>
                    <a:p>
                      <a:endParaRPr lang="es-SV" dirty="0"/>
                    </a:p>
                    <a:p>
                      <a:r>
                        <a:rPr lang="es-SV" dirty="0"/>
                        <a:t>EFV/TDF+FTC</a:t>
                      </a:r>
                    </a:p>
                    <a:p>
                      <a:r>
                        <a:rPr lang="es-SV" dirty="0"/>
                        <a:t>RPV+TDF/FTC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  <a:p>
                      <a:endParaRPr lang="es-SV" dirty="0"/>
                    </a:p>
                    <a:p>
                      <a:endParaRPr lang="es-SV" dirty="0"/>
                    </a:p>
                    <a:p>
                      <a:endParaRPr lang="es-SV" dirty="0"/>
                    </a:p>
                    <a:p>
                      <a:endParaRPr lang="es-SV" dirty="0"/>
                    </a:p>
                    <a:p>
                      <a:r>
                        <a:rPr lang="es-SV" dirty="0"/>
                        <a:t>EFV (NVP)TDF+FTC</a:t>
                      </a:r>
                    </a:p>
                    <a:p>
                      <a:r>
                        <a:rPr lang="es-SV" dirty="0"/>
                        <a:t>                                 AZT+3TC+EFV</a:t>
                      </a:r>
                    </a:p>
                    <a:p>
                      <a:r>
                        <a:rPr lang="es-SV" dirty="0"/>
                        <a:t>LPV+RTV+TDF/FTC</a:t>
                      </a:r>
                    </a:p>
                    <a:p>
                      <a:r>
                        <a:rPr lang="es-SV" dirty="0"/>
                        <a:t>ATV+RTV/TDF+FTC</a:t>
                      </a:r>
                    </a:p>
                    <a:p>
                      <a:r>
                        <a:rPr lang="es-SV" dirty="0"/>
                        <a:t>DRV+RTV+TDF/FTC</a:t>
                      </a:r>
                    </a:p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316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295401"/>
                  </a:ext>
                </a:extLst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 flipH="1">
            <a:off x="5499653" y="1444487"/>
            <a:ext cx="26504" cy="5035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431235" y="3048000"/>
            <a:ext cx="9594574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550504" y="4452730"/>
            <a:ext cx="9475305" cy="2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77078" y="200107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err="1">
                <a:solidFill>
                  <a:schemeClr val="tx2">
                    <a:lumMod val="75000"/>
                  </a:schemeClr>
                </a:solidFill>
              </a:rPr>
              <a:t>First</a:t>
            </a:r>
            <a:r>
              <a:rPr lang="es-SV" b="1" dirty="0">
                <a:solidFill>
                  <a:schemeClr val="tx2">
                    <a:lumMod val="75000"/>
                  </a:schemeClr>
                </a:solidFill>
              </a:rPr>
              <a:t> line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8600" y="355417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>
                <a:solidFill>
                  <a:schemeClr val="tx2">
                    <a:lumMod val="75000"/>
                  </a:schemeClr>
                </a:solidFill>
              </a:rPr>
              <a:t>ALTERNATIVE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72451" y="470625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>
                <a:solidFill>
                  <a:schemeClr val="tx2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45939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072821" y="1302024"/>
            <a:ext cx="4407929" cy="423075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>
                <a:latin typeface="Century Gothic" panose="020B0502020202020204" pitchFamily="34" charset="0"/>
              </a:rPr>
              <a:t>1st line</a:t>
            </a:r>
          </a:p>
          <a:p>
            <a:pPr algn="ctr"/>
            <a:r>
              <a:rPr lang="es-SV" sz="2400" dirty="0">
                <a:latin typeface="Century Gothic" panose="020B0502020202020204" pitchFamily="34" charset="0"/>
              </a:rPr>
              <a:t>94%</a:t>
            </a:r>
          </a:p>
        </p:txBody>
      </p:sp>
      <p:sp>
        <p:nvSpPr>
          <p:cNvPr id="3" name="Elipse 2"/>
          <p:cNvSpPr/>
          <p:nvPr/>
        </p:nvSpPr>
        <p:spPr>
          <a:xfrm>
            <a:off x="5913838" y="2038831"/>
            <a:ext cx="1146312" cy="104526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atin typeface="Century Gothic" panose="020B0502020202020204" pitchFamily="34" charset="0"/>
              </a:rPr>
              <a:t>2nd line 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5%</a:t>
            </a:r>
          </a:p>
        </p:txBody>
      </p:sp>
      <p:sp>
        <p:nvSpPr>
          <p:cNvPr id="5" name="Elipse 4"/>
          <p:cNvSpPr/>
          <p:nvPr/>
        </p:nvSpPr>
        <p:spPr>
          <a:xfrm>
            <a:off x="2954445" y="4280451"/>
            <a:ext cx="669233" cy="6361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Elipse 5"/>
          <p:cNvSpPr/>
          <p:nvPr/>
        </p:nvSpPr>
        <p:spPr>
          <a:xfrm>
            <a:off x="5725731" y="3534598"/>
            <a:ext cx="1636643" cy="17095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Elipse 6"/>
          <p:cNvSpPr/>
          <p:nvPr/>
        </p:nvSpPr>
        <p:spPr>
          <a:xfrm>
            <a:off x="7916516" y="2378764"/>
            <a:ext cx="2741618" cy="29891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CuadroTexto 7"/>
          <p:cNvSpPr txBox="1"/>
          <p:nvPr/>
        </p:nvSpPr>
        <p:spPr>
          <a:xfrm>
            <a:off x="1111103" y="460827"/>
            <a:ext cx="901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Percentage of people with HIV in the different therapy lines</a:t>
            </a:r>
            <a:endParaRPr lang="es-SV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96644" y="1499009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dirty="0">
                <a:latin typeface="Century Gothic" panose="020B0502020202020204" pitchFamily="34" charset="0"/>
              </a:rPr>
              <a:t>3th line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1%</a:t>
            </a:r>
          </a:p>
        </p:txBody>
      </p:sp>
      <p:sp>
        <p:nvSpPr>
          <p:cNvPr id="10" name="Elipse 9"/>
          <p:cNvSpPr/>
          <p:nvPr/>
        </p:nvSpPr>
        <p:spPr>
          <a:xfrm>
            <a:off x="9016631" y="2193749"/>
            <a:ext cx="437320" cy="4257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CuadroTexto 10"/>
          <p:cNvSpPr txBox="1"/>
          <p:nvPr/>
        </p:nvSpPr>
        <p:spPr>
          <a:xfrm>
            <a:off x="5616503" y="6043116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Cost</a:t>
            </a:r>
            <a:r>
              <a:rPr lang="es-SV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SV" sz="24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by</a:t>
            </a:r>
            <a:r>
              <a:rPr lang="es-SV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SV" sz="24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lines</a:t>
            </a:r>
            <a:endParaRPr lang="es-SV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95008" y="4862377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bg1"/>
                </a:solidFill>
                <a:latin typeface="Century Gothic" panose="020B0502020202020204" pitchFamily="34" charset="0"/>
              </a:rPr>
              <a:t>$ 12.29 USD / </a:t>
            </a:r>
            <a:r>
              <a:rPr lang="es-SV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month</a:t>
            </a:r>
            <a:endParaRPr lang="es-SV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63914" y="4333585"/>
            <a:ext cx="14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>
                <a:latin typeface="Century Gothic" panose="020B0502020202020204" pitchFamily="34" charset="0"/>
              </a:rPr>
              <a:t>$ 82.82 USD / </a:t>
            </a:r>
          </a:p>
          <a:p>
            <a:r>
              <a:rPr lang="es-SV" sz="1600" dirty="0" err="1">
                <a:latin typeface="Century Gothic" panose="020B0502020202020204" pitchFamily="34" charset="0"/>
              </a:rPr>
              <a:t>month</a:t>
            </a:r>
            <a:endParaRPr lang="es-SV" sz="16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18740" y="4320271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latin typeface="Century Gothic" panose="020B0502020202020204" pitchFamily="34" charset="0"/>
              </a:rPr>
              <a:t>$ 693.64 USD / </a:t>
            </a:r>
            <a:r>
              <a:rPr lang="es-SV" dirty="0" err="1">
                <a:latin typeface="Century Gothic" panose="020B0502020202020204" pitchFamily="34" charset="0"/>
              </a:rPr>
              <a:t>month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3334" y="5667392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>
                <a:latin typeface="Century Gothic" panose="020B0502020202020204" pitchFamily="34" charset="0"/>
              </a:rPr>
              <a:t>Fuente: SCMS – Programa Nacional de ITS/VIH-sida</a:t>
            </a:r>
          </a:p>
          <a:p>
            <a:r>
              <a:rPr lang="es-SV" sz="1200" dirty="0">
                <a:latin typeface="Century Gothic" panose="020B0502020202020204" pitchFamily="34" charset="0"/>
              </a:rPr>
              <a:t>Ejercicio 2016</a:t>
            </a:r>
          </a:p>
        </p:txBody>
      </p:sp>
    </p:spTree>
    <p:extLst>
      <p:ext uri="{BB962C8B-B14F-4D97-AF65-F5344CB8AC3E}">
        <p14:creationId xmlns:p14="http://schemas.microsoft.com/office/powerpoint/2010/main" val="76379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939" y="418604"/>
            <a:ext cx="10515600" cy="363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Brechas /Gaps</a:t>
            </a:r>
            <a:endParaRPr lang="es-ES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387626" y="1117310"/>
            <a:ext cx="5483087" cy="511121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Atención de las personas repatriadas que han sufrido violencia sexual (hombres mujeres y niños) buscando realizar el descarte de la infección por VIH y de ITS.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Vinculación y permanencia de las personas con VIH al Sistema Nacional de Salud.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Ausencia de historial médico y farmacológico de las personas repatriadas con VIH.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El manejo de las adicciones al alcohol y drogas. 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La búsqueda, atención y tratamiento de la </a:t>
            </a:r>
            <a:r>
              <a:rPr lang="es-ES" altLang="es-ES" sz="1800" dirty="0" err="1">
                <a:latin typeface="Century Gothic" panose="020B0502020202020204" pitchFamily="34" charset="0"/>
              </a:rPr>
              <a:t>co</a:t>
            </a:r>
            <a:r>
              <a:rPr lang="es-ES" altLang="es-ES" sz="1800" dirty="0">
                <a:latin typeface="Century Gothic" panose="020B0502020202020204" pitchFamily="34" charset="0"/>
              </a:rPr>
              <a:t>-infección TB/VIH.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latin typeface="Century Gothic" panose="020B0502020202020204" pitchFamily="34" charset="0"/>
              </a:rPr>
              <a:t>La capacidad de atención de las personas repatriadas en las instalaciones de la Dirección de atención al migrante </a:t>
            </a:r>
            <a:endParaRPr lang="es-ES" altLang="es-ES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70713" y="1147942"/>
            <a:ext cx="6096000" cy="4057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Care for returnees who have suffered sexual violence (men, women and children) seeking to make the discarding of HIV infection and STI.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Linking and retention of people with HIV to the National Health System.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Absence of medical and drug history of returnees with HIV.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Handling addictions to alcohol and drugs.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Search, care and treatment of co-infection TB / HIV.</a:t>
            </a:r>
          </a:p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attention span of returnees on the premises of the Directorate for Migrants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6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90 90 90 fast trac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822" y="624228"/>
            <a:ext cx="9813071" cy="55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8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90 90 90 fast trac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823" y="1045497"/>
            <a:ext cx="10142044" cy="49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Attention</a:t>
            </a:r>
            <a:r>
              <a:rPr lang="es-ES" dirty="0"/>
              <a:t> </a:t>
            </a:r>
            <a:r>
              <a:rPr lang="es-ES" dirty="0" err="1"/>
              <a:t>Cascade</a:t>
            </a:r>
            <a:r>
              <a:rPr lang="es-ES" dirty="0"/>
              <a:t> El Salvador 2015</a:t>
            </a:r>
            <a:endParaRPr lang="es-SV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4527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95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0972" y="1825625"/>
            <a:ext cx="4853353" cy="12948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It affects migration in columns 2, 3, 4 and 5 </a:t>
            </a:r>
            <a:br>
              <a:rPr lang="en-US" sz="2700" dirty="0"/>
            </a:br>
            <a:r>
              <a:rPr lang="en-US" sz="2700" dirty="0"/>
              <a:t>It is diagnosed but not linked</a:t>
            </a:r>
            <a:br>
              <a:rPr lang="en-US" sz="2700" dirty="0"/>
            </a:br>
            <a:r>
              <a:rPr lang="en-US" sz="2700" dirty="0"/>
              <a:t>It does not stick to the attention</a:t>
            </a:r>
            <a:br>
              <a:rPr lang="en-US" sz="2700" dirty="0"/>
            </a:br>
            <a:r>
              <a:rPr lang="en-US" sz="2700" dirty="0"/>
              <a:t>No medications</a:t>
            </a:r>
            <a:br>
              <a:rPr lang="en-US" sz="2700" dirty="0"/>
            </a:br>
            <a:r>
              <a:rPr lang="en-US" sz="2700" dirty="0"/>
              <a:t>no control over viral load</a:t>
            </a:r>
            <a:r>
              <a:rPr lang="en-US" dirty="0"/>
              <a:t/>
            </a:r>
            <a:br>
              <a:rPr lang="en-US" dirty="0"/>
            </a:br>
            <a:endParaRPr lang="es-SV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68384"/>
              </p:ext>
            </p:extLst>
          </p:nvPr>
        </p:nvGraphicFramePr>
        <p:xfrm>
          <a:off x="880403" y="138952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7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50" y="643466"/>
            <a:ext cx="7874300" cy="55710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3132" y="328847"/>
            <a:ext cx="37080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Soy VIH positivo y no tengo </a:t>
            </a:r>
          </a:p>
          <a:p>
            <a:r>
              <a:rPr lang="es-SV" sz="1400" dirty="0"/>
              <a:t>acceso a tratamiento</a:t>
            </a:r>
          </a:p>
          <a:p>
            <a:endParaRPr lang="es-SV" sz="1400" dirty="0"/>
          </a:p>
          <a:p>
            <a:r>
              <a:rPr lang="es-SV" sz="1400" dirty="0"/>
              <a:t>I am a HIV positive and I </a:t>
            </a:r>
            <a:r>
              <a:rPr lang="es-SV" sz="1400" dirty="0" err="1"/>
              <a:t>have</a:t>
            </a:r>
            <a:r>
              <a:rPr lang="es-SV" sz="1400" dirty="0"/>
              <a:t> no Access</a:t>
            </a:r>
          </a:p>
          <a:p>
            <a:r>
              <a:rPr lang="es-SV" sz="1400" dirty="0"/>
              <a:t>To </a:t>
            </a:r>
            <a:r>
              <a:rPr lang="es-SV" sz="1400" dirty="0" err="1"/>
              <a:t>treatment</a:t>
            </a:r>
            <a:endParaRPr lang="es-SV" sz="1400" dirty="0"/>
          </a:p>
        </p:txBody>
      </p:sp>
      <p:cxnSp>
        <p:nvCxnSpPr>
          <p:cNvPr id="5" name="Conector recto 4"/>
          <p:cNvCxnSpPr>
            <a:stCxn id="3" idx="1"/>
          </p:cNvCxnSpPr>
          <p:nvPr/>
        </p:nvCxnSpPr>
        <p:spPr>
          <a:xfrm flipV="1">
            <a:off x="753132" y="913622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346713" y="174958"/>
            <a:ext cx="4964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Necesito enviarles todas mis ganancias a mis familiares</a:t>
            </a:r>
          </a:p>
          <a:p>
            <a:endParaRPr lang="es-SV" sz="1400" dirty="0"/>
          </a:p>
          <a:p>
            <a:r>
              <a:rPr lang="es-SV" sz="1400" dirty="0"/>
              <a:t>I </a:t>
            </a:r>
            <a:r>
              <a:rPr lang="es-SV" sz="1400" dirty="0" err="1"/>
              <a:t>need</a:t>
            </a:r>
            <a:r>
              <a:rPr lang="es-SV" sz="1400" dirty="0"/>
              <a:t> to </a:t>
            </a:r>
            <a:r>
              <a:rPr lang="es-SV" sz="1400" dirty="0" err="1"/>
              <a:t>sending</a:t>
            </a:r>
            <a:r>
              <a:rPr lang="es-SV" sz="1400" dirty="0"/>
              <a:t> </a:t>
            </a:r>
            <a:r>
              <a:rPr lang="es-SV" sz="1400" dirty="0" err="1"/>
              <a:t>all</a:t>
            </a:r>
            <a:r>
              <a:rPr lang="es-SV" sz="1400" dirty="0"/>
              <a:t> </a:t>
            </a:r>
            <a:r>
              <a:rPr lang="es-SV" sz="1400" dirty="0" err="1"/>
              <a:t>my</a:t>
            </a:r>
            <a:r>
              <a:rPr lang="es-SV" sz="1400" dirty="0"/>
              <a:t> </a:t>
            </a:r>
            <a:r>
              <a:rPr lang="es-SV" sz="1400" dirty="0" err="1"/>
              <a:t>earnings</a:t>
            </a:r>
            <a:r>
              <a:rPr lang="es-SV" sz="1400" dirty="0"/>
              <a:t> to </a:t>
            </a:r>
            <a:r>
              <a:rPr lang="es-SV" sz="1400" dirty="0" err="1"/>
              <a:t>my</a:t>
            </a:r>
            <a:r>
              <a:rPr lang="es-SV" sz="1400" dirty="0"/>
              <a:t> </a:t>
            </a:r>
            <a:r>
              <a:rPr lang="es-SV" sz="1400" dirty="0" err="1"/>
              <a:t>family</a:t>
            </a:r>
            <a:endParaRPr lang="es-SV" sz="1400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4461198" y="544289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89076" y="1821563"/>
            <a:ext cx="33395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dirty="0"/>
              <a:t>No tengo acceso a información relacionada al VIH</a:t>
            </a:r>
          </a:p>
          <a:p>
            <a:endParaRPr lang="es-SV" sz="1400" dirty="0"/>
          </a:p>
          <a:p>
            <a:r>
              <a:rPr lang="es-SV" sz="1400" dirty="0"/>
              <a:t>I </a:t>
            </a:r>
            <a:r>
              <a:rPr lang="es-SV" sz="1400" dirty="0" err="1"/>
              <a:t>Have</a:t>
            </a:r>
            <a:r>
              <a:rPr lang="es-SV" sz="1400" dirty="0"/>
              <a:t> no Access to HIV </a:t>
            </a:r>
            <a:r>
              <a:rPr lang="es-SV" sz="1400" dirty="0" err="1"/>
              <a:t>related</a:t>
            </a:r>
            <a:r>
              <a:rPr lang="es-SV" sz="1400" dirty="0"/>
              <a:t> </a:t>
            </a:r>
            <a:r>
              <a:rPr lang="es-SV" sz="1400" dirty="0" err="1"/>
              <a:t>information</a:t>
            </a:r>
            <a:endParaRPr lang="es-SV" sz="1400" dirty="0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89076" y="2406337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659205" y="1228241"/>
            <a:ext cx="50321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Tengo miedo de ser deportado si doy positivo para VIH</a:t>
            </a:r>
          </a:p>
          <a:p>
            <a:endParaRPr lang="es-SV" sz="1400" dirty="0"/>
          </a:p>
          <a:p>
            <a:r>
              <a:rPr lang="es-SV" sz="1400" dirty="0"/>
              <a:t>I </a:t>
            </a:r>
            <a:r>
              <a:rPr lang="es-SV" sz="1400" dirty="0" err="1"/>
              <a:t>fear</a:t>
            </a:r>
            <a:r>
              <a:rPr lang="es-SV" sz="1400" dirty="0"/>
              <a:t>  </a:t>
            </a:r>
            <a:r>
              <a:rPr lang="es-SV" sz="1400" dirty="0" err="1"/>
              <a:t>being</a:t>
            </a:r>
            <a:r>
              <a:rPr lang="es-SV" sz="1400" dirty="0"/>
              <a:t> </a:t>
            </a:r>
            <a:r>
              <a:rPr lang="es-SV" sz="1400" dirty="0" err="1"/>
              <a:t>deported</a:t>
            </a:r>
            <a:r>
              <a:rPr lang="es-SV" sz="1400" dirty="0"/>
              <a:t> </a:t>
            </a:r>
            <a:r>
              <a:rPr lang="es-SV" sz="1400" dirty="0" err="1"/>
              <a:t>if</a:t>
            </a:r>
            <a:r>
              <a:rPr lang="es-SV" sz="1400" dirty="0"/>
              <a:t> a test positive </a:t>
            </a:r>
            <a:r>
              <a:rPr lang="es-SV" sz="1400" dirty="0" err="1"/>
              <a:t>for</a:t>
            </a:r>
            <a:r>
              <a:rPr lang="es-SV" sz="1400" dirty="0"/>
              <a:t> HIV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6787775" y="1597573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659205" y="2250747"/>
            <a:ext cx="5258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No entiendo el idioma que hablan en donde vivo</a:t>
            </a:r>
          </a:p>
          <a:p>
            <a:endParaRPr lang="es-SV" sz="1400" dirty="0"/>
          </a:p>
          <a:p>
            <a:r>
              <a:rPr lang="es-SV" sz="1400" dirty="0"/>
              <a:t>I do </a:t>
            </a:r>
            <a:r>
              <a:rPr lang="es-SV" sz="1400" dirty="0" err="1"/>
              <a:t>not</a:t>
            </a:r>
            <a:r>
              <a:rPr lang="es-SV" sz="1400" dirty="0"/>
              <a:t> </a:t>
            </a:r>
            <a:r>
              <a:rPr lang="es-SV" sz="1400" dirty="0" err="1"/>
              <a:t>understand</a:t>
            </a:r>
            <a:r>
              <a:rPr lang="es-SV" sz="1400" dirty="0"/>
              <a:t> </a:t>
            </a:r>
            <a:r>
              <a:rPr lang="es-SV" sz="1400" dirty="0" err="1"/>
              <a:t>the</a:t>
            </a:r>
            <a:r>
              <a:rPr lang="es-SV" sz="1400" dirty="0"/>
              <a:t> </a:t>
            </a:r>
            <a:r>
              <a:rPr lang="es-SV" sz="1400" dirty="0" err="1"/>
              <a:t>lenguage</a:t>
            </a:r>
            <a:r>
              <a:rPr lang="es-SV" sz="1400" dirty="0"/>
              <a:t> </a:t>
            </a:r>
            <a:r>
              <a:rPr lang="es-SV" sz="1400" dirty="0" err="1"/>
              <a:t>spoken</a:t>
            </a:r>
            <a:r>
              <a:rPr lang="es-SV" sz="1400" dirty="0"/>
              <a:t> </a:t>
            </a:r>
            <a:r>
              <a:rPr lang="es-SV" sz="1400" dirty="0" err="1"/>
              <a:t>where</a:t>
            </a:r>
            <a:r>
              <a:rPr lang="es-SV" sz="1400" dirty="0"/>
              <a:t> I </a:t>
            </a:r>
            <a:r>
              <a:rPr lang="es-SV" sz="1400" dirty="0" err="1"/>
              <a:t>live</a:t>
            </a:r>
            <a:r>
              <a:rPr lang="es-SV" sz="1400" dirty="0"/>
              <a:t> </a:t>
            </a:r>
            <a:r>
              <a:rPr lang="es-SV" sz="1400" dirty="0" err="1"/>
              <a:t>now</a:t>
            </a:r>
            <a:endParaRPr lang="es-SV" sz="1400" dirty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6659205" y="2620079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09639" y="3314279"/>
            <a:ext cx="386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No encuentro  un doctor </a:t>
            </a:r>
          </a:p>
          <a:p>
            <a:r>
              <a:rPr lang="es-SV" sz="1400" dirty="0"/>
              <a:t>que me entienda </a:t>
            </a:r>
          </a:p>
          <a:p>
            <a:endParaRPr lang="es-SV" sz="1400" dirty="0"/>
          </a:p>
          <a:p>
            <a:r>
              <a:rPr lang="es-SV" sz="1400" dirty="0"/>
              <a:t>I </a:t>
            </a:r>
            <a:r>
              <a:rPr lang="es-SV" sz="1400" dirty="0" err="1"/>
              <a:t>don´t</a:t>
            </a:r>
            <a:r>
              <a:rPr lang="es-SV" sz="1400" dirty="0"/>
              <a:t> </a:t>
            </a:r>
            <a:r>
              <a:rPr lang="es-SV" sz="1400" dirty="0" err="1"/>
              <a:t>find</a:t>
            </a:r>
            <a:r>
              <a:rPr lang="es-SV" sz="1400" dirty="0"/>
              <a:t> a doctor </a:t>
            </a:r>
            <a:r>
              <a:rPr lang="es-SV" sz="1400" dirty="0" err="1"/>
              <a:t>that´s</a:t>
            </a:r>
            <a:r>
              <a:rPr lang="es-SV" sz="1400" dirty="0"/>
              <a:t> </a:t>
            </a:r>
            <a:r>
              <a:rPr lang="es-SV" sz="1400" dirty="0" err="1"/>
              <a:t>understand</a:t>
            </a:r>
            <a:r>
              <a:rPr lang="es-SV" sz="1400" dirty="0"/>
              <a:t> me</a:t>
            </a: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09639" y="3879968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669096" y="3181459"/>
            <a:ext cx="3238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Los condones no están disponibles </a:t>
            </a:r>
          </a:p>
          <a:p>
            <a:endParaRPr lang="es-SV" sz="1400" dirty="0"/>
          </a:p>
          <a:p>
            <a:r>
              <a:rPr lang="es-SV" sz="1400" dirty="0" err="1"/>
              <a:t>Condons</a:t>
            </a:r>
            <a:r>
              <a:rPr lang="es-SV" sz="1400" dirty="0"/>
              <a:t> no are </a:t>
            </a:r>
            <a:r>
              <a:rPr lang="es-SV" sz="1400" dirty="0" err="1"/>
              <a:t>available</a:t>
            </a:r>
            <a:r>
              <a:rPr lang="es-SV" sz="1400" dirty="0"/>
              <a:t> </a:t>
            </a: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7685471" y="3564077"/>
            <a:ext cx="2308120" cy="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10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Muchas gracias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071812"/>
          </a:xfrm>
        </p:spPr>
        <p:txBody>
          <a:bodyPr/>
          <a:lstStyle/>
          <a:p>
            <a:r>
              <a:rPr lang="es-SV" dirty="0"/>
              <a:t>Playa del Tunco.</a:t>
            </a:r>
          </a:p>
          <a:p>
            <a:r>
              <a:rPr lang="es-SV" dirty="0"/>
              <a:t>La Libertad</a:t>
            </a:r>
          </a:p>
          <a:p>
            <a:r>
              <a:rPr lang="es-SV" dirty="0"/>
              <a:t>Departamento de La Libertad</a:t>
            </a:r>
          </a:p>
          <a:p>
            <a:endParaRPr lang="es-SV" dirty="0"/>
          </a:p>
          <a:p>
            <a:r>
              <a:rPr lang="es-SV" dirty="0"/>
              <a:t>El Salvador</a:t>
            </a:r>
          </a:p>
        </p:txBody>
      </p:sp>
    </p:spTree>
    <p:extLst>
      <p:ext uri="{BB962C8B-B14F-4D97-AF65-F5344CB8AC3E}">
        <p14:creationId xmlns:p14="http://schemas.microsoft.com/office/powerpoint/2010/main" val="378004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12 population for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35" y="409512"/>
            <a:ext cx="10524947" cy="55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HIV in the 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01" y="409512"/>
            <a:ext cx="10593910" cy="62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naids.org/sites/default/files/20150918_evol_travel_90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775" y="77179"/>
            <a:ext cx="9591095" cy="67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0817" y="1391477"/>
            <a:ext cx="26869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Antecedentes</a:t>
            </a:r>
          </a:p>
          <a:p>
            <a:r>
              <a:rPr lang="es-SV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background</a:t>
            </a:r>
            <a:endParaRPr lang="es-SV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296554" y="691656"/>
            <a:ext cx="0" cy="5539409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520766" y="568286"/>
            <a:ext cx="80748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>
                <a:latin typeface="Century Gothic" panose="020B0502020202020204" pitchFamily="34" charset="0"/>
              </a:rPr>
              <a:t>Estrategia se desarrolla desde el 2004</a:t>
            </a:r>
          </a:p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Strategy is developed since 2004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SV" sz="2000" dirty="0">
                <a:latin typeface="Century Gothic" panose="020B0502020202020204" pitchFamily="34" charset="0"/>
              </a:rPr>
              <a:t>13 puntos intervenidos (aeropuertos, puertos y puntos fronterizos)</a:t>
            </a:r>
          </a:p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13 intervened points (airports, ports and border points)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SV" sz="2000" dirty="0">
                <a:latin typeface="Century Gothic" panose="020B0502020202020204" pitchFamily="34" charset="0"/>
              </a:rPr>
              <a:t>Financiamiento del Fondo Mundial hasta el 2011</a:t>
            </a:r>
          </a:p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Global Fund financing through 2011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SV" sz="2000" dirty="0">
                <a:latin typeface="Century Gothic" panose="020B0502020202020204" pitchFamily="34" charset="0"/>
              </a:rPr>
              <a:t>Trabajo  con Organización Internacional para las Migraciones (OIM), Unidad de Derechos de los salvadoreños en el exterior del Ministerio de relaciones exteriores y la unidad de </a:t>
            </a:r>
            <a:r>
              <a:rPr lang="es-SV" sz="2000" dirty="0" err="1">
                <a:latin typeface="Century Gothic" panose="020B0502020202020204" pitchFamily="34" charset="0"/>
              </a:rPr>
              <a:t>enferemedades</a:t>
            </a:r>
            <a:r>
              <a:rPr lang="es-SV" sz="2000" dirty="0">
                <a:latin typeface="Century Gothic" panose="020B0502020202020204" pitchFamily="34" charset="0"/>
              </a:rPr>
              <a:t> crónicas del Ministerio de Salud</a:t>
            </a:r>
          </a:p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Working with the  International Organization for Migration (IOM), Rights Unit of Salvadorans outside the Ministry of Foreign Affairs and unity of chronic diseases of the Ministry of Health</a:t>
            </a:r>
          </a:p>
          <a:p>
            <a:r>
              <a:rPr lang="en-US" sz="2000" dirty="0" err="1">
                <a:latin typeface="Century Gothic" panose="020B0502020202020204" pitchFamily="34" charset="0"/>
              </a:rPr>
              <a:t>Documento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regulador</a:t>
            </a:r>
            <a:r>
              <a:rPr lang="en-US" sz="2000" dirty="0">
                <a:latin typeface="Century Gothic" panose="020B0502020202020204" pitchFamily="34" charset="0"/>
              </a:rPr>
              <a:t> “</a:t>
            </a:r>
            <a:r>
              <a:rPr lang="en-US" sz="2000" dirty="0" err="1">
                <a:latin typeface="Century Gothic" panose="020B0502020202020204" pitchFamily="34" charset="0"/>
              </a:rPr>
              <a:t>estrategia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atención</a:t>
            </a:r>
            <a:r>
              <a:rPr lang="en-US" sz="2000" dirty="0">
                <a:latin typeface="Century Gothic" panose="020B0502020202020204" pitchFamily="34" charset="0"/>
              </a:rPr>
              <a:t> y </a:t>
            </a:r>
            <a:r>
              <a:rPr lang="en-US" sz="2000" dirty="0" err="1">
                <a:latin typeface="Century Gothic" panose="020B0502020202020204" pitchFamily="34" charset="0"/>
              </a:rPr>
              <a:t>prevevnción</a:t>
            </a:r>
            <a:r>
              <a:rPr lang="en-US" sz="2000" dirty="0">
                <a:latin typeface="Century Gothic" panose="020B0502020202020204" pitchFamily="34" charset="0"/>
              </a:rPr>
              <a:t> del VIH </a:t>
            </a:r>
            <a:r>
              <a:rPr lang="en-US" sz="2000" dirty="0" err="1">
                <a:latin typeface="Century Gothic" panose="020B0502020202020204" pitchFamily="34" charset="0"/>
              </a:rPr>
              <a:t>en</a:t>
            </a:r>
            <a:r>
              <a:rPr lang="en-US" sz="2000" dirty="0">
                <a:latin typeface="Century Gothic" panose="020B0502020202020204" pitchFamily="34" charset="0"/>
              </a:rPr>
              <a:t> las </a:t>
            </a:r>
            <a:r>
              <a:rPr lang="en-US" sz="2000" dirty="0" err="1">
                <a:latin typeface="Century Gothic" panose="020B0502020202020204" pitchFamily="34" charset="0"/>
              </a:rPr>
              <a:t>poblaciones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móviles</a:t>
            </a:r>
            <a:r>
              <a:rPr lang="en-US" sz="2000" dirty="0">
                <a:latin typeface="Century Gothic" panose="020B0502020202020204" pitchFamily="34" charset="0"/>
              </a:rPr>
              <a:t>”</a:t>
            </a:r>
          </a:p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regulatory document "Strategy of prevention and care of HIV in mobile populations"</a:t>
            </a:r>
            <a:endParaRPr lang="es-SV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SV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2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483" y="711477"/>
            <a:ext cx="3106121" cy="717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Categorización de poblaciones móviles </a:t>
            </a:r>
            <a:endParaRPr lang="es-E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293703" y="445535"/>
            <a:ext cx="7156175" cy="572997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SV" altLang="es-ES" dirty="0">
                <a:latin typeface="Century Gothic" panose="020B0502020202020204" pitchFamily="34" charset="0"/>
              </a:rPr>
              <a:t>Poblaciones móviles:</a:t>
            </a:r>
          </a:p>
          <a:p>
            <a:pPr marL="324000" lvl="1" indent="0">
              <a:buNone/>
            </a:pPr>
            <a:r>
              <a:rPr lang="es-SV" altLang="es-ES" sz="2800" dirty="0">
                <a:latin typeface="Century Gothic" panose="020B0502020202020204" pitchFamily="34" charset="0"/>
              </a:rPr>
              <a:t>Turistas, refugiados, trabajadores sexuales, cuerpos uniformados, trabajadores migrantes, trabajadores estacionales, trabajadores formales e informales las personas repatriadas y los marineros.</a:t>
            </a:r>
          </a:p>
          <a:p>
            <a:pPr marL="324000" lvl="1" indent="0">
              <a:buNone/>
            </a:pPr>
            <a:endParaRPr lang="es-SV" altLang="es-ES" sz="2800" dirty="0">
              <a:latin typeface="Century Gothic" panose="020B0502020202020204" pitchFamily="34" charset="0"/>
            </a:endParaRPr>
          </a:p>
          <a:p>
            <a:pPr marL="324000" lvl="1" indent="0">
              <a:buNone/>
            </a:pPr>
            <a:r>
              <a:rPr lang="es-SV" alt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en-US" altLang="es-E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obile</a:t>
            </a:r>
            <a:r>
              <a:rPr lang="en-US" alt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populations:</a:t>
            </a:r>
          </a:p>
          <a:p>
            <a:pPr marL="324000" lvl="1" indent="0">
              <a:buNone/>
            </a:pPr>
            <a:r>
              <a:rPr lang="en-US" alt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Tourists, refugees, sex workers, uniformed services, migrant workers, seasonal workers, formal and informal workers repatriated persons and sailors.</a:t>
            </a:r>
            <a:endParaRPr lang="es-ES" altLang="es-E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975653" y="445535"/>
            <a:ext cx="0" cy="4713667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4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566" y="410362"/>
            <a:ext cx="11489634" cy="1325563"/>
          </a:xfrm>
        </p:spPr>
        <p:txBody>
          <a:bodyPr>
            <a:normAutofit fontScale="90000"/>
          </a:bodyPr>
          <a:lstStyle/>
          <a:p>
            <a:r>
              <a:rPr lang="es-SV" sz="3600" dirty="0"/>
              <a:t>Repatriaciones de personas con las condiciones VIH – TB</a:t>
            </a:r>
            <a:br>
              <a:rPr lang="es-SV" sz="3600" dirty="0"/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Repatriations of people with HIV - TB</a:t>
            </a:r>
            <a:r>
              <a:rPr lang="es-SV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SV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SV" sz="3600" dirty="0"/>
              <a:t>2012-2016</a:t>
            </a:r>
            <a:endParaRPr lang="es-SV" sz="1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892114"/>
              </p:ext>
            </p:extLst>
          </p:nvPr>
        </p:nvGraphicFramePr>
        <p:xfrm>
          <a:off x="397566" y="2110678"/>
          <a:ext cx="11029950" cy="402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9748" y="6010017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 err="1"/>
              <a:t>Source</a:t>
            </a:r>
            <a:r>
              <a:rPr lang="es-SV" sz="1200" dirty="0"/>
              <a:t>: </a:t>
            </a:r>
            <a:r>
              <a:rPr lang="es-SV" sz="1200" dirty="0" err="1"/>
              <a:t>Department</a:t>
            </a:r>
            <a:r>
              <a:rPr lang="es-SV" sz="1200" dirty="0"/>
              <a:t> of </a:t>
            </a:r>
            <a:r>
              <a:rPr lang="es-SV" sz="1200" dirty="0" err="1"/>
              <a:t>atettion</a:t>
            </a:r>
            <a:r>
              <a:rPr lang="es-SV" sz="1200" dirty="0"/>
              <a:t> to </a:t>
            </a:r>
            <a:r>
              <a:rPr lang="es-SV" sz="1200" dirty="0" err="1"/>
              <a:t>the</a:t>
            </a:r>
            <a:r>
              <a:rPr lang="es-SV" sz="1200" dirty="0"/>
              <a:t> </a:t>
            </a:r>
            <a:r>
              <a:rPr lang="es-SV" sz="1200" dirty="0" err="1"/>
              <a:t>migrants</a:t>
            </a:r>
            <a:endParaRPr lang="es-SV" sz="1200" dirty="0"/>
          </a:p>
          <a:p>
            <a:r>
              <a:rPr lang="es-SV" sz="1200" dirty="0"/>
              <a:t>              TB </a:t>
            </a:r>
            <a:r>
              <a:rPr lang="es-SV" sz="1200" dirty="0" err="1"/>
              <a:t>National</a:t>
            </a:r>
            <a:r>
              <a:rPr lang="es-SV" sz="1200" dirty="0"/>
              <a:t> </a:t>
            </a:r>
            <a:r>
              <a:rPr lang="es-SV" sz="1200" dirty="0" err="1"/>
              <a:t>Program</a:t>
            </a:r>
            <a:endParaRPr lang="es-SV" sz="1200" dirty="0"/>
          </a:p>
          <a:p>
            <a:r>
              <a:rPr lang="es-SV" sz="1200" dirty="0"/>
              <a:t>              HIV </a:t>
            </a:r>
            <a:r>
              <a:rPr lang="es-SV" sz="1200" dirty="0" err="1"/>
              <a:t>Program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4846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4937153"/>
              </p:ext>
            </p:extLst>
          </p:nvPr>
        </p:nvGraphicFramePr>
        <p:xfrm>
          <a:off x="330062" y="1071563"/>
          <a:ext cx="1147762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66298" y="5634587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dirty="0" err="1">
                <a:latin typeface="Century Gothic" panose="020B0502020202020204" pitchFamily="34" charset="0"/>
              </a:rPr>
              <a:t>Source</a:t>
            </a:r>
            <a:r>
              <a:rPr lang="es-SV" sz="1200" dirty="0">
                <a:latin typeface="Century Gothic" panose="020B0502020202020204" pitchFamily="34" charset="0"/>
              </a:rPr>
              <a:t>:</a:t>
            </a:r>
          </a:p>
          <a:p>
            <a:r>
              <a:rPr lang="es-SV" sz="1200" dirty="0">
                <a:latin typeface="Century Gothic" panose="020B0502020202020204" pitchFamily="34" charset="0"/>
              </a:rPr>
              <a:t>HIV </a:t>
            </a:r>
            <a:r>
              <a:rPr lang="es-SV" sz="1200" dirty="0" err="1">
                <a:latin typeface="Century Gothic" panose="020B0502020202020204" pitchFamily="34" charset="0"/>
              </a:rPr>
              <a:t>National</a:t>
            </a:r>
            <a:r>
              <a:rPr lang="es-SV" sz="1200" dirty="0">
                <a:latin typeface="Century Gothic" panose="020B0502020202020204" pitchFamily="34" charset="0"/>
              </a:rPr>
              <a:t> </a:t>
            </a:r>
            <a:r>
              <a:rPr lang="es-SV" sz="1200" dirty="0" err="1">
                <a:latin typeface="Century Gothic" panose="020B0502020202020204" pitchFamily="34" charset="0"/>
              </a:rPr>
              <a:t>Program</a:t>
            </a:r>
            <a:r>
              <a:rPr lang="es-SV" sz="1200" dirty="0">
                <a:latin typeface="Century Gothic" panose="020B0502020202020204" pitchFamily="34" charset="0"/>
              </a:rPr>
              <a:t> – </a:t>
            </a:r>
            <a:r>
              <a:rPr lang="es-SV" sz="1200" dirty="0" err="1">
                <a:latin typeface="Century Gothic" panose="020B0502020202020204" pitchFamily="34" charset="0"/>
              </a:rPr>
              <a:t>Health</a:t>
            </a:r>
            <a:r>
              <a:rPr lang="es-SV" sz="1200" dirty="0">
                <a:latin typeface="Century Gothic" panose="020B0502020202020204" pitchFamily="34" charset="0"/>
              </a:rPr>
              <a:t> Ministre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91992" y="271479"/>
            <a:ext cx="9037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entury Gothic" panose="020B0502020202020204" pitchFamily="34" charset="0"/>
              </a:rPr>
              <a:t>Personas con VIH repatriadas</a:t>
            </a:r>
          </a:p>
          <a:p>
            <a:pPr algn="ctr"/>
            <a:r>
              <a:rPr lang="es-ES" sz="2800" dirty="0">
                <a:latin typeface="Century Gothic" panose="020B0502020202020204" pitchFamily="34" charset="0"/>
              </a:rPr>
              <a:t> </a:t>
            </a:r>
            <a:r>
              <a:rPr lang="es-E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People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HIV </a:t>
            </a:r>
            <a:r>
              <a:rPr lang="es-E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repatriated</a:t>
            </a:r>
            <a:r>
              <a:rPr lang="es-ES" sz="2800" dirty="0">
                <a:latin typeface="Century Gothic" panose="020B0502020202020204" pitchFamily="34" charset="0"/>
              </a:rPr>
              <a:t/>
            </a:r>
            <a:br>
              <a:rPr lang="es-ES" sz="2800" dirty="0">
                <a:latin typeface="Century Gothic" panose="020B0502020202020204" pitchFamily="34" charset="0"/>
              </a:rPr>
            </a:br>
            <a:r>
              <a:rPr lang="es-ES" sz="2800" dirty="0">
                <a:latin typeface="Century Gothic" panose="020B0502020202020204" pitchFamily="34" charset="0"/>
              </a:rPr>
              <a:t>2012-2016</a:t>
            </a:r>
            <a:endParaRPr lang="es-SV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86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1216</Words>
  <Application>Microsoft Office PowerPoint</Application>
  <PresentationFormat>Custom</PresentationFormat>
  <Paragraphs>201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La atención del VIH en las poblaciones móviles (El Salvador)  HIV attention for Mobile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Categorización de poblaciones móviles </vt:lpstr>
      <vt:lpstr>Repatriaciones de personas con las condiciones VIH – TB Repatriations of people with HIV - TB 2012-2016</vt:lpstr>
      <vt:lpstr>PowerPoint Presentation</vt:lpstr>
      <vt:lpstr>all tests requested with determinant of Mobile Population</vt:lpstr>
      <vt:lpstr>Total de personas extranjeras que fueron diagnosticadas con VIH en El Salvador. Total foreign people who were diagnosed with HIV in El Salvador. 2012 – 2016*</vt:lpstr>
      <vt:lpstr>Total de personas extranjeras que reciben atención para VIH en El Salvador. Total foreign people receiving HIV care in El Salvador. 2016*</vt:lpstr>
      <vt:lpstr>   Vinculación y permanencia de las personas con VIH al Sistema Nacional de Salud. Linking and retention of people with HIV to the National Health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HIV National Program </vt:lpstr>
      <vt:lpstr>Brechas / Gaps</vt:lpstr>
      <vt:lpstr>PowerPoint Presentation</vt:lpstr>
      <vt:lpstr>antiretroviral therapy schemes</vt:lpstr>
      <vt:lpstr>PowerPoint Presentation</vt:lpstr>
      <vt:lpstr>Brechas /Gaps</vt:lpstr>
      <vt:lpstr>PowerPoint Presentation</vt:lpstr>
      <vt:lpstr>PowerPoint Presentation</vt:lpstr>
      <vt:lpstr>Attention Cascade El Salvador 2015</vt:lpstr>
      <vt:lpstr>It affects migration in columns 2, 3, 4 and 5  It is diagnosed but not linked It does not stick to the attention No medications no control over viral load 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atención del VIH en las poblaciones móviles (El salvador)</dc:title>
  <dc:creator>Poblacion Movil</dc:creator>
  <cp:lastModifiedBy>RODAS Renán</cp:lastModifiedBy>
  <cp:revision>12</cp:revision>
  <dcterms:created xsi:type="dcterms:W3CDTF">2016-09-14T16:42:52Z</dcterms:created>
  <dcterms:modified xsi:type="dcterms:W3CDTF">2016-09-25T22:55:46Z</dcterms:modified>
</cp:coreProperties>
</file>