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7"/>
  </p:notesMasterIdLst>
  <p:sldIdLst>
    <p:sldId id="258" r:id="rId2"/>
    <p:sldId id="331" r:id="rId3"/>
    <p:sldId id="337" r:id="rId4"/>
    <p:sldId id="334" r:id="rId5"/>
    <p:sldId id="335" r:id="rId6"/>
    <p:sldId id="336" r:id="rId7"/>
    <p:sldId id="292" r:id="rId8"/>
    <p:sldId id="338" r:id="rId9"/>
    <p:sldId id="339" r:id="rId10"/>
    <p:sldId id="340" r:id="rId11"/>
    <p:sldId id="341" r:id="rId12"/>
    <p:sldId id="344" r:id="rId13"/>
    <p:sldId id="345" r:id="rId14"/>
    <p:sldId id="348" r:id="rId15"/>
    <p:sldId id="303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9205" autoAdjust="0"/>
  </p:normalViewPr>
  <p:slideViewPr>
    <p:cSldViewPr>
      <p:cViewPr varScale="1">
        <p:scale>
          <a:sx n="56" d="100"/>
          <a:sy n="56" d="100"/>
        </p:scale>
        <p:origin x="-82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AD6F8-05C0-4DBE-927A-FFFA9ECBA881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AC600-F6FF-4F63-A4F9-F34A3D83C72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dirty="0" smtClean="0"/>
              <a:t>Sector </a:t>
            </a:r>
            <a:r>
              <a:rPr lang="en-US" dirty="0" err="1" smtClean="0"/>
              <a:t>publico</a:t>
            </a:r>
            <a:r>
              <a:rPr lang="en-US" dirty="0" smtClean="0"/>
              <a:t>: MINED, MOP, MSPAS,</a:t>
            </a:r>
            <a:r>
              <a:rPr lang="en-US" baseline="0" dirty="0" smtClean="0"/>
              <a:t> Secret./</a:t>
            </a:r>
            <a:r>
              <a:rPr lang="en-US" baseline="0" dirty="0" err="1" smtClean="0"/>
              <a:t>Cultura</a:t>
            </a:r>
            <a:r>
              <a:rPr lang="en-US" baseline="0" dirty="0" smtClean="0"/>
              <a:t>, INDES, LNB.  Sector </a:t>
            </a:r>
            <a:r>
              <a:rPr lang="en-US" baseline="0" dirty="0" err="1" smtClean="0"/>
              <a:t>privado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RedMigres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Soleterre</a:t>
            </a:r>
            <a:r>
              <a:rPr lang="en-US" baseline="0" dirty="0" smtClean="0"/>
              <a:t> (El Salvador e Italia), </a:t>
            </a:r>
            <a:r>
              <a:rPr lang="en-US" baseline="0" dirty="0" err="1" smtClean="0"/>
              <a:t>Psicologos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Mundo</a:t>
            </a:r>
            <a:r>
              <a:rPr lang="en-US" baseline="0" dirty="0" smtClean="0"/>
              <a:t> (Turin), Saber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Poder</a:t>
            </a:r>
            <a:r>
              <a:rPr lang="en-US" baseline="0" dirty="0" smtClean="0"/>
              <a:t> (Toronto), entre </a:t>
            </a:r>
            <a:r>
              <a:rPr lang="en-US" baseline="0" dirty="0" err="1" smtClean="0"/>
              <a:t>otros</a:t>
            </a:r>
            <a:r>
              <a:rPr lang="en-US" baseline="0" dirty="0" smtClean="0"/>
              <a:t>.  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AC600-F6FF-4F63-A4F9-F34A3D83C726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12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276EB4-50AC-4078-8C95-DB9953429C4E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SV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B6D547-7A17-42E3-A85E-2F770DF4BF48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SV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6E7247E-FB0E-44C0-80AE-B5AAFE793D99}" type="datetimeFigureOut">
              <a:rPr lang="es-ES" smtClean="0"/>
              <a:pPr/>
              <a:t>06/12/2012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B34C1F5-0D6D-4B05-B82A-926CF03B53D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Hoja_de_c_lculo_de_Microsoft_Office_Excel_97-20032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382000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100" b="1" dirty="0" smtClean="0"/>
              <a:t>MINISTERIO DE RELACIONES EXTERIORES</a:t>
            </a:r>
          </a:p>
          <a:p>
            <a:pPr algn="ctr"/>
            <a:r>
              <a:rPr lang="es-SV" sz="1100" b="1" dirty="0" smtClean="0"/>
              <a:t>VICEMINISTERIO PARA SALVADOREÑOS EN EL EXTERIOR</a:t>
            </a:r>
          </a:p>
          <a:p>
            <a:pPr algn="ctr"/>
            <a:r>
              <a:rPr lang="es-SV" sz="1100" b="1" dirty="0" smtClean="0"/>
              <a:t>DIRECCION GENERAL DE DERECHOS HUMANOS  </a:t>
            </a:r>
          </a:p>
          <a:p>
            <a:pPr algn="ctr"/>
            <a:endParaRPr lang="es-SV" sz="2400" b="1" dirty="0" smtClean="0"/>
          </a:p>
          <a:p>
            <a:pPr algn="ctr"/>
            <a:endParaRPr lang="es-SV" sz="2400" b="1" dirty="0" smtClean="0"/>
          </a:p>
          <a:p>
            <a:pPr algn="ctr"/>
            <a:endParaRPr lang="es-SV" sz="3600" b="1" dirty="0" smtClean="0"/>
          </a:p>
          <a:p>
            <a:pPr algn="ctr"/>
            <a:endParaRPr lang="es-SV" sz="3200" b="1" dirty="0" smtClean="0"/>
          </a:p>
          <a:p>
            <a:pPr algn="ctr"/>
            <a:r>
              <a:rPr lang="es-SV" sz="3200" b="1" dirty="0" smtClean="0"/>
              <a:t>AVANCES RESPECTO A POLITICA Y GESTION MIGRATORIA</a:t>
            </a:r>
          </a:p>
          <a:p>
            <a:pPr algn="ctr"/>
            <a:endParaRPr lang="es-SV" sz="2400" b="1" dirty="0" smtClean="0"/>
          </a:p>
          <a:p>
            <a:pPr algn="ctr"/>
            <a:endParaRPr lang="es-SV" sz="2400" b="1" dirty="0" smtClean="0"/>
          </a:p>
          <a:p>
            <a:pPr algn="ctr"/>
            <a:endParaRPr lang="es-SV" sz="2400" b="1" dirty="0" smtClean="0"/>
          </a:p>
          <a:p>
            <a:pPr algn="ctr"/>
            <a:endParaRPr lang="es-SV" sz="2400" b="1" dirty="0" smtClean="0"/>
          </a:p>
          <a:p>
            <a:pPr algn="ctr"/>
            <a:endParaRPr lang="es-SV" sz="2400" b="1" dirty="0" smtClean="0"/>
          </a:p>
          <a:p>
            <a:pPr algn="just"/>
            <a:r>
              <a:rPr lang="es-SV" sz="2000" dirty="0" smtClean="0"/>
              <a:t>GCRM,6 DICIEMBRE 2012 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1752600" cy="1524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Componentes</a:t>
            </a:r>
            <a:endParaRPr lang="es-ES" dirty="0" smtClean="0"/>
          </a:p>
        </p:txBody>
      </p:sp>
      <p:sp>
        <p:nvSpPr>
          <p:cNvPr id="6147" name="5 Marcador de contenido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b="1" dirty="0" smtClean="0"/>
              <a:t>3. Iniciativas piloto de Reintegración Socio-laboral. </a:t>
            </a:r>
          </a:p>
          <a:p>
            <a:pPr>
              <a:buFont typeface="Arial" pitchFamily="34" charset="0"/>
              <a:buNone/>
            </a:pPr>
            <a:r>
              <a:rPr lang="es-MX" sz="2800" dirty="0" smtClean="0"/>
              <a:t>     Apoyar a las personas migrantes retornadas y personas victimas de trata, que presenten  una situación especial de vulnerabilidad, con el objetivo de que reinicien, retomen o enriquezcan sus proyectos de vida a través de la incorporación a cursos específicos de formación e impulsando el desarrollo de actividades productivas viables y con perspectiva de futuro.</a:t>
            </a:r>
          </a:p>
          <a:p>
            <a:pPr>
              <a:buFont typeface="Arial" pitchFamily="34" charset="0"/>
              <a:buNone/>
            </a:pPr>
            <a:endParaRPr lang="es-MX" sz="2800" dirty="0" smtClean="0"/>
          </a:p>
          <a:p>
            <a:pPr>
              <a:buFont typeface="Arial" pitchFamily="34" charset="0"/>
              <a:buNone/>
            </a:pPr>
            <a:r>
              <a:rPr lang="es-MX" sz="2800" dirty="0" smtClean="0"/>
              <a:t>Programa institucional de reinserción (RREE), con el propósito de realizar una coordinación interinstitucional de acciones en torno a la reintegración social y </a:t>
            </a:r>
            <a:r>
              <a:rPr lang="es-MX" sz="2800" dirty="0" err="1" smtClean="0"/>
              <a:t>ec</a:t>
            </a:r>
            <a:r>
              <a:rPr lang="es-MX" sz="2800" dirty="0" smtClean="0"/>
              <a:t>. De los salvadoreños migrantes retornados</a:t>
            </a:r>
            <a:endParaRPr lang="es-ES" sz="2800" dirty="0" smtClean="0"/>
          </a:p>
          <a:p>
            <a:pPr>
              <a:buFont typeface="Arial" pitchFamily="34" charset="0"/>
              <a:buNone/>
            </a:pPr>
            <a:endParaRPr lang="es-ES" sz="2800" dirty="0" smtClean="0"/>
          </a:p>
          <a:p>
            <a:pPr>
              <a:buFont typeface="Arial" pitchFamily="34" charset="0"/>
              <a:buNone/>
            </a:pPr>
            <a:endParaRPr lang="es-E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Título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579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SV" smtClean="0"/>
              <a:t>DATOS COMPARATIVOS AEREOS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1" y="1628775"/>
            <a:ext cx="8447088" cy="460851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es-SV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68313" y="1628773"/>
          <a:ext cx="4941888" cy="2409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094"/>
                <a:gridCol w="957267"/>
                <a:gridCol w="957267"/>
                <a:gridCol w="957267"/>
                <a:gridCol w="1052993"/>
              </a:tblGrid>
              <a:tr h="37725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Comparativo </a:t>
                      </a:r>
                      <a:r>
                        <a:rPr lang="es-SV" sz="1400" u="none" strike="noStrike" dirty="0" smtClean="0">
                          <a:effectLst/>
                        </a:rPr>
                        <a:t>Aéreo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59292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2011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2012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VAR.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</a:tr>
              <a:tr h="57744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HOMBRES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13822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16642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2820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20.40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</a:tr>
              <a:tr h="359292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MUJERES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1503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1407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-96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-6.39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</a:tr>
              <a:tr h="359292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NNA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122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150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28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22.95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</a:tr>
              <a:tr h="37725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>
                          <a:effectLst/>
                        </a:rPr>
                        <a:t>15447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>
                          <a:effectLst/>
                        </a:rPr>
                        <a:t>18199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 dirty="0">
                          <a:effectLst/>
                        </a:rPr>
                        <a:t>2752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 dirty="0">
                          <a:effectLst/>
                        </a:rPr>
                        <a:t>17.82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2" marR="9522" marT="9523" marB="0" anchor="b"/>
                </a:tc>
              </a:tr>
            </a:tbl>
          </a:graphicData>
        </a:graphic>
      </p:graphicFrame>
      <p:graphicFrame>
        <p:nvGraphicFramePr>
          <p:cNvPr id="1026" name="2 Gráfico"/>
          <p:cNvGraphicFramePr>
            <a:graphicFrameLocks/>
          </p:cNvGraphicFramePr>
          <p:nvPr/>
        </p:nvGraphicFramePr>
        <p:xfrm>
          <a:off x="3962400" y="3962400"/>
          <a:ext cx="4673600" cy="2332038"/>
        </p:xfrm>
        <a:graphic>
          <a:graphicData uri="http://schemas.openxmlformats.org/presentationml/2006/ole">
            <p:oleObj spid="_x0000_s1026" r:id="rId4" imgW="4669941" imgH="284707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900113" y="1628775"/>
          <a:ext cx="6985000" cy="39608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6250"/>
                <a:gridCol w="1746250"/>
                <a:gridCol w="1746250"/>
                <a:gridCol w="1746250"/>
              </a:tblGrid>
              <a:tr h="39608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De  01 de Enero al  28 de Noviembre 2012 </a:t>
                      </a:r>
                      <a:r>
                        <a:rPr lang="es-SV" sz="1400" u="none" strike="noStrike" dirty="0" smtClean="0">
                          <a:effectLst/>
                        </a:rPr>
                        <a:t>(Aéreo)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6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59412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Expectativa / Género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FEMENINO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MASCULINO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  <a:tr h="594122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Encontrar Trabajo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740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10256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10996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  <a:tr h="39608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Estudiar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 dirty="0">
                          <a:effectLst/>
                        </a:rPr>
                        <a:t>72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443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515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  <a:tr h="39608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No sabe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418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3275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3693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  <a:tr h="39608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Otro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50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250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300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  <a:tr h="39608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Poner Negocio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257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275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  <a:tr h="39608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 dirty="0">
                          <a:effectLst/>
                        </a:rPr>
                        <a:t>Regresar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109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2161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2270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  <a:tr h="39608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>
                          <a:effectLst/>
                        </a:rPr>
                        <a:t>Total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>
                          <a:effectLst/>
                        </a:rPr>
                        <a:t>1407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>
                          <a:effectLst/>
                        </a:rPr>
                        <a:t>16642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</a:rPr>
                        <a:t>18049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5" marR="9525" marT="9526" marB="0" anchor="ctr"/>
                </a:tc>
              </a:tr>
            </a:tbl>
          </a:graphicData>
        </a:graphic>
      </p:graphicFrame>
      <p:sp>
        <p:nvSpPr>
          <p:cNvPr id="9267" name="1 Título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792163"/>
          </a:xfrm>
        </p:spPr>
        <p:txBody>
          <a:bodyPr/>
          <a:lstStyle/>
          <a:p>
            <a:r>
              <a:rPr lang="es-SV" sz="2400" smtClean="0"/>
              <a:t>EXPECTATIVAS DE REPATRIADOS RECIBIDOS VIA  AEREA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1 Título"/>
          <p:cNvSpPr>
            <a:spLocks noGrp="1"/>
          </p:cNvSpPr>
          <p:nvPr>
            <p:ph type="ctrTitle"/>
          </p:nvPr>
        </p:nvSpPr>
        <p:spPr>
          <a:xfrm>
            <a:off x="684213" y="908050"/>
            <a:ext cx="7772400" cy="579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SV" sz="4000" smtClean="0"/>
              <a:t>DATOS COMPARATIVOS TERRESTRES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8313" y="1628775"/>
            <a:ext cx="8207375" cy="460851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es-SV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468311" y="1628775"/>
          <a:ext cx="5322888" cy="2638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1373"/>
                <a:gridCol w="1123071"/>
                <a:gridCol w="1123071"/>
                <a:gridCol w="935892"/>
                <a:gridCol w="1029481"/>
              </a:tblGrid>
              <a:tr h="42114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Comparativo Terrestre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0108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 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2011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2012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VAR. 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</a:tr>
              <a:tr h="59288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HOMBRES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6612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9007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2395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36.22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</a:tr>
              <a:tr h="40108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MUJERES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1106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1539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433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39.15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</a:tr>
              <a:tr h="40108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NNA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598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1007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409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>
                          <a:effectLst/>
                        </a:rPr>
                        <a:t>68.39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</a:tr>
              <a:tr h="42114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>
                          <a:effectLst/>
                        </a:rPr>
                        <a:t>8316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>
                          <a:effectLst/>
                        </a:rPr>
                        <a:t>11553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>
                          <a:effectLst/>
                        </a:rPr>
                        <a:t>3237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b="1" u="none" strike="noStrike" dirty="0">
                          <a:effectLst/>
                        </a:rPr>
                        <a:t>38.92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5" marB="0" anchor="b"/>
                </a:tc>
              </a:tr>
            </a:tbl>
          </a:graphicData>
        </a:graphic>
      </p:graphicFrame>
      <p:graphicFrame>
        <p:nvGraphicFramePr>
          <p:cNvPr id="2050" name="1 Gráfico"/>
          <p:cNvGraphicFramePr>
            <a:graphicFrameLocks/>
          </p:cNvGraphicFramePr>
          <p:nvPr/>
        </p:nvGraphicFramePr>
        <p:xfrm>
          <a:off x="4160838" y="4267200"/>
          <a:ext cx="4602162" cy="2027238"/>
        </p:xfrm>
        <a:graphic>
          <a:graphicData uri="http://schemas.openxmlformats.org/presentationml/2006/ole">
            <p:oleObj spid="_x0000_s2050" r:id="rId4" imgW="4596782" imgH="26337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042988" y="1773238"/>
          <a:ext cx="7058024" cy="34559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4506"/>
                <a:gridCol w="1764506"/>
                <a:gridCol w="1764506"/>
                <a:gridCol w="1764506"/>
              </a:tblGrid>
              <a:tr h="57866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>
                          <a:effectLst/>
                        </a:rPr>
                        <a:t>De  01 de Enero al  28 de Noviembre 2012 (Terrestre)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47955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Expectativa / Género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FEMENINO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MASCULINO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  <a:tr h="47955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Encontrar Trabajo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567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3315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3882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  <a:tr h="319703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Estudiar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85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112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  <a:tr h="319703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No sabe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410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1610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2020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  <a:tr h="319703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Otro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41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51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  <a:tr h="319703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Poner Negocio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27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  <a:tr h="319703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u="none" strike="noStrike">
                          <a:effectLst/>
                        </a:rPr>
                        <a:t>Regresar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519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3935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u="none" strike="noStrike">
                          <a:effectLst/>
                        </a:rPr>
                        <a:t>4454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  <a:tr h="31970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>
                          <a:effectLst/>
                        </a:rPr>
                        <a:t>Total 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>
                          <a:effectLst/>
                        </a:rPr>
                        <a:t>1539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>
                          <a:effectLst/>
                        </a:rPr>
                        <a:t>9007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400" b="1" u="none" strike="noStrike" dirty="0">
                          <a:effectLst/>
                        </a:rPr>
                        <a:t>10546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9527" marR="9527" marT="9524" marB="0" anchor="ctr"/>
                </a:tc>
              </a:tr>
            </a:tbl>
          </a:graphicData>
        </a:graphic>
      </p:graphicFrame>
      <p:sp>
        <p:nvSpPr>
          <p:cNvPr id="12339" name="1 Título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652463"/>
          </a:xfrm>
        </p:spPr>
        <p:txBody>
          <a:bodyPr/>
          <a:lstStyle/>
          <a:p>
            <a:r>
              <a:rPr lang="es-SV" sz="2400" smtClean="0"/>
              <a:t>EXPECTATIVAS DE REPATRIADOS RECIBIDOS VIA  TERRESTRE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600" dirty="0" smtClean="0">
                <a:solidFill>
                  <a:srgbClr val="FF0000"/>
                </a:solidFill>
              </a:rPr>
              <a:t/>
            </a:r>
            <a:br>
              <a:rPr lang="es-SV" sz="3600" dirty="0" smtClean="0">
                <a:solidFill>
                  <a:srgbClr val="FF0000"/>
                </a:solidFill>
              </a:rPr>
            </a:br>
            <a:r>
              <a:rPr lang="es-SV" sz="3100" dirty="0" smtClean="0">
                <a:solidFill>
                  <a:srgbClr val="FF0000"/>
                </a:solidFill>
              </a:rPr>
              <a:t>PROTECCION DE DERECHOS HUMANOS Y GESTIÓN HUMANITARIA</a:t>
            </a:r>
            <a:r>
              <a:rPr lang="es-SV" sz="4800" dirty="0" smtClean="0">
                <a:solidFill>
                  <a:srgbClr val="FF0000"/>
                </a:solidFill>
              </a:rPr>
              <a:t/>
            </a:r>
            <a:br>
              <a:rPr lang="es-SV" sz="4800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s-SV" sz="6000" dirty="0" smtClean="0"/>
          </a:p>
          <a:p>
            <a:pPr algn="ctr">
              <a:buNone/>
            </a:pPr>
            <a:r>
              <a:rPr lang="es-SV" sz="6600" dirty="0" smtClean="0">
                <a:solidFill>
                  <a:srgbClr val="FF0000"/>
                </a:solidFill>
              </a:rPr>
              <a:t>MUCHAS GRACIAS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9286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5000625" y="1071563"/>
            <a:ext cx="3614738" cy="500062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800" b="1" dirty="0">
                <a:solidFill>
                  <a:schemeClr val="bg1"/>
                </a:solidFill>
                <a:ea typeface="+mj-ea"/>
              </a:rPr>
              <a:t>Visión estratégica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85786" y="1813402"/>
            <a:ext cx="7715304" cy="2148998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dirty="0" smtClean="0">
                <a:latin typeface="+mj-lt"/>
              </a:rPr>
              <a:t>Contar con una política migratoria integral con visión de país, con un enfoque basado en Derechos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SV" sz="2800" dirty="0">
              <a:latin typeface="+mj-lt"/>
            </a:endParaRPr>
          </a:p>
        </p:txBody>
      </p:sp>
      <p:sp>
        <p:nvSpPr>
          <p:cNvPr id="10" name="Title 6"/>
          <p:cNvSpPr txBox="1">
            <a:spLocks/>
          </p:cNvSpPr>
          <p:nvPr/>
        </p:nvSpPr>
        <p:spPr>
          <a:xfrm>
            <a:off x="428596" y="-142900"/>
            <a:ext cx="8358246" cy="1143000"/>
          </a:xfrm>
          <a:prstGeom prst="rect">
            <a:avLst/>
          </a:prstGeom>
          <a:ln w="6350" cap="rnd">
            <a:noFill/>
          </a:ln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400" cap="all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ea typeface="+mj-ea"/>
              </a:rPr>
              <a:t>Política y gestión migratoria</a:t>
            </a:r>
            <a:endParaRPr lang="es-SV" sz="2400" cap="all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duardo\Pictures\Proyecto Migrantes\DSCN29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557338"/>
            <a:ext cx="8496300" cy="452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706437"/>
          </a:xfrm>
        </p:spPr>
        <p:txBody>
          <a:bodyPr/>
          <a:lstStyle/>
          <a:p>
            <a:pPr eaLnBrk="1" hangingPunct="1"/>
            <a:r>
              <a:rPr lang="es-SV" sz="2800" b="1" dirty="0" smtClean="0">
                <a:solidFill>
                  <a:srgbClr val="002060"/>
                </a:solidFill>
              </a:rPr>
              <a:t>Política y Gestión Migratoria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539750" y="1447801"/>
            <a:ext cx="8147050" cy="4495800"/>
          </a:xfrm>
        </p:spPr>
        <p:txBody>
          <a:bodyPr>
            <a:normAutofit/>
          </a:bodyPr>
          <a:lstStyle/>
          <a:p>
            <a:pPr algn="just"/>
            <a:endParaRPr lang="es-SV" sz="2400" dirty="0" smtClean="0">
              <a:solidFill>
                <a:srgbClr val="FFFFCC"/>
              </a:solidFill>
            </a:endParaRPr>
          </a:p>
          <a:p>
            <a:pPr algn="just"/>
            <a:endParaRPr lang="es-SV" sz="2400" dirty="0" smtClean="0">
              <a:solidFill>
                <a:srgbClr val="FFFFCC"/>
              </a:solidFill>
            </a:endParaRPr>
          </a:p>
          <a:p>
            <a:pPr algn="just">
              <a:buNone/>
            </a:pPr>
            <a:endParaRPr lang="es-SV" sz="2400" dirty="0" smtClean="0">
              <a:solidFill>
                <a:srgbClr val="FFFFCC"/>
              </a:solidFill>
            </a:endParaRPr>
          </a:p>
          <a:p>
            <a:pPr algn="just"/>
            <a:endParaRPr lang="es-SV" sz="2400" dirty="0" smtClean="0">
              <a:solidFill>
                <a:srgbClr val="FFFFCC"/>
              </a:solidFill>
            </a:endParaRPr>
          </a:p>
          <a:p>
            <a:pPr algn="just"/>
            <a:r>
              <a:rPr lang="es-SV" sz="2400" dirty="0" smtClean="0">
                <a:solidFill>
                  <a:srgbClr val="FFFFCC"/>
                </a:solidFill>
              </a:rPr>
              <a:t>Donde se encuentren. </a:t>
            </a:r>
          </a:p>
          <a:p>
            <a:pPr algn="just" eaLnBrk="1" hangingPunct="1"/>
            <a:endParaRPr lang="en-US" sz="2400" dirty="0" smtClean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0" y="9286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57224" y="1928802"/>
            <a:ext cx="7465271" cy="347172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s-ES" sz="2400" dirty="0" smtClean="0">
                <a:latin typeface="+mj-lt"/>
                <a:cs typeface="+mn-cs"/>
              </a:rPr>
              <a:t>PROPOSITO </a:t>
            </a:r>
            <a:endParaRPr lang="es-ES" sz="2400" dirty="0">
              <a:latin typeface="+mj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s-ES" sz="2400" dirty="0" smtClean="0">
              <a:latin typeface="+mj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s-ES" sz="2400" dirty="0" smtClean="0">
                <a:latin typeface="+mj-lt"/>
                <a:cs typeface="+mn-cs"/>
              </a:rPr>
              <a:t>Instalar </a:t>
            </a:r>
            <a:r>
              <a:rPr lang="es-ES" sz="2400" dirty="0">
                <a:latin typeface="+mj-lt"/>
                <a:cs typeface="+mn-cs"/>
              </a:rPr>
              <a:t>el </a:t>
            </a:r>
            <a:r>
              <a:rPr lang="es-ES" sz="2400" b="1" u="sng" dirty="0">
                <a:latin typeface="+mj-lt"/>
                <a:cs typeface="+mn-cs"/>
              </a:rPr>
              <a:t>diseño  institucional y la práctica </a:t>
            </a:r>
            <a:r>
              <a:rPr lang="es-ES" sz="2400" dirty="0">
                <a:latin typeface="+mj-lt"/>
                <a:cs typeface="+mn-cs"/>
              </a:rPr>
              <a:t>de la protección y defensa de los derechos humanos de la población migrante y sus familias, así como la inclusión y participación activa de estos dentro  de la políticas públicas de desarrollo locales y nacionales.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s-ES" sz="2400" dirty="0">
              <a:latin typeface="+mj-lt"/>
              <a:cs typeface="+mn-cs"/>
            </a:endParaRP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s-ES" sz="2400" dirty="0">
                <a:latin typeface="+mj-lt"/>
                <a:cs typeface="+mn-cs"/>
              </a:rPr>
              <a:t>Es una perspectiva </a:t>
            </a:r>
            <a:r>
              <a:rPr lang="es-ES" sz="2400" b="1" u="sng" dirty="0">
                <a:latin typeface="+mj-lt"/>
                <a:cs typeface="+mn-cs"/>
              </a:rPr>
              <a:t>de instalación de procesos </a:t>
            </a:r>
          </a:p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s-SV" sz="2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28625" y="1285875"/>
            <a:ext cx="8229600" cy="43973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SV" sz="3000" b="1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itle 6"/>
          <p:cNvSpPr txBox="1">
            <a:spLocks/>
          </p:cNvSpPr>
          <p:nvPr/>
        </p:nvSpPr>
        <p:spPr>
          <a:xfrm>
            <a:off x="428596" y="533400"/>
            <a:ext cx="8358246" cy="466700"/>
          </a:xfrm>
          <a:prstGeom prst="rect">
            <a:avLst/>
          </a:prstGeom>
          <a:ln w="6350" cap="rnd">
            <a:noFill/>
          </a:ln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SV" sz="2400" cap="all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70C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1128713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Content Placeholder 7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068762"/>
          </a:xfrm>
        </p:spPr>
        <p:txBody>
          <a:bodyPr rtlCol="0">
            <a:normAutofit fontScale="92500" lnSpcReduction="20000"/>
          </a:bodyPr>
          <a:lstStyle/>
          <a:p>
            <a:pPr marL="565150" indent="-457200" algn="just" eaLnBrk="1" fontAlgn="auto" hangingPunct="1">
              <a:spcAft>
                <a:spcPts val="0"/>
              </a:spcAft>
              <a:buNone/>
              <a:defRPr/>
            </a:pPr>
            <a:r>
              <a:rPr lang="es-SV" sz="2500" dirty="0" smtClean="0">
                <a:latin typeface="Arial" pitchFamily="34" charset="0"/>
                <a:cs typeface="Arial" pitchFamily="34" charset="0"/>
              </a:rPr>
              <a:t>Fortalecimiento de Gestión</a:t>
            </a:r>
          </a:p>
          <a:p>
            <a:pPr marL="565150" indent="-457200" algn="just" eaLnBrk="1" fontAlgn="auto" hangingPunct="1">
              <a:spcAft>
                <a:spcPts val="0"/>
              </a:spcAft>
              <a:buNone/>
              <a:defRPr/>
            </a:pPr>
            <a:r>
              <a:rPr lang="es-SV" sz="2500" dirty="0" smtClean="0">
                <a:latin typeface="Arial" pitchFamily="34" charset="0"/>
                <a:cs typeface="Arial" pitchFamily="34" charset="0"/>
              </a:rPr>
              <a:t>1.  Fortalecimiento de Consulados en el exterior</a:t>
            </a:r>
          </a:p>
          <a:p>
            <a:pPr marL="565150" indent="-457200" algn="just" eaLnBrk="1" fontAlgn="auto" hangingPunct="1">
              <a:spcAft>
                <a:spcPts val="0"/>
              </a:spcAft>
              <a:buNone/>
              <a:defRPr/>
            </a:pPr>
            <a:r>
              <a:rPr lang="es-SV" sz="2500" dirty="0" smtClean="0">
                <a:latin typeface="Arial" pitchFamily="34" charset="0"/>
                <a:cs typeface="Arial" pitchFamily="34" charset="0"/>
              </a:rPr>
              <a:t> 	Realización de protocolos de Actuación consular</a:t>
            </a:r>
          </a:p>
          <a:p>
            <a:pPr marL="565150" indent="-457200" algn="just" eaLnBrk="1" fontAlgn="auto" hangingPunct="1">
              <a:spcAft>
                <a:spcPts val="0"/>
              </a:spcAft>
              <a:buNone/>
              <a:defRPr/>
            </a:pPr>
            <a:r>
              <a:rPr lang="es-SV" sz="2500" dirty="0" smtClean="0">
                <a:latin typeface="Arial" pitchFamily="34" charset="0"/>
                <a:cs typeface="Arial" pitchFamily="34" charset="0"/>
              </a:rPr>
              <a:t>	Creación de un software que permita registrar y dar seguimiento a la gestión y atención que se realizan a favor de los salvadoreños en el exterior</a:t>
            </a:r>
          </a:p>
          <a:p>
            <a:pPr marL="565150" indent="-457200" algn="just">
              <a:buNone/>
              <a:defRPr/>
            </a:pPr>
            <a:r>
              <a:rPr lang="es-SV" sz="2500" dirty="0" smtClean="0">
                <a:latin typeface="Arial" pitchFamily="34" charset="0"/>
                <a:cs typeface="Arial" pitchFamily="34" charset="0"/>
              </a:rPr>
              <a:t>2.  Elaboración de </a:t>
            </a:r>
            <a:r>
              <a:rPr lang="es-ES" sz="2800" dirty="0" smtClean="0">
                <a:latin typeface="Cambria"/>
                <a:ea typeface="Calibri"/>
                <a:cs typeface="Calibri"/>
              </a:rPr>
              <a:t>Manual del Oficial Migratoria para la detección y atención inmediata de víctimas del delito de trata de personas. </a:t>
            </a:r>
            <a:endParaRPr lang="es-SV" sz="2500" dirty="0" smtClean="0">
              <a:latin typeface="Arial" pitchFamily="34" charset="0"/>
              <a:cs typeface="Arial" pitchFamily="34" charset="0"/>
            </a:endParaRPr>
          </a:p>
          <a:p>
            <a:pPr marL="565150" indent="-457200" algn="just" eaLnBrk="1" fontAlgn="auto" hangingPunct="1">
              <a:spcAft>
                <a:spcPts val="0"/>
              </a:spcAft>
              <a:buNone/>
              <a:defRPr/>
            </a:pPr>
            <a:r>
              <a:rPr lang="es-SV" sz="2500" dirty="0" smtClean="0">
                <a:latin typeface="Arial" pitchFamily="34" charset="0"/>
                <a:cs typeface="Arial" pitchFamily="34" charset="0"/>
              </a:rPr>
              <a:t>3. Se esta integrando un sistema integrado de control migratorio que incluye el de pasaportes, extranjería, atención a migrantes y control migratorio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0" y="457201"/>
            <a:ext cx="5048250" cy="381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400" b="1" dirty="0">
                <a:solidFill>
                  <a:schemeClr val="bg1"/>
                </a:solidFill>
                <a:ea typeface="+mj-ea"/>
              </a:rPr>
              <a:t>	Políticas </a:t>
            </a:r>
            <a:r>
              <a:rPr lang="es-SV" sz="2400" b="1" dirty="0" smtClean="0">
                <a:solidFill>
                  <a:schemeClr val="bg1"/>
                </a:solidFill>
                <a:ea typeface="+mj-ea"/>
              </a:rPr>
              <a:t>y Gestión Migratoria</a:t>
            </a:r>
            <a:endParaRPr lang="es-SV" sz="2400" b="1" dirty="0">
              <a:solidFill>
                <a:schemeClr val="bg1"/>
              </a:solidFill>
              <a:ea typeface="+mj-ea"/>
            </a:endParaRPr>
          </a:p>
        </p:txBody>
      </p:sp>
      <p:sp>
        <p:nvSpPr>
          <p:cNvPr id="6" name="Title 6"/>
          <p:cNvSpPr txBox="1">
            <a:spLocks/>
          </p:cNvSpPr>
          <p:nvPr/>
        </p:nvSpPr>
        <p:spPr>
          <a:xfrm>
            <a:off x="428596" y="954380"/>
            <a:ext cx="8358246" cy="45719"/>
          </a:xfrm>
          <a:prstGeom prst="rect">
            <a:avLst/>
          </a:prstGeom>
          <a:ln w="6350" cap="rnd">
            <a:noFill/>
          </a:ln>
        </p:spPr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SV" sz="2400" cap="all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0070C0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s-MX" sz="4400" dirty="0" smtClean="0"/>
              <a:t>Cambios institucionales</a:t>
            </a:r>
            <a:endParaRPr lang="es-SV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Aprobación de la Ley especial para la protección y desarrollo de la persona migrante salvadoreña y su familia y su respectivo Reglamente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s-MX" dirty="0" smtClean="0"/>
              <a:t>Se constituyo el Consejo CONMIGRANTES, con 11 instituciones del estado, representación de sociedad civil en El Salvador y en el exterior, (3 Representantes de asociaciones de salvadoreños en el exterior, 1 Representante de las organizaciones no gubernamentales, 2 representantes de Universidades)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s-SV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s-SV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s-S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9144000" cy="5334000"/>
          </a:xfrm>
        </p:spPr>
        <p:txBody>
          <a:bodyPr>
            <a:normAutofit fontScale="90000"/>
          </a:bodyPr>
          <a:lstStyle/>
          <a:p>
            <a:pPr marL="514350" lvl="1" indent="-514350" algn="l" rtl="0">
              <a:spcBef>
                <a:spcPct val="0"/>
              </a:spcBef>
            </a:pPr>
            <a:r>
              <a:rPr lang="es-SV" sz="3200" dirty="0" smtClean="0">
                <a:solidFill>
                  <a:schemeClr val="tx1"/>
                </a:solidFill>
              </a:rPr>
              <a:t>	</a:t>
            </a: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> …..Plan estratégico de CONMIGRANTES</a:t>
            </a:r>
            <a:b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>-</a:t>
            </a:r>
            <a:r>
              <a:rPr lang="es-SV" sz="2700" dirty="0" smtClean="0">
                <a:solidFill>
                  <a:schemeClr val="tx1"/>
                </a:solidFill>
              </a:rPr>
              <a:t>Establecimiento de una </a:t>
            </a:r>
            <a:r>
              <a:rPr lang="es-SV" sz="2700" dirty="0">
                <a:solidFill>
                  <a:schemeClr val="tx1"/>
                </a:solidFill>
              </a:rPr>
              <a:t>red de asistencia Legal para salvadoreños en el exterior </a:t>
            </a:r>
            <a:r>
              <a:rPr lang="es-SV" sz="2700" dirty="0" smtClean="0">
                <a:solidFill>
                  <a:schemeClr val="tx1"/>
                </a:solidFill>
              </a:rPr>
              <a:t>(Proyecto Programa de Asistencia Legal</a:t>
            </a:r>
            <a:r>
              <a:rPr lang="es-SV" sz="2700" dirty="0">
                <a:solidFill>
                  <a:schemeClr val="tx1"/>
                </a:solidFill>
              </a:rPr>
              <a:t/>
            </a:r>
            <a:br>
              <a:rPr lang="es-SV" sz="2700" dirty="0">
                <a:solidFill>
                  <a:schemeClr val="tx1"/>
                </a:solidFill>
              </a:rPr>
            </a:br>
            <a:r>
              <a:rPr lang="es-SV" sz="2700" dirty="0" smtClean="0">
                <a:solidFill>
                  <a:schemeClr val="tx1"/>
                </a:solidFill>
              </a:rPr>
              <a:t>-Ampliación del Observatorio de derechos Humanos hacia un </a:t>
            </a:r>
            <a:r>
              <a:rPr lang="es-SV" sz="2700" b="1" dirty="0" smtClean="0">
                <a:solidFill>
                  <a:srgbClr val="FF0000"/>
                </a:solidFill>
              </a:rPr>
              <a:t>Observatorio Migratorio</a:t>
            </a:r>
            <a:r>
              <a:rPr lang="es-ES" sz="2700" b="1" dirty="0">
                <a:solidFill>
                  <a:srgbClr val="FF0000"/>
                </a:solidFill>
              </a:rPr>
              <a:t> </a:t>
            </a:r>
            <a:r>
              <a:rPr lang="es-ES" sz="2700" dirty="0" smtClean="0">
                <a:solidFill>
                  <a:schemeClr val="tx1"/>
                </a:solidFill>
              </a:rPr>
              <a:t/>
            </a:r>
            <a:br>
              <a:rPr lang="es-ES" sz="2700" dirty="0" smtClean="0">
                <a:solidFill>
                  <a:schemeClr val="tx1"/>
                </a:solidFill>
              </a:rPr>
            </a:br>
            <a:r>
              <a:rPr lang="es-ES" sz="2700" dirty="0" smtClean="0">
                <a:solidFill>
                  <a:schemeClr val="tx1"/>
                </a:solidFill>
              </a:rPr>
              <a:t>Diagnóstico </a:t>
            </a:r>
            <a:r>
              <a:rPr lang="es-ES" sz="2700" dirty="0">
                <a:solidFill>
                  <a:schemeClr val="tx1"/>
                </a:solidFill>
              </a:rPr>
              <a:t>sobre las características de la región, los sitios más riesgosos y las violaciones y delitos que padecen los migrantes en la frontera  y  en los países de transito y destino.</a:t>
            </a:r>
            <a:br>
              <a:rPr lang="es-ES" sz="2700" dirty="0">
                <a:solidFill>
                  <a:schemeClr val="tx1"/>
                </a:solidFill>
              </a:rPr>
            </a:br>
            <a:r>
              <a:rPr lang="es-ES" sz="2700" dirty="0">
                <a:solidFill>
                  <a:schemeClr val="tx1"/>
                </a:solidFill>
              </a:rPr>
              <a:t>Mantener actualizados periódicamente este diagnóstico, sobre todo los contextos de vulnerabilidad y </a:t>
            </a:r>
            <a:r>
              <a:rPr lang="es-ES" sz="2700" dirty="0" smtClean="0">
                <a:solidFill>
                  <a:schemeClr val="tx1"/>
                </a:solidFill>
              </a:rPr>
              <a:t>riesgo con inclusión de los familiares de los migrantes </a:t>
            </a: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SV" sz="27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SV" sz="270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s-SV" sz="360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es-SV" sz="3600" dirty="0" smtClean="0">
                <a:solidFill>
                  <a:schemeClr val="tx1"/>
                </a:solidFill>
                <a:effectLst/>
                <a:latin typeface="+mn-lt"/>
              </a:rPr>
            </a:br>
            <a:endParaRPr lang="es-SV" sz="36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990600"/>
          </a:xfrm>
        </p:spPr>
        <p:txBody>
          <a:bodyPr>
            <a:noAutofit/>
          </a:bodyPr>
          <a:lstStyle/>
          <a:p>
            <a:pPr algn="ctr"/>
            <a:r>
              <a:rPr lang="es-SV" sz="2600" dirty="0" smtClean="0">
                <a:solidFill>
                  <a:srgbClr val="FF0000"/>
                </a:solidFill>
              </a:rPr>
              <a:t>Política y Gestión Migratoria</a:t>
            </a:r>
            <a:endParaRPr lang="es-SV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2400" b="1" dirty="0" smtClean="0"/>
              <a:t>Proyecto </a:t>
            </a:r>
            <a:br>
              <a:rPr lang="es-MX" sz="2400" b="1" dirty="0" smtClean="0"/>
            </a:br>
            <a:r>
              <a:rPr lang="es-MX" sz="2400" b="1" dirty="0" smtClean="0"/>
              <a:t>Reintegración de Personas migrantes retornados y victimas de trata de personas</a:t>
            </a:r>
            <a:endParaRPr lang="es-ES" sz="2400" b="1" dirty="0" smtClean="0"/>
          </a:p>
        </p:txBody>
      </p:sp>
      <p:sp>
        <p:nvSpPr>
          <p:cNvPr id="4099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46974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400" dirty="0" smtClean="0"/>
              <a:t>El objetivo es identificar y atender las necesidades inmediatas de los migrantes retornados que llegan por vía aérea y terrestre  a personas que han sido victimas del delito de trata de personas, refiriéndolos a los canales de apoyo adecuado y asegurando un proceso de atención y reintegración de acuerdo a las características de cada persona migrante retornada. </a:t>
            </a:r>
            <a:endParaRPr lang="es-ES" sz="2400" dirty="0" smtClean="0"/>
          </a:p>
        </p:txBody>
      </p:sp>
      <p:sp>
        <p:nvSpPr>
          <p:cNvPr id="4100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4697413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Este proyecto financiado por Canadá a través de l Ministerio de Asuntos Exteriores y Comercio Internacional de Canadá.  La implementación del proyecto por OIM y como contraparte principal por la DGME y RREE y otras instituciones</a:t>
            </a:r>
            <a:endParaRPr lang="es-E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 TRES COMPONENTES</a:t>
            </a:r>
            <a:endParaRPr lang="es-ES" smtClean="0"/>
          </a:p>
        </p:txBody>
      </p:sp>
      <p:sp>
        <p:nvSpPr>
          <p:cNvPr id="5123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b="1" dirty="0" smtClean="0"/>
              <a:t>1. Infraestructura y equipo</a:t>
            </a:r>
            <a:r>
              <a:rPr lang="es-MX" dirty="0" smtClean="0"/>
              <a:t>.</a:t>
            </a:r>
          </a:p>
          <a:p>
            <a:pPr>
              <a:buFont typeface="Arial" pitchFamily="34" charset="0"/>
              <a:buNone/>
            </a:pPr>
            <a:r>
              <a:rPr lang="es-MX" sz="2400" dirty="0" smtClean="0"/>
              <a:t>     Contribuirán a la mejora de la infraestructura actual y ampliación de equipos disponibles, del departamento de Atención al Migrante en la DGME proporcionando así condiciones mejoradas para atender las necesidades iníciales de los migrantes retornados .</a:t>
            </a:r>
            <a:endParaRPr lang="es-ES" sz="2400" dirty="0" smtClean="0"/>
          </a:p>
        </p:txBody>
      </p:sp>
      <p:sp>
        <p:nvSpPr>
          <p:cNvPr id="5124" name="5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b="1" dirty="0" smtClean="0"/>
              <a:t>2. Unidad de atención psicosocial</a:t>
            </a:r>
            <a:r>
              <a:rPr lang="es-MX" dirty="0" smtClean="0"/>
              <a:t>.  </a:t>
            </a:r>
          </a:p>
          <a:p>
            <a:r>
              <a:rPr lang="es-MX" dirty="0" smtClean="0"/>
              <a:t>Fortalecer las capacidades del Departamento de Atención al migrante, crear un Protocolo para la atención psicosocial, apoyo y fomento de las capacidades del personal especializado que atiende y recibe las personas migrantes retornados</a:t>
            </a:r>
            <a:endParaRPr lang="es-E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2127</TotalTime>
  <Words>702</Words>
  <Application>Microsoft Office PowerPoint</Application>
  <PresentationFormat>Presentación en pantalla (4:3)</PresentationFormat>
  <Paragraphs>183</Paragraphs>
  <Slides>15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Technic</vt:lpstr>
      <vt:lpstr>Hoja de cálculo de Microsoft Office Excel 97-2003</vt:lpstr>
      <vt:lpstr>Diapositiva 1</vt:lpstr>
      <vt:lpstr>Diapositiva 2</vt:lpstr>
      <vt:lpstr>Política y Gestión Migratoria</vt:lpstr>
      <vt:lpstr>Diapositiva 4</vt:lpstr>
      <vt:lpstr>Diapositiva 5</vt:lpstr>
      <vt:lpstr>Cambios institucionales</vt:lpstr>
      <vt:lpstr>  …..Plan estratégico de CONMIGRANTES  -Establecimiento de una red de asistencia Legal para salvadoreños en el exterior (Proyecto Programa de Asistencia Legal -Ampliación del Observatorio de derechos Humanos hacia un Observatorio Migratorio  Diagnóstico sobre las características de la región, los sitios más riesgosos y las violaciones y delitos que padecen los migrantes en la frontera  y  en los países de transito y destino. Mantener actualizados periódicamente este diagnóstico, sobre todo los contextos de vulnerabilidad y riesgo con inclusión de los familiares de los migrantes         </vt:lpstr>
      <vt:lpstr>Proyecto  Reintegración de Personas migrantes retornados y victimas de trata de personas</vt:lpstr>
      <vt:lpstr> TRES COMPONENTES</vt:lpstr>
      <vt:lpstr>Componentes</vt:lpstr>
      <vt:lpstr>DATOS COMPARATIVOS AEREOS</vt:lpstr>
      <vt:lpstr>EXPECTATIVAS DE REPATRIADOS RECIBIDOS VIA  AEREA</vt:lpstr>
      <vt:lpstr>DATOS COMPARATIVOS TERRESTRES</vt:lpstr>
      <vt:lpstr>EXPECTATIVAS DE REPATRIADOS RECIBIDOS VIA  TERRESTRE</vt:lpstr>
      <vt:lpstr> PROTECCION DE DERECHOS HUMANOS Y GESTIÓN HUMANITARIA 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Castillo</dc:creator>
  <cp:lastModifiedBy>lenovo3</cp:lastModifiedBy>
  <cp:revision>257</cp:revision>
  <dcterms:created xsi:type="dcterms:W3CDTF">2010-04-24T23:53:19Z</dcterms:created>
  <dcterms:modified xsi:type="dcterms:W3CDTF">2012-12-06T16:48:02Z</dcterms:modified>
</cp:coreProperties>
</file>