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5" r:id="rId1"/>
  </p:sldMasterIdLst>
  <p:notesMasterIdLst>
    <p:notesMasterId r:id="rId10"/>
  </p:notesMasterIdLst>
  <p:handoutMasterIdLst>
    <p:handoutMasterId r:id="rId11"/>
  </p:handoutMasterIdLst>
  <p:sldIdLst>
    <p:sldId id="256" r:id="rId2"/>
    <p:sldId id="341" r:id="rId3"/>
    <p:sldId id="386" r:id="rId4"/>
    <p:sldId id="385" r:id="rId5"/>
    <p:sldId id="387" r:id="rId6"/>
    <p:sldId id="388" r:id="rId7"/>
    <p:sldId id="389" r:id="rId8"/>
    <p:sldId id="384" r:id="rId9"/>
  </p:sldIdLst>
  <p:sldSz cx="9326563" cy="6858000"/>
  <p:notesSz cx="9296400" cy="7010400"/>
  <p:defaultTextStyle>
    <a:defPPr>
      <a:defRPr lang="en-US"/>
    </a:defPPr>
    <a:lvl1pPr algn="r" rtl="0" eaLnBrk="0" fontAlgn="base" hangingPunct="0">
      <a:spcBef>
        <a:spcPct val="0"/>
      </a:spcBef>
      <a:spcAft>
        <a:spcPct val="0"/>
      </a:spcAft>
      <a:defRPr sz="3200" b="1" kern="1200">
        <a:solidFill>
          <a:srgbClr val="A50021"/>
        </a:solidFill>
        <a:effectLst>
          <a:outerShdw blurRad="38100" dist="38100" dir="2700000" algn="tl">
            <a:srgbClr val="000000">
              <a:alpha val="43137"/>
            </a:srgbClr>
          </a:outerShdw>
        </a:effectLst>
        <a:latin typeface="Arial Narrow" pitchFamily="34" charset="0"/>
        <a:ea typeface="+mn-ea"/>
        <a:cs typeface="+mn-cs"/>
      </a:defRPr>
    </a:lvl1pPr>
    <a:lvl2pPr marL="457200" algn="r" rtl="0" eaLnBrk="0" fontAlgn="base" hangingPunct="0">
      <a:spcBef>
        <a:spcPct val="0"/>
      </a:spcBef>
      <a:spcAft>
        <a:spcPct val="0"/>
      </a:spcAft>
      <a:defRPr sz="3200" b="1" kern="1200">
        <a:solidFill>
          <a:srgbClr val="A50021"/>
        </a:solidFill>
        <a:effectLst>
          <a:outerShdw blurRad="38100" dist="38100" dir="2700000" algn="tl">
            <a:srgbClr val="000000">
              <a:alpha val="43137"/>
            </a:srgbClr>
          </a:outerShdw>
        </a:effectLst>
        <a:latin typeface="Arial Narrow" pitchFamily="34" charset="0"/>
        <a:ea typeface="+mn-ea"/>
        <a:cs typeface="+mn-cs"/>
      </a:defRPr>
    </a:lvl2pPr>
    <a:lvl3pPr marL="914400" algn="r" rtl="0" eaLnBrk="0" fontAlgn="base" hangingPunct="0">
      <a:spcBef>
        <a:spcPct val="0"/>
      </a:spcBef>
      <a:spcAft>
        <a:spcPct val="0"/>
      </a:spcAft>
      <a:defRPr sz="3200" b="1" kern="1200">
        <a:solidFill>
          <a:srgbClr val="A50021"/>
        </a:solidFill>
        <a:effectLst>
          <a:outerShdw blurRad="38100" dist="38100" dir="2700000" algn="tl">
            <a:srgbClr val="000000">
              <a:alpha val="43137"/>
            </a:srgbClr>
          </a:outerShdw>
        </a:effectLst>
        <a:latin typeface="Arial Narrow" pitchFamily="34" charset="0"/>
        <a:ea typeface="+mn-ea"/>
        <a:cs typeface="+mn-cs"/>
      </a:defRPr>
    </a:lvl3pPr>
    <a:lvl4pPr marL="1371600" algn="r" rtl="0" eaLnBrk="0" fontAlgn="base" hangingPunct="0">
      <a:spcBef>
        <a:spcPct val="0"/>
      </a:spcBef>
      <a:spcAft>
        <a:spcPct val="0"/>
      </a:spcAft>
      <a:defRPr sz="3200" b="1" kern="1200">
        <a:solidFill>
          <a:srgbClr val="A50021"/>
        </a:solidFill>
        <a:effectLst>
          <a:outerShdw blurRad="38100" dist="38100" dir="2700000" algn="tl">
            <a:srgbClr val="000000">
              <a:alpha val="43137"/>
            </a:srgbClr>
          </a:outerShdw>
        </a:effectLst>
        <a:latin typeface="Arial Narrow" pitchFamily="34" charset="0"/>
        <a:ea typeface="+mn-ea"/>
        <a:cs typeface="+mn-cs"/>
      </a:defRPr>
    </a:lvl4pPr>
    <a:lvl5pPr marL="1828800" algn="r" rtl="0" eaLnBrk="0" fontAlgn="base" hangingPunct="0">
      <a:spcBef>
        <a:spcPct val="0"/>
      </a:spcBef>
      <a:spcAft>
        <a:spcPct val="0"/>
      </a:spcAft>
      <a:defRPr sz="3200" b="1" kern="1200">
        <a:solidFill>
          <a:srgbClr val="A50021"/>
        </a:solidFill>
        <a:effectLst>
          <a:outerShdw blurRad="38100" dist="38100" dir="2700000" algn="tl">
            <a:srgbClr val="000000">
              <a:alpha val="43137"/>
            </a:srgbClr>
          </a:outerShdw>
        </a:effectLst>
        <a:latin typeface="Arial Narrow" pitchFamily="34" charset="0"/>
        <a:ea typeface="+mn-ea"/>
        <a:cs typeface="+mn-cs"/>
      </a:defRPr>
    </a:lvl5pPr>
    <a:lvl6pPr marL="2286000" algn="l" defTabSz="914400" rtl="0" eaLnBrk="1" latinLnBrk="0" hangingPunct="1">
      <a:defRPr sz="3200" b="1" kern="1200">
        <a:solidFill>
          <a:srgbClr val="A50021"/>
        </a:solidFill>
        <a:effectLst>
          <a:outerShdw blurRad="38100" dist="38100" dir="2700000" algn="tl">
            <a:srgbClr val="000000">
              <a:alpha val="43137"/>
            </a:srgbClr>
          </a:outerShdw>
        </a:effectLst>
        <a:latin typeface="Arial Narrow" pitchFamily="34" charset="0"/>
        <a:ea typeface="+mn-ea"/>
        <a:cs typeface="+mn-cs"/>
      </a:defRPr>
    </a:lvl6pPr>
    <a:lvl7pPr marL="2743200" algn="l" defTabSz="914400" rtl="0" eaLnBrk="1" latinLnBrk="0" hangingPunct="1">
      <a:defRPr sz="3200" b="1" kern="1200">
        <a:solidFill>
          <a:srgbClr val="A50021"/>
        </a:solidFill>
        <a:effectLst>
          <a:outerShdw blurRad="38100" dist="38100" dir="2700000" algn="tl">
            <a:srgbClr val="000000">
              <a:alpha val="43137"/>
            </a:srgbClr>
          </a:outerShdw>
        </a:effectLst>
        <a:latin typeface="Arial Narrow" pitchFamily="34" charset="0"/>
        <a:ea typeface="+mn-ea"/>
        <a:cs typeface="+mn-cs"/>
      </a:defRPr>
    </a:lvl7pPr>
    <a:lvl8pPr marL="3200400" algn="l" defTabSz="914400" rtl="0" eaLnBrk="1" latinLnBrk="0" hangingPunct="1">
      <a:defRPr sz="3200" b="1" kern="1200">
        <a:solidFill>
          <a:srgbClr val="A50021"/>
        </a:solidFill>
        <a:effectLst>
          <a:outerShdw blurRad="38100" dist="38100" dir="2700000" algn="tl">
            <a:srgbClr val="000000">
              <a:alpha val="43137"/>
            </a:srgbClr>
          </a:outerShdw>
        </a:effectLst>
        <a:latin typeface="Arial Narrow" pitchFamily="34" charset="0"/>
        <a:ea typeface="+mn-ea"/>
        <a:cs typeface="+mn-cs"/>
      </a:defRPr>
    </a:lvl8pPr>
    <a:lvl9pPr marL="3657600" algn="l" defTabSz="914400" rtl="0" eaLnBrk="1" latinLnBrk="0" hangingPunct="1">
      <a:defRPr sz="3200" b="1" kern="1200">
        <a:solidFill>
          <a:srgbClr val="A50021"/>
        </a:solidFill>
        <a:effectLst>
          <a:outerShdw blurRad="38100" dist="38100" dir="2700000" algn="tl">
            <a:srgbClr val="000000">
              <a:alpha val="43137"/>
            </a:srgbClr>
          </a:outerShdw>
        </a:effectLst>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000066"/>
    <a:srgbClr val="B2B2B2"/>
    <a:srgbClr val="FFFFFF"/>
    <a:srgbClr val="A50021"/>
    <a:srgbClr val="669900"/>
    <a:srgbClr val="3366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82" y="-72"/>
      </p:cViewPr>
      <p:guideLst>
        <p:guide orient="horz" pos="2160"/>
        <p:guide pos="293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4" d="100"/>
          <a:sy n="74" d="100"/>
        </p:scale>
        <p:origin x="-756" y="-7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1026"/>
          <p:cNvSpPr>
            <a:spLocks noGrp="1" noChangeArrowheads="1"/>
          </p:cNvSpPr>
          <p:nvPr>
            <p:ph type="hdr" sz="quarter"/>
          </p:nvPr>
        </p:nvSpPr>
        <p:spPr bwMode="auto">
          <a:xfrm>
            <a:off x="0" y="0"/>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26" tIns="46566" rIns="93126" bIns="46566" numCol="1" anchor="t" anchorCtr="0" compatLnSpc="1">
            <a:prstTxWarp prst="textNoShape">
              <a:avLst/>
            </a:prstTxWarp>
          </a:bodyPr>
          <a:lstStyle>
            <a:lvl1pPr algn="l" defTabSz="930275">
              <a:defRPr sz="1200" b="0" u="sng">
                <a:solidFill>
                  <a:schemeClr val="tx1"/>
                </a:solidFill>
                <a:effectLst/>
                <a:latin typeface="Times New Roman" pitchFamily="18" charset="0"/>
              </a:defRPr>
            </a:lvl1pPr>
          </a:lstStyle>
          <a:p>
            <a:endParaRPr lang="en-US" altLang="en-US"/>
          </a:p>
        </p:txBody>
      </p:sp>
      <p:sp>
        <p:nvSpPr>
          <p:cNvPr id="59395" name="Rectangle 1027"/>
          <p:cNvSpPr>
            <a:spLocks noGrp="1" noChangeArrowheads="1"/>
          </p:cNvSpPr>
          <p:nvPr>
            <p:ph type="dt" sz="quarter" idx="1"/>
          </p:nvPr>
        </p:nvSpPr>
        <p:spPr bwMode="auto">
          <a:xfrm>
            <a:off x="5267325" y="0"/>
            <a:ext cx="4029075"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26" tIns="46566" rIns="93126" bIns="46566" numCol="1" anchor="t" anchorCtr="0" compatLnSpc="1">
            <a:prstTxWarp prst="textNoShape">
              <a:avLst/>
            </a:prstTxWarp>
          </a:bodyPr>
          <a:lstStyle>
            <a:lvl1pPr defTabSz="930275">
              <a:defRPr sz="1200" b="0" u="sng">
                <a:solidFill>
                  <a:schemeClr val="tx1"/>
                </a:solidFill>
                <a:effectLst/>
                <a:latin typeface="Times New Roman" pitchFamily="18" charset="0"/>
              </a:defRPr>
            </a:lvl1pPr>
          </a:lstStyle>
          <a:p>
            <a:endParaRPr lang="en-US" altLang="en-US"/>
          </a:p>
        </p:txBody>
      </p:sp>
      <p:sp>
        <p:nvSpPr>
          <p:cNvPr id="59396" name="Rectangle 1028"/>
          <p:cNvSpPr>
            <a:spLocks noGrp="1" noChangeArrowheads="1"/>
          </p:cNvSpPr>
          <p:nvPr>
            <p:ph type="ftr" sz="quarter" idx="2"/>
          </p:nvPr>
        </p:nvSpPr>
        <p:spPr bwMode="auto">
          <a:xfrm>
            <a:off x="0" y="6659563"/>
            <a:ext cx="40290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26" tIns="46566" rIns="93126" bIns="46566" numCol="1" anchor="b" anchorCtr="0" compatLnSpc="1">
            <a:prstTxWarp prst="textNoShape">
              <a:avLst/>
            </a:prstTxWarp>
          </a:bodyPr>
          <a:lstStyle>
            <a:lvl1pPr algn="l" defTabSz="930275">
              <a:defRPr sz="1200" b="0" u="sng">
                <a:solidFill>
                  <a:schemeClr val="tx1"/>
                </a:solidFill>
                <a:effectLst/>
                <a:latin typeface="Times New Roman" pitchFamily="18" charset="0"/>
              </a:defRPr>
            </a:lvl1pPr>
          </a:lstStyle>
          <a:p>
            <a:endParaRPr lang="en-US" altLang="en-US"/>
          </a:p>
        </p:txBody>
      </p:sp>
      <p:sp>
        <p:nvSpPr>
          <p:cNvPr id="59397" name="Rectangle 1029"/>
          <p:cNvSpPr>
            <a:spLocks noGrp="1" noChangeArrowheads="1"/>
          </p:cNvSpPr>
          <p:nvPr>
            <p:ph type="sldNum" sz="quarter" idx="3"/>
          </p:nvPr>
        </p:nvSpPr>
        <p:spPr bwMode="auto">
          <a:xfrm>
            <a:off x="5267325" y="6659563"/>
            <a:ext cx="4029075" cy="350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26" tIns="46566" rIns="93126" bIns="46566" numCol="1" anchor="b" anchorCtr="0" compatLnSpc="1">
            <a:prstTxWarp prst="textNoShape">
              <a:avLst/>
            </a:prstTxWarp>
          </a:bodyPr>
          <a:lstStyle>
            <a:lvl1pPr defTabSz="930275">
              <a:defRPr sz="1200" b="0" u="sng">
                <a:solidFill>
                  <a:schemeClr val="tx1"/>
                </a:solidFill>
                <a:effectLst/>
                <a:latin typeface="Times New Roman" pitchFamily="18" charset="0"/>
              </a:defRPr>
            </a:lvl1pPr>
          </a:lstStyle>
          <a:p>
            <a:fld id="{91015AF7-E02B-408E-96B3-B97EA67DD182}" type="slidenum">
              <a:rPr lang="en-US" altLang="en-US"/>
              <a:pPr/>
              <a:t>‹#›</a:t>
            </a:fld>
            <a:endParaRPr lang="en-US" altLang="en-US"/>
          </a:p>
        </p:txBody>
      </p:sp>
    </p:spTree>
    <p:extLst>
      <p:ext uri="{BB962C8B-B14F-4D97-AF65-F5344CB8AC3E}">
        <p14:creationId xmlns:p14="http://schemas.microsoft.com/office/powerpoint/2010/main" val="68879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7746" name="Rectangle 3074"/>
          <p:cNvSpPr>
            <a:spLocks noGrp="1" noChangeArrowheads="1"/>
          </p:cNvSpPr>
          <p:nvPr>
            <p:ph type="hdr" sz="quarter"/>
          </p:nvPr>
        </p:nvSpPr>
        <p:spPr bwMode="auto">
          <a:xfrm>
            <a:off x="0" y="0"/>
            <a:ext cx="40417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4" tIns="45752" rIns="91504" bIns="45752" numCol="1" anchor="t" anchorCtr="0" compatLnSpc="1">
            <a:prstTxWarp prst="textNoShape">
              <a:avLst/>
            </a:prstTxWarp>
          </a:bodyPr>
          <a:lstStyle>
            <a:lvl1pPr algn="l">
              <a:defRPr sz="1200">
                <a:effectLst>
                  <a:outerShdw blurRad="38100" dist="38100" dir="2700000" algn="tl">
                    <a:srgbClr val="C0C0C0"/>
                  </a:outerShdw>
                </a:effectLst>
              </a:defRPr>
            </a:lvl1pPr>
          </a:lstStyle>
          <a:p>
            <a:endParaRPr lang="en-US" altLang="en-US"/>
          </a:p>
        </p:txBody>
      </p:sp>
      <p:sp>
        <p:nvSpPr>
          <p:cNvPr id="287747" name="Rectangle 3075"/>
          <p:cNvSpPr>
            <a:spLocks noGrp="1" noChangeArrowheads="1"/>
          </p:cNvSpPr>
          <p:nvPr>
            <p:ph type="dt" idx="1"/>
          </p:nvPr>
        </p:nvSpPr>
        <p:spPr bwMode="auto">
          <a:xfrm>
            <a:off x="5260975" y="0"/>
            <a:ext cx="40417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4" tIns="45752" rIns="91504" bIns="45752" numCol="1" anchor="t" anchorCtr="0" compatLnSpc="1">
            <a:prstTxWarp prst="textNoShape">
              <a:avLst/>
            </a:prstTxWarp>
          </a:bodyPr>
          <a:lstStyle>
            <a:lvl1pPr>
              <a:defRPr sz="1200">
                <a:effectLst>
                  <a:outerShdw blurRad="38100" dist="38100" dir="2700000" algn="tl">
                    <a:srgbClr val="C0C0C0"/>
                  </a:outerShdw>
                </a:effectLst>
              </a:defRPr>
            </a:lvl1pPr>
          </a:lstStyle>
          <a:p>
            <a:endParaRPr lang="en-US" altLang="en-US"/>
          </a:p>
        </p:txBody>
      </p:sp>
      <p:sp>
        <p:nvSpPr>
          <p:cNvPr id="287748" name="Rectangle 3076"/>
          <p:cNvSpPr>
            <a:spLocks noChangeArrowheads="1" noTextEdit="1"/>
          </p:cNvSpPr>
          <p:nvPr>
            <p:ph type="sldImg" idx="2"/>
          </p:nvPr>
        </p:nvSpPr>
        <p:spPr bwMode="auto">
          <a:xfrm>
            <a:off x="2887663" y="533400"/>
            <a:ext cx="3527425" cy="25939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7749" name="Rectangle 3077"/>
          <p:cNvSpPr>
            <a:spLocks noGrp="1" noChangeArrowheads="1"/>
          </p:cNvSpPr>
          <p:nvPr>
            <p:ph type="body" sz="quarter" idx="3"/>
          </p:nvPr>
        </p:nvSpPr>
        <p:spPr bwMode="auto">
          <a:xfrm>
            <a:off x="1220788" y="3355975"/>
            <a:ext cx="6861175" cy="312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4" tIns="45752" rIns="91504" bIns="45752"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7750" name="Rectangle 3078"/>
          <p:cNvSpPr>
            <a:spLocks noGrp="1" noChangeArrowheads="1"/>
          </p:cNvSpPr>
          <p:nvPr>
            <p:ph type="ftr" sz="quarter" idx="4"/>
          </p:nvPr>
        </p:nvSpPr>
        <p:spPr bwMode="auto">
          <a:xfrm>
            <a:off x="0" y="6635750"/>
            <a:ext cx="40417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4" tIns="45752" rIns="91504" bIns="45752" numCol="1" anchor="b" anchorCtr="0" compatLnSpc="1">
            <a:prstTxWarp prst="textNoShape">
              <a:avLst/>
            </a:prstTxWarp>
          </a:bodyPr>
          <a:lstStyle>
            <a:lvl1pPr algn="l">
              <a:defRPr sz="1200">
                <a:effectLst>
                  <a:outerShdw blurRad="38100" dist="38100" dir="2700000" algn="tl">
                    <a:srgbClr val="C0C0C0"/>
                  </a:outerShdw>
                </a:effectLst>
              </a:defRPr>
            </a:lvl1pPr>
          </a:lstStyle>
          <a:p>
            <a:endParaRPr lang="en-US" altLang="en-US"/>
          </a:p>
        </p:txBody>
      </p:sp>
      <p:sp>
        <p:nvSpPr>
          <p:cNvPr id="287751" name="Rectangle 3079"/>
          <p:cNvSpPr>
            <a:spLocks noGrp="1" noChangeArrowheads="1"/>
          </p:cNvSpPr>
          <p:nvPr>
            <p:ph type="sldNum" sz="quarter" idx="5"/>
          </p:nvPr>
        </p:nvSpPr>
        <p:spPr bwMode="auto">
          <a:xfrm>
            <a:off x="5260975" y="6635750"/>
            <a:ext cx="4041775"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4" tIns="45752" rIns="91504" bIns="45752" numCol="1" anchor="b" anchorCtr="0" compatLnSpc="1">
            <a:prstTxWarp prst="textNoShape">
              <a:avLst/>
            </a:prstTxWarp>
          </a:bodyPr>
          <a:lstStyle>
            <a:lvl1pPr>
              <a:defRPr sz="1200">
                <a:effectLst>
                  <a:outerShdw blurRad="38100" dist="38100" dir="2700000" algn="tl">
                    <a:srgbClr val="C0C0C0"/>
                  </a:outerShdw>
                </a:effectLst>
              </a:defRPr>
            </a:lvl1pPr>
          </a:lstStyle>
          <a:p>
            <a:fld id="{BBB23607-F670-4A10-B78B-C73F0F3429CE}" type="slidenum">
              <a:rPr lang="en-US" altLang="en-US"/>
              <a:pPr/>
              <a:t>‹#›</a:t>
            </a:fld>
            <a:endParaRPr lang="en-US" altLang="en-US"/>
          </a:p>
        </p:txBody>
      </p:sp>
    </p:spTree>
    <p:extLst>
      <p:ext uri="{BB962C8B-B14F-4D97-AF65-F5344CB8AC3E}">
        <p14:creationId xmlns:p14="http://schemas.microsoft.com/office/powerpoint/2010/main" val="28054734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088" y="2130425"/>
            <a:ext cx="7926387"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98588" y="3886200"/>
            <a:ext cx="6529387"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A5CC3E4-780C-4B05-AB70-E596F11ED05A}" type="slidenum">
              <a:rPr lang="en-US" altLang="en-US"/>
              <a:pPr/>
              <a:t>‹#›</a:t>
            </a:fld>
            <a:endParaRPr lang="en-US" altLang="en-US"/>
          </a:p>
        </p:txBody>
      </p:sp>
    </p:spTree>
    <p:extLst>
      <p:ext uri="{BB962C8B-B14F-4D97-AF65-F5344CB8AC3E}">
        <p14:creationId xmlns:p14="http://schemas.microsoft.com/office/powerpoint/2010/main" val="3636147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DE47A2A-DBC6-475D-BF83-D9FC6DA4EA85}" type="slidenum">
              <a:rPr lang="en-US" altLang="en-US"/>
              <a:pPr/>
              <a:t>‹#›</a:t>
            </a:fld>
            <a:endParaRPr lang="en-US" altLang="en-US"/>
          </a:p>
        </p:txBody>
      </p:sp>
    </p:spTree>
    <p:extLst>
      <p:ext uri="{BB962C8B-B14F-4D97-AF65-F5344CB8AC3E}">
        <p14:creationId xmlns:p14="http://schemas.microsoft.com/office/powerpoint/2010/main" val="468805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5275" y="609600"/>
            <a:ext cx="19812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00088" y="609600"/>
            <a:ext cx="5792787"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330F566-8A8E-4932-ADF4-A04AF30BD370}" type="slidenum">
              <a:rPr lang="en-US" altLang="en-US"/>
              <a:pPr/>
              <a:t>‹#›</a:t>
            </a:fld>
            <a:endParaRPr lang="en-US" altLang="en-US"/>
          </a:p>
        </p:txBody>
      </p:sp>
    </p:spTree>
    <p:extLst>
      <p:ext uri="{BB962C8B-B14F-4D97-AF65-F5344CB8AC3E}">
        <p14:creationId xmlns:p14="http://schemas.microsoft.com/office/powerpoint/2010/main" val="12556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87EDDC7-7F58-4E1E-9848-98AE57CE0B83}" type="slidenum">
              <a:rPr lang="en-US" altLang="en-US"/>
              <a:pPr/>
              <a:t>‹#›</a:t>
            </a:fld>
            <a:endParaRPr lang="en-US" altLang="en-US"/>
          </a:p>
        </p:txBody>
      </p:sp>
    </p:spTree>
    <p:extLst>
      <p:ext uri="{BB962C8B-B14F-4D97-AF65-F5344CB8AC3E}">
        <p14:creationId xmlns:p14="http://schemas.microsoft.com/office/powerpoint/2010/main" val="400253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6600" y="4406900"/>
            <a:ext cx="7927975"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36600" y="2906713"/>
            <a:ext cx="792797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F5D1C5E-DC5C-4E10-9B33-E0AA58596BB9}" type="slidenum">
              <a:rPr lang="en-US" altLang="en-US"/>
              <a:pPr/>
              <a:t>‹#›</a:t>
            </a:fld>
            <a:endParaRPr lang="en-US" altLang="en-US"/>
          </a:p>
        </p:txBody>
      </p:sp>
    </p:spTree>
    <p:extLst>
      <p:ext uri="{BB962C8B-B14F-4D97-AF65-F5344CB8AC3E}">
        <p14:creationId xmlns:p14="http://schemas.microsoft.com/office/powerpoint/2010/main" val="180139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00088" y="1981200"/>
            <a:ext cx="3886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38688" y="1981200"/>
            <a:ext cx="3887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E8F7B97-7760-4CA7-82AD-D2C22DC6D821}" type="slidenum">
              <a:rPr lang="en-US" altLang="en-US"/>
              <a:pPr/>
              <a:t>‹#›</a:t>
            </a:fld>
            <a:endParaRPr lang="en-US" altLang="en-US"/>
          </a:p>
        </p:txBody>
      </p:sp>
    </p:spTree>
    <p:extLst>
      <p:ext uri="{BB962C8B-B14F-4D97-AF65-F5344CB8AC3E}">
        <p14:creationId xmlns:p14="http://schemas.microsoft.com/office/powerpoint/2010/main" val="1423753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6725" y="274638"/>
            <a:ext cx="8393113"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66725" y="1535113"/>
            <a:ext cx="4121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66725" y="2174875"/>
            <a:ext cx="4121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737100" y="1535113"/>
            <a:ext cx="4122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37100" y="2174875"/>
            <a:ext cx="4122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67BFDDF-9519-4903-AD0A-8A607251B38E}" type="slidenum">
              <a:rPr lang="en-US" altLang="en-US"/>
              <a:pPr/>
              <a:t>‹#›</a:t>
            </a:fld>
            <a:endParaRPr lang="en-US" altLang="en-US"/>
          </a:p>
        </p:txBody>
      </p:sp>
    </p:spTree>
    <p:extLst>
      <p:ext uri="{BB962C8B-B14F-4D97-AF65-F5344CB8AC3E}">
        <p14:creationId xmlns:p14="http://schemas.microsoft.com/office/powerpoint/2010/main" val="271033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977D7722-4A4D-4B70-8DF0-8BC1E5CB28A1}" type="slidenum">
              <a:rPr lang="en-US" altLang="en-US"/>
              <a:pPr/>
              <a:t>‹#›</a:t>
            </a:fld>
            <a:endParaRPr lang="en-US" altLang="en-US"/>
          </a:p>
        </p:txBody>
      </p:sp>
    </p:spTree>
    <p:extLst>
      <p:ext uri="{BB962C8B-B14F-4D97-AF65-F5344CB8AC3E}">
        <p14:creationId xmlns:p14="http://schemas.microsoft.com/office/powerpoint/2010/main" val="251297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D6F58882-8512-4B41-BE26-988BB0F5DD83}" type="slidenum">
              <a:rPr lang="en-US" altLang="en-US"/>
              <a:pPr/>
              <a:t>‹#›</a:t>
            </a:fld>
            <a:endParaRPr lang="en-US" altLang="en-US"/>
          </a:p>
        </p:txBody>
      </p:sp>
    </p:spTree>
    <p:extLst>
      <p:ext uri="{BB962C8B-B14F-4D97-AF65-F5344CB8AC3E}">
        <p14:creationId xmlns:p14="http://schemas.microsoft.com/office/powerpoint/2010/main" val="405270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6725" y="273050"/>
            <a:ext cx="30686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646488" y="273050"/>
            <a:ext cx="52133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6725" y="1435100"/>
            <a:ext cx="30686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8B7862F-DF42-42C5-BA7E-2E9F780A6F6E}" type="slidenum">
              <a:rPr lang="en-US" altLang="en-US"/>
              <a:pPr/>
              <a:t>‹#›</a:t>
            </a:fld>
            <a:endParaRPr lang="en-US" altLang="en-US"/>
          </a:p>
        </p:txBody>
      </p:sp>
    </p:spTree>
    <p:extLst>
      <p:ext uri="{BB962C8B-B14F-4D97-AF65-F5344CB8AC3E}">
        <p14:creationId xmlns:p14="http://schemas.microsoft.com/office/powerpoint/2010/main" val="125917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800600"/>
            <a:ext cx="5595938"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612775"/>
            <a:ext cx="559593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828800" y="5367338"/>
            <a:ext cx="559593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B63D864-42B5-49A2-83A2-0CD70578F7FF}" type="slidenum">
              <a:rPr lang="en-US" altLang="en-US"/>
              <a:pPr/>
              <a:t>‹#›</a:t>
            </a:fld>
            <a:endParaRPr lang="en-US" altLang="en-US"/>
          </a:p>
        </p:txBody>
      </p:sp>
    </p:spTree>
    <p:extLst>
      <p:ext uri="{BB962C8B-B14F-4D97-AF65-F5344CB8AC3E}">
        <p14:creationId xmlns:p14="http://schemas.microsoft.com/office/powerpoint/2010/main" val="2526189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bwMode="auto">
          <a:xfrm>
            <a:off x="700088" y="609600"/>
            <a:ext cx="79263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85699" name="Rectangle 3"/>
          <p:cNvSpPr>
            <a:spLocks noGrp="1" noChangeArrowheads="1"/>
          </p:cNvSpPr>
          <p:nvPr>
            <p:ph type="body" idx="1"/>
          </p:nvPr>
        </p:nvSpPr>
        <p:spPr bwMode="auto">
          <a:xfrm>
            <a:off x="700088" y="1981200"/>
            <a:ext cx="7926387"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5700" name="Rectangle 4"/>
          <p:cNvSpPr>
            <a:spLocks noGrp="1" noChangeArrowheads="1"/>
          </p:cNvSpPr>
          <p:nvPr>
            <p:ph type="dt" sz="half" idx="2"/>
          </p:nvPr>
        </p:nvSpPr>
        <p:spPr bwMode="auto">
          <a:xfrm>
            <a:off x="700088" y="6248400"/>
            <a:ext cx="1943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b="0">
                <a:solidFill>
                  <a:schemeClr val="tx1"/>
                </a:solidFill>
                <a:effectLst/>
                <a:latin typeface="+mn-lt"/>
              </a:defRPr>
            </a:lvl1pPr>
          </a:lstStyle>
          <a:p>
            <a:endParaRPr lang="en-US" altLang="en-US"/>
          </a:p>
        </p:txBody>
      </p:sp>
      <p:sp>
        <p:nvSpPr>
          <p:cNvPr id="285701" name="Rectangle 5"/>
          <p:cNvSpPr>
            <a:spLocks noGrp="1" noChangeArrowheads="1"/>
          </p:cNvSpPr>
          <p:nvPr>
            <p:ph type="ftr" sz="quarter" idx="3"/>
          </p:nvPr>
        </p:nvSpPr>
        <p:spPr bwMode="auto">
          <a:xfrm>
            <a:off x="3186113" y="6248400"/>
            <a:ext cx="2954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solidFill>
                  <a:schemeClr val="tx1"/>
                </a:solidFill>
                <a:effectLst/>
                <a:latin typeface="+mn-lt"/>
              </a:defRPr>
            </a:lvl1pPr>
          </a:lstStyle>
          <a:p>
            <a:endParaRPr lang="en-US" altLang="en-US"/>
          </a:p>
        </p:txBody>
      </p:sp>
      <p:sp>
        <p:nvSpPr>
          <p:cNvPr id="285702" name="Rectangle 6"/>
          <p:cNvSpPr>
            <a:spLocks noGrp="1" noChangeArrowheads="1"/>
          </p:cNvSpPr>
          <p:nvPr>
            <p:ph type="sldNum" sz="quarter" idx="4"/>
          </p:nvPr>
        </p:nvSpPr>
        <p:spPr bwMode="auto">
          <a:xfrm>
            <a:off x="6683375" y="6248400"/>
            <a:ext cx="1943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solidFill>
                  <a:schemeClr val="tx1"/>
                </a:solidFill>
                <a:effectLst/>
                <a:latin typeface="+mn-lt"/>
              </a:defRPr>
            </a:lvl1pPr>
          </a:lstStyle>
          <a:p>
            <a:fld id="{C3F1DD6B-0C0A-4F34-BAF8-65160E46C98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SzPct val="150000"/>
        <a:buChar char="•"/>
        <a:defRPr sz="3200">
          <a:solidFill>
            <a:schemeClr val="tx1"/>
          </a:solidFill>
          <a:latin typeface="+mn-lt"/>
          <a:ea typeface="+mn-ea"/>
          <a:cs typeface="+mn-cs"/>
        </a:defRPr>
      </a:lvl1pPr>
      <a:lvl2pPr marL="742950" indent="-285750" algn="l" rtl="0" fontAlgn="base">
        <a:spcBef>
          <a:spcPct val="20000"/>
        </a:spcBef>
        <a:spcAft>
          <a:spcPct val="0"/>
        </a:spcAft>
        <a:buSzPct val="150000"/>
        <a:buChar char="–"/>
        <a:defRPr sz="2800">
          <a:solidFill>
            <a:schemeClr val="tx1"/>
          </a:solidFill>
          <a:latin typeface="+mn-lt"/>
        </a:defRPr>
      </a:lvl2pPr>
      <a:lvl3pPr marL="1143000" indent="-228600" algn="l" rtl="0" fontAlgn="base">
        <a:spcBef>
          <a:spcPct val="20000"/>
        </a:spcBef>
        <a:spcAft>
          <a:spcPct val="0"/>
        </a:spcAft>
        <a:buSzPct val="150000"/>
        <a:buChar char="•"/>
        <a:defRPr sz="2400">
          <a:solidFill>
            <a:schemeClr val="tx1"/>
          </a:solidFill>
          <a:latin typeface="+mn-lt"/>
        </a:defRPr>
      </a:lvl3pPr>
      <a:lvl4pPr marL="1600200" indent="-228600" algn="l" rtl="0" fontAlgn="base">
        <a:spcBef>
          <a:spcPct val="20000"/>
        </a:spcBef>
        <a:spcAft>
          <a:spcPct val="0"/>
        </a:spcAft>
        <a:buSzPct val="150000"/>
        <a:buChar char="–"/>
        <a:defRPr sz="2000">
          <a:solidFill>
            <a:schemeClr val="tx1"/>
          </a:solidFill>
          <a:latin typeface="+mn-lt"/>
        </a:defRPr>
      </a:lvl4pPr>
      <a:lvl5pPr marL="2057400" indent="-228600" algn="l" rtl="0" fontAlgn="base">
        <a:spcBef>
          <a:spcPct val="20000"/>
        </a:spcBef>
        <a:spcAft>
          <a:spcPct val="0"/>
        </a:spcAft>
        <a:buSzPct val="150000"/>
        <a:buChar char="»"/>
        <a:defRPr sz="2000">
          <a:solidFill>
            <a:schemeClr val="tx1"/>
          </a:solidFill>
          <a:latin typeface="+mn-lt"/>
        </a:defRPr>
      </a:lvl5pPr>
      <a:lvl6pPr marL="2514600" indent="-228600" algn="l" rtl="0" fontAlgn="base">
        <a:spcBef>
          <a:spcPct val="20000"/>
        </a:spcBef>
        <a:spcAft>
          <a:spcPct val="0"/>
        </a:spcAft>
        <a:buSzPct val="150000"/>
        <a:buChar char="»"/>
        <a:defRPr sz="2000">
          <a:solidFill>
            <a:schemeClr val="tx1"/>
          </a:solidFill>
          <a:latin typeface="+mn-lt"/>
        </a:defRPr>
      </a:lvl6pPr>
      <a:lvl7pPr marL="2971800" indent="-228600" algn="l" rtl="0" fontAlgn="base">
        <a:spcBef>
          <a:spcPct val="20000"/>
        </a:spcBef>
        <a:spcAft>
          <a:spcPct val="0"/>
        </a:spcAft>
        <a:buSzPct val="150000"/>
        <a:buChar char="»"/>
        <a:defRPr sz="2000">
          <a:solidFill>
            <a:schemeClr val="tx1"/>
          </a:solidFill>
          <a:latin typeface="+mn-lt"/>
        </a:defRPr>
      </a:lvl7pPr>
      <a:lvl8pPr marL="3429000" indent="-228600" algn="l" rtl="0" fontAlgn="base">
        <a:spcBef>
          <a:spcPct val="20000"/>
        </a:spcBef>
        <a:spcAft>
          <a:spcPct val="0"/>
        </a:spcAft>
        <a:buSzPct val="150000"/>
        <a:buChar char="»"/>
        <a:defRPr sz="2000">
          <a:solidFill>
            <a:schemeClr val="tx1"/>
          </a:solidFill>
          <a:latin typeface="+mn-lt"/>
        </a:defRPr>
      </a:lvl8pPr>
      <a:lvl9pPr marL="3886200" indent="-228600" algn="l" rtl="0" fontAlgn="base">
        <a:spcBef>
          <a:spcPct val="20000"/>
        </a:spcBef>
        <a:spcAft>
          <a:spcPct val="0"/>
        </a:spcAft>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62000" y="1905000"/>
            <a:ext cx="7848600" cy="2209800"/>
          </a:xfrm>
        </p:spPr>
        <p:txBody>
          <a:bodyPr/>
          <a:lstStyle/>
          <a:p>
            <a:r>
              <a:rPr lang="es-ES" altLang="en-US" sz="3200" b="1">
                <a:solidFill>
                  <a:srgbClr val="A50021"/>
                </a:solidFill>
                <a:effectLst>
                  <a:outerShdw blurRad="38100" dist="38100" dir="2700000" algn="tl">
                    <a:srgbClr val="000000"/>
                  </a:outerShdw>
                </a:effectLst>
                <a:latin typeface="Arial Narrow" pitchFamily="34" charset="0"/>
              </a:rPr>
              <a:t/>
            </a:r>
            <a:br>
              <a:rPr lang="es-ES" altLang="en-US" sz="3200" b="1">
                <a:solidFill>
                  <a:srgbClr val="A50021"/>
                </a:solidFill>
                <a:effectLst>
                  <a:outerShdw blurRad="38100" dist="38100" dir="2700000" algn="tl">
                    <a:srgbClr val="000000"/>
                  </a:outerShdw>
                </a:effectLst>
                <a:latin typeface="Arial Narrow" pitchFamily="34" charset="0"/>
              </a:rPr>
            </a:br>
            <a:r>
              <a:rPr lang="es-ES" altLang="en-US" sz="3200" b="1">
                <a:solidFill>
                  <a:srgbClr val="A50021"/>
                </a:solidFill>
                <a:effectLst>
                  <a:outerShdw blurRad="38100" dist="38100" dir="2700000" algn="tl">
                    <a:srgbClr val="000000"/>
                  </a:outerShdw>
                </a:effectLst>
                <a:latin typeface="Arial Narrow" pitchFamily="34" charset="0"/>
              </a:rPr>
              <a:t/>
            </a:r>
            <a:br>
              <a:rPr lang="es-ES" altLang="en-US" sz="3200" b="1">
                <a:solidFill>
                  <a:srgbClr val="A50021"/>
                </a:solidFill>
                <a:effectLst>
                  <a:outerShdw blurRad="38100" dist="38100" dir="2700000" algn="tl">
                    <a:srgbClr val="000000"/>
                  </a:outerShdw>
                </a:effectLst>
                <a:latin typeface="Arial Narrow" pitchFamily="34" charset="0"/>
              </a:rPr>
            </a:br>
            <a:r>
              <a:rPr lang="es-ES" altLang="en-US" sz="3200" b="1">
                <a:solidFill>
                  <a:srgbClr val="A50021"/>
                </a:solidFill>
                <a:effectLst>
                  <a:outerShdw blurRad="38100" dist="38100" dir="2700000" algn="tl">
                    <a:srgbClr val="000000"/>
                  </a:outerShdw>
                </a:effectLst>
                <a:latin typeface="Arial Narrow" pitchFamily="34" charset="0"/>
              </a:rPr>
              <a:t/>
            </a:r>
            <a:br>
              <a:rPr lang="es-ES" altLang="en-US" sz="3200" b="1">
                <a:solidFill>
                  <a:srgbClr val="A50021"/>
                </a:solidFill>
                <a:effectLst>
                  <a:outerShdw blurRad="38100" dist="38100" dir="2700000" algn="tl">
                    <a:srgbClr val="000000"/>
                  </a:outerShdw>
                </a:effectLst>
                <a:latin typeface="Arial Narrow" pitchFamily="34" charset="0"/>
              </a:rPr>
            </a:br>
            <a:r>
              <a:rPr lang="es-ES" altLang="en-US" sz="3200" b="1">
                <a:solidFill>
                  <a:srgbClr val="A50021"/>
                </a:solidFill>
                <a:effectLst>
                  <a:outerShdw blurRad="38100" dist="38100" dir="2700000" algn="tl">
                    <a:srgbClr val="000000"/>
                  </a:outerShdw>
                </a:effectLst>
                <a:latin typeface="Arial Narrow" pitchFamily="34" charset="0"/>
              </a:rPr>
              <a:t>Sistema de Información Estadística sobre las Migraciones en Centroamérica </a:t>
            </a:r>
            <a:br>
              <a:rPr lang="es-ES" altLang="en-US" sz="3200" b="1">
                <a:solidFill>
                  <a:srgbClr val="A50021"/>
                </a:solidFill>
                <a:effectLst>
                  <a:outerShdw blurRad="38100" dist="38100" dir="2700000" algn="tl">
                    <a:srgbClr val="000000"/>
                  </a:outerShdw>
                </a:effectLst>
                <a:latin typeface="Arial Narrow" pitchFamily="34" charset="0"/>
              </a:rPr>
            </a:br>
            <a:r>
              <a:rPr lang="es-ES" altLang="en-US" sz="3200" b="1">
                <a:solidFill>
                  <a:srgbClr val="A50021"/>
                </a:solidFill>
                <a:effectLst>
                  <a:outerShdw blurRad="38100" dist="38100" dir="2700000" algn="tl">
                    <a:srgbClr val="000000"/>
                  </a:outerShdw>
                </a:effectLst>
                <a:latin typeface="Arial Narrow" pitchFamily="34" charset="0"/>
              </a:rPr>
              <a:t>(SIEMCA)</a:t>
            </a:r>
            <a:br>
              <a:rPr lang="es-ES" altLang="en-US" sz="3200" b="1">
                <a:solidFill>
                  <a:srgbClr val="A50021"/>
                </a:solidFill>
                <a:effectLst>
                  <a:outerShdw blurRad="38100" dist="38100" dir="2700000" algn="tl">
                    <a:srgbClr val="000000"/>
                  </a:outerShdw>
                </a:effectLst>
                <a:latin typeface="Arial Narrow" pitchFamily="34" charset="0"/>
              </a:rPr>
            </a:br>
            <a:r>
              <a:rPr lang="es-ES" altLang="en-US" sz="3200" b="1">
                <a:solidFill>
                  <a:srgbClr val="A50021"/>
                </a:solidFill>
                <a:effectLst>
                  <a:outerShdw blurRad="38100" dist="38100" dir="2700000" algn="tl">
                    <a:srgbClr val="000000"/>
                  </a:outerShdw>
                </a:effectLst>
                <a:latin typeface="Arial Narrow" pitchFamily="34" charset="0"/>
              </a:rPr>
              <a:t/>
            </a:r>
            <a:br>
              <a:rPr lang="es-ES" altLang="en-US" sz="3200" b="1">
                <a:solidFill>
                  <a:srgbClr val="A50021"/>
                </a:solidFill>
                <a:effectLst>
                  <a:outerShdw blurRad="38100" dist="38100" dir="2700000" algn="tl">
                    <a:srgbClr val="000000"/>
                  </a:outerShdw>
                </a:effectLst>
                <a:latin typeface="Arial Narrow" pitchFamily="34" charset="0"/>
              </a:rPr>
            </a:br>
            <a:r>
              <a:rPr lang="es-ES" altLang="en-US" sz="2000" b="1">
                <a:solidFill>
                  <a:srgbClr val="A50021"/>
                </a:solidFill>
                <a:effectLst>
                  <a:outerShdw blurRad="38100" dist="38100" dir="2700000" algn="tl">
                    <a:srgbClr val="000000"/>
                  </a:outerShdw>
                </a:effectLst>
                <a:latin typeface="Arial" charset="0"/>
              </a:rPr>
              <a:t>Ejecutado por la OIM con la colaboración de CEPAL / CELADE</a:t>
            </a:r>
            <a:br>
              <a:rPr lang="es-ES" altLang="en-US" sz="2000" b="1">
                <a:solidFill>
                  <a:srgbClr val="A50021"/>
                </a:solidFill>
                <a:effectLst>
                  <a:outerShdw blurRad="38100" dist="38100" dir="2700000" algn="tl">
                    <a:srgbClr val="000000"/>
                  </a:outerShdw>
                </a:effectLst>
                <a:latin typeface="Arial" charset="0"/>
              </a:rPr>
            </a:br>
            <a:r>
              <a:rPr lang="es-ES" altLang="en-US" sz="2000" b="1">
                <a:solidFill>
                  <a:srgbClr val="A50021"/>
                </a:solidFill>
                <a:effectLst>
                  <a:outerShdw blurRad="38100" dist="38100" dir="2700000" algn="tl">
                    <a:srgbClr val="000000"/>
                  </a:outerShdw>
                </a:effectLst>
                <a:latin typeface="Arial" charset="0"/>
              </a:rPr>
              <a:t/>
            </a:r>
            <a:br>
              <a:rPr lang="es-ES" altLang="en-US" sz="2000" b="1">
                <a:solidFill>
                  <a:srgbClr val="A50021"/>
                </a:solidFill>
                <a:effectLst>
                  <a:outerShdw blurRad="38100" dist="38100" dir="2700000" algn="tl">
                    <a:srgbClr val="000000"/>
                  </a:outerShdw>
                </a:effectLst>
                <a:latin typeface="Arial" charset="0"/>
              </a:rPr>
            </a:br>
            <a:r>
              <a:rPr lang="es-ES" altLang="en-US" sz="2000" b="1">
                <a:solidFill>
                  <a:srgbClr val="A50021"/>
                </a:solidFill>
                <a:effectLst>
                  <a:outerShdw blurRad="38100" dist="38100" dir="2700000" algn="tl">
                    <a:srgbClr val="000000"/>
                  </a:outerShdw>
                </a:effectLst>
                <a:latin typeface="Arial" charset="0"/>
              </a:rPr>
              <a:t/>
            </a:r>
            <a:br>
              <a:rPr lang="es-ES" altLang="en-US" sz="2000" b="1">
                <a:solidFill>
                  <a:srgbClr val="A50021"/>
                </a:solidFill>
                <a:effectLst>
                  <a:outerShdw blurRad="38100" dist="38100" dir="2700000" algn="tl">
                    <a:srgbClr val="000000"/>
                  </a:outerShdw>
                </a:effectLst>
                <a:latin typeface="Arial" charset="0"/>
              </a:rPr>
            </a:br>
            <a:r>
              <a:rPr lang="es-ES" altLang="en-US" sz="2000" b="1">
                <a:solidFill>
                  <a:srgbClr val="A50021"/>
                </a:solidFill>
                <a:effectLst>
                  <a:outerShdw blurRad="38100" dist="38100" dir="2700000" algn="tl">
                    <a:srgbClr val="000000"/>
                  </a:outerShdw>
                </a:effectLst>
                <a:latin typeface="Arial" charset="0"/>
              </a:rPr>
              <a:t>MAYO, 2003</a:t>
            </a:r>
            <a:endParaRPr lang="es-ES_tradnl" altLang="es-ES_tradnl" sz="3200" b="1">
              <a:solidFill>
                <a:srgbClr val="A50021"/>
              </a:solidFill>
              <a:effectLst>
                <a:outerShdw blurRad="38100" dist="38100" dir="2700000" algn="tl">
                  <a:srgbClr val="000000"/>
                </a:outerShdw>
              </a:effectLst>
              <a:latin typeface="Arial Narrow" pitchFamily="34" charset="0"/>
            </a:endParaRPr>
          </a:p>
        </p:txBody>
      </p:sp>
      <p:pic>
        <p:nvPicPr>
          <p:cNvPr id="4102" name="Picture 6" descr="logonegro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89813" y="228600"/>
            <a:ext cx="1708150" cy="13795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 calcmode="lin" valueType="num">
                                      <p:cBhvr>
                                        <p:cTn id="9" dur="500" fill="hold"/>
                                        <p:tgtEl>
                                          <p:spTgt spid="4098"/>
                                        </p:tgtEl>
                                        <p:attrNameLst>
                                          <p:attrName>ppt_x</p:attrName>
                                        </p:attrNameLst>
                                      </p:cBhvr>
                                      <p:tavLst>
                                        <p:tav tm="0">
                                          <p:val>
                                            <p:fltVal val="0.5"/>
                                          </p:val>
                                        </p:tav>
                                        <p:tav tm="100000">
                                          <p:val>
                                            <p:strVal val="#ppt_x"/>
                                          </p:val>
                                        </p:tav>
                                      </p:tavLst>
                                    </p:anim>
                                    <p:anim calcmode="lin" valueType="num">
                                      <p:cBhvr>
                                        <p:cTn id="10" dur="500" fill="hold"/>
                                        <p:tgtEl>
                                          <p:spTgt spid="409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1752600" y="152400"/>
            <a:ext cx="6324600" cy="579438"/>
          </a:xfrm>
          <a:noFill/>
          <a:ln/>
        </p:spPr>
        <p:txBody>
          <a:bodyPr>
            <a:spAutoFit/>
          </a:bodyPr>
          <a:lstStyle/>
          <a:p>
            <a:r>
              <a:rPr lang="es-ES" altLang="en-US" sz="3200" b="1">
                <a:solidFill>
                  <a:srgbClr val="FF3300"/>
                </a:solidFill>
                <a:latin typeface="Arial Narrow" pitchFamily="34" charset="0"/>
              </a:rPr>
              <a:t>PRINCIPALES RESULTADOS</a:t>
            </a:r>
            <a:endParaRPr lang="en-US" altLang="en-US" b="1">
              <a:solidFill>
                <a:schemeClr val="tx1"/>
              </a:solidFill>
            </a:endParaRPr>
          </a:p>
        </p:txBody>
      </p:sp>
      <p:sp>
        <p:nvSpPr>
          <p:cNvPr id="189443" name="Rectangle 3"/>
          <p:cNvSpPr>
            <a:spLocks noGrp="1" noChangeArrowheads="1"/>
          </p:cNvSpPr>
          <p:nvPr>
            <p:ph type="body" idx="1"/>
          </p:nvPr>
        </p:nvSpPr>
        <p:spPr>
          <a:xfrm>
            <a:off x="685800" y="762000"/>
            <a:ext cx="8077200" cy="5105400"/>
          </a:xfrm>
        </p:spPr>
        <p:txBody>
          <a:bodyPr/>
          <a:lstStyle/>
          <a:p>
            <a:pPr lvl="1">
              <a:lnSpc>
                <a:spcPct val="90000"/>
              </a:lnSpc>
              <a:buFont typeface="Wingdings" pitchFamily="2" charset="2"/>
              <a:buChar char="ü"/>
            </a:pPr>
            <a:r>
              <a:rPr lang="es-CR" altLang="en-US" sz="1800">
                <a:solidFill>
                  <a:srgbClr val="000099"/>
                </a:solidFill>
                <a:latin typeface="Arial Narrow" pitchFamily="34" charset="0"/>
              </a:rPr>
              <a:t>Diseño de los insumos y productos similares para todos los países, a partir de las diversas fuentes.</a:t>
            </a:r>
          </a:p>
          <a:p>
            <a:pPr lvl="1">
              <a:lnSpc>
                <a:spcPct val="90000"/>
              </a:lnSpc>
              <a:buFont typeface="Wingdings" pitchFamily="2" charset="2"/>
              <a:buNone/>
            </a:pPr>
            <a:endParaRPr lang="es-CR" altLang="en-US" sz="1400">
              <a:solidFill>
                <a:srgbClr val="000099"/>
              </a:solidFill>
              <a:latin typeface="Arial Narrow" pitchFamily="34" charset="0"/>
            </a:endParaRPr>
          </a:p>
          <a:p>
            <a:pPr lvl="1" algn="just">
              <a:lnSpc>
                <a:spcPct val="90000"/>
              </a:lnSpc>
              <a:buFont typeface="Wingdings" pitchFamily="2" charset="2"/>
              <a:buChar char="ü"/>
            </a:pPr>
            <a:r>
              <a:rPr lang="es-CR" altLang="en-US" sz="1800">
                <a:solidFill>
                  <a:srgbClr val="000099"/>
                </a:solidFill>
                <a:latin typeface="Arial Narrow" pitchFamily="34" charset="0"/>
              </a:rPr>
              <a:t>Procesamientos especiales de los Registros de Entradas y Salidas y de los Censos de las rondas de 2000 y 1990. </a:t>
            </a:r>
          </a:p>
          <a:p>
            <a:pPr lvl="1" algn="just">
              <a:lnSpc>
                <a:spcPct val="90000"/>
              </a:lnSpc>
              <a:buFont typeface="Wingdings" pitchFamily="2" charset="2"/>
              <a:buChar char="ü"/>
            </a:pPr>
            <a:endParaRPr lang="es-CR" altLang="en-US" sz="1400">
              <a:solidFill>
                <a:srgbClr val="000099"/>
              </a:solidFill>
              <a:latin typeface="Arial Narrow" pitchFamily="34" charset="0"/>
            </a:endParaRPr>
          </a:p>
          <a:p>
            <a:pPr lvl="1" algn="just">
              <a:lnSpc>
                <a:spcPct val="90000"/>
              </a:lnSpc>
              <a:buFont typeface="Wingdings" pitchFamily="2" charset="2"/>
              <a:buChar char="ü"/>
            </a:pPr>
            <a:r>
              <a:rPr lang="es-AR" altLang="en-US" sz="1800">
                <a:solidFill>
                  <a:srgbClr val="000099"/>
                </a:solidFill>
                <a:latin typeface="Arial Narrow" pitchFamily="34" charset="0"/>
              </a:rPr>
              <a:t>Módulo Migratorio común en las Encuestas de Hogares de Belice, Costa Rica, El Salvador, Guatemala y Honduras.</a:t>
            </a:r>
          </a:p>
          <a:p>
            <a:pPr lvl="1" algn="just">
              <a:lnSpc>
                <a:spcPct val="90000"/>
              </a:lnSpc>
              <a:buFont typeface="Wingdings" pitchFamily="2" charset="2"/>
              <a:buChar char="ü"/>
            </a:pPr>
            <a:endParaRPr lang="es-AR" altLang="en-US" sz="1400">
              <a:solidFill>
                <a:srgbClr val="000099"/>
              </a:solidFill>
              <a:latin typeface="Arial Narrow" pitchFamily="34" charset="0"/>
            </a:endParaRPr>
          </a:p>
          <a:p>
            <a:pPr lvl="1" algn="just">
              <a:lnSpc>
                <a:spcPct val="90000"/>
              </a:lnSpc>
              <a:buFont typeface="Wingdings" pitchFamily="2" charset="2"/>
              <a:buChar char="ü"/>
            </a:pPr>
            <a:r>
              <a:rPr lang="es-AR" altLang="en-US" sz="1800">
                <a:solidFill>
                  <a:srgbClr val="000099"/>
                </a:solidFill>
                <a:latin typeface="Arial Narrow" pitchFamily="34" charset="0"/>
              </a:rPr>
              <a:t>Incorporación al Sistema de los insumos y fórmulas de cálculo para la generación automática de productos sobre los movimientos internacionales y su traspaso al sitio Web del SIEMCA.</a:t>
            </a:r>
          </a:p>
          <a:p>
            <a:pPr lvl="1" algn="just">
              <a:lnSpc>
                <a:spcPct val="90000"/>
              </a:lnSpc>
              <a:buFont typeface="Wingdings" pitchFamily="2" charset="2"/>
              <a:buChar char="ü"/>
            </a:pPr>
            <a:endParaRPr lang="es-AR" altLang="en-US" sz="1800">
              <a:solidFill>
                <a:srgbClr val="000099"/>
              </a:solidFill>
              <a:latin typeface="Arial Narrow" pitchFamily="34" charset="0"/>
            </a:endParaRPr>
          </a:p>
          <a:p>
            <a:pPr lvl="1" algn="just">
              <a:lnSpc>
                <a:spcPct val="90000"/>
              </a:lnSpc>
              <a:buFont typeface="Wingdings" pitchFamily="2" charset="2"/>
              <a:buChar char="ü"/>
            </a:pPr>
            <a:r>
              <a:rPr lang="es-AR" altLang="en-US" sz="1800">
                <a:solidFill>
                  <a:srgbClr val="000099"/>
                </a:solidFill>
                <a:latin typeface="Arial Narrow" pitchFamily="34" charset="0"/>
              </a:rPr>
              <a:t>El sitio Web </a:t>
            </a:r>
            <a:r>
              <a:rPr lang="es-AR" altLang="en-US" sz="1800" b="1">
                <a:solidFill>
                  <a:srgbClr val="000099"/>
                </a:solidFill>
                <a:latin typeface="Arial Narrow" pitchFamily="34" charset="0"/>
              </a:rPr>
              <a:t>www.siemca.iom.int</a:t>
            </a:r>
            <a:r>
              <a:rPr lang="es-AR" altLang="en-US" sz="1800">
                <a:solidFill>
                  <a:srgbClr val="000099"/>
                </a:solidFill>
                <a:latin typeface="Arial Narrow" pitchFamily="34" charset="0"/>
              </a:rPr>
              <a:t> ya está disponible para consulta de los usuarios.  A la fecha hay información de Costa Rica, El Salvador, Nicaragua y Guatemala.</a:t>
            </a:r>
          </a:p>
          <a:p>
            <a:pPr lvl="1" algn="just">
              <a:lnSpc>
                <a:spcPct val="90000"/>
              </a:lnSpc>
              <a:buFont typeface="Wingdings" pitchFamily="2" charset="2"/>
              <a:buChar char="ü"/>
            </a:pPr>
            <a:endParaRPr lang="es-AR" altLang="en-US" sz="1400">
              <a:solidFill>
                <a:srgbClr val="000099"/>
              </a:solidFill>
              <a:latin typeface="Arial Narrow" pitchFamily="34" charset="0"/>
            </a:endParaRPr>
          </a:p>
          <a:p>
            <a:pPr lvl="1">
              <a:lnSpc>
                <a:spcPct val="90000"/>
              </a:lnSpc>
              <a:buFont typeface="Wingdings" pitchFamily="2" charset="2"/>
              <a:buChar char="ü"/>
            </a:pPr>
            <a:r>
              <a:rPr lang="es-AR" altLang="en-US" sz="1800" b="1">
                <a:solidFill>
                  <a:srgbClr val="000099"/>
                </a:solidFill>
                <a:latin typeface="Arial Narrow" pitchFamily="34" charset="0"/>
              </a:rPr>
              <a:t>Publicaciones:</a:t>
            </a:r>
            <a:r>
              <a:rPr lang="es-AR" altLang="en-US" sz="1800">
                <a:solidFill>
                  <a:srgbClr val="000099"/>
                </a:solidFill>
                <a:latin typeface="Arial Narrow" pitchFamily="34" charset="0"/>
              </a:rPr>
              <a:t>  Serie  SIEMCA  sobre  los  flujos  migratorios, a  nivel  regional y de cada país; dos publicaciones con el CELADE.</a:t>
            </a:r>
          </a:p>
          <a:p>
            <a:pPr lvl="1">
              <a:lnSpc>
                <a:spcPct val="90000"/>
              </a:lnSpc>
              <a:buFont typeface="Wingdings" pitchFamily="2" charset="2"/>
              <a:buChar char="ü"/>
            </a:pPr>
            <a:endParaRPr lang="es-AR" altLang="en-US" sz="1400">
              <a:solidFill>
                <a:srgbClr val="000099"/>
              </a:solidFill>
              <a:latin typeface="Arial Narrow" pitchFamily="34" charset="0"/>
            </a:endParaRPr>
          </a:p>
          <a:p>
            <a:pPr lvl="1">
              <a:lnSpc>
                <a:spcPct val="90000"/>
              </a:lnSpc>
              <a:buFont typeface="Wingdings" pitchFamily="2" charset="2"/>
              <a:buChar char="ü"/>
            </a:pPr>
            <a:r>
              <a:rPr lang="es-AR" altLang="en-US" sz="1800">
                <a:solidFill>
                  <a:srgbClr val="000099"/>
                </a:solidFill>
                <a:latin typeface="Arial Narrow" pitchFamily="34" charset="0"/>
              </a:rPr>
              <a:t>Avances importantes para la transformación del SIEMCA en SIEMMES.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762000" y="1676400"/>
            <a:ext cx="7926388" cy="3505200"/>
          </a:xfrm>
        </p:spPr>
        <p:txBody>
          <a:bodyPr/>
          <a:lstStyle/>
          <a:p>
            <a:r>
              <a:rPr lang="es-ES" altLang="en-US" sz="3200" b="1">
                <a:solidFill>
                  <a:srgbClr val="A50021"/>
                </a:solidFill>
                <a:effectLst>
                  <a:outerShdw blurRad="38100" dist="38100" dir="2700000" algn="tl">
                    <a:srgbClr val="000000"/>
                  </a:outerShdw>
                </a:effectLst>
                <a:latin typeface="Arial Narrow" pitchFamily="34" charset="0"/>
              </a:rPr>
              <a:t>LA TRANSFORMACIÓN DEL </a:t>
            </a:r>
            <a:br>
              <a:rPr lang="es-ES" altLang="en-US" sz="3200" b="1">
                <a:solidFill>
                  <a:srgbClr val="A50021"/>
                </a:solidFill>
                <a:effectLst>
                  <a:outerShdw blurRad="38100" dist="38100" dir="2700000" algn="tl">
                    <a:srgbClr val="000000"/>
                  </a:outerShdw>
                </a:effectLst>
                <a:latin typeface="Arial Narrow" pitchFamily="34" charset="0"/>
              </a:rPr>
            </a:br>
            <a:r>
              <a:rPr lang="es-ES" altLang="en-US" sz="3200" b="1">
                <a:solidFill>
                  <a:srgbClr val="A50021"/>
                </a:solidFill>
                <a:effectLst>
                  <a:outerShdw blurRad="38100" dist="38100" dir="2700000" algn="tl">
                    <a:srgbClr val="000000"/>
                  </a:outerShdw>
                </a:effectLst>
                <a:latin typeface="Arial Narrow" pitchFamily="34" charset="0"/>
              </a:rPr>
              <a:t>SIEMCA EN SIEMMES</a:t>
            </a:r>
            <a:endParaRPr lang="en-US" altLang="en-US" sz="3200" b="1">
              <a:solidFill>
                <a:srgbClr val="CC0066"/>
              </a:solidFill>
              <a:latin typeface="Arial Narrow"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685800" y="76200"/>
            <a:ext cx="7926388" cy="533400"/>
          </a:xfrm>
        </p:spPr>
        <p:txBody>
          <a:bodyPr/>
          <a:lstStyle/>
          <a:p>
            <a:r>
              <a:rPr lang="es-ES" altLang="en-US" sz="3200" b="1">
                <a:solidFill>
                  <a:srgbClr val="FF3300"/>
                </a:solidFill>
                <a:latin typeface="Arial Narrow" pitchFamily="34" charset="0"/>
              </a:rPr>
              <a:t>PRINCIPALES AVANCES</a:t>
            </a:r>
            <a:endParaRPr lang="en-US" altLang="en-US" sz="3600" b="1">
              <a:solidFill>
                <a:srgbClr val="FF3300"/>
              </a:solidFill>
            </a:endParaRPr>
          </a:p>
        </p:txBody>
      </p:sp>
      <p:sp>
        <p:nvSpPr>
          <p:cNvPr id="293891" name="Rectangle 3"/>
          <p:cNvSpPr>
            <a:spLocks noGrp="1" noChangeArrowheads="1"/>
          </p:cNvSpPr>
          <p:nvPr>
            <p:ph type="body" idx="1"/>
          </p:nvPr>
        </p:nvSpPr>
        <p:spPr>
          <a:xfrm>
            <a:off x="381000" y="990600"/>
            <a:ext cx="8686800" cy="5257800"/>
          </a:xfrm>
        </p:spPr>
        <p:txBody>
          <a:bodyPr/>
          <a:lstStyle/>
          <a:p>
            <a:pPr>
              <a:lnSpc>
                <a:spcPct val="90000"/>
              </a:lnSpc>
              <a:buFont typeface="Wingdings" pitchFamily="2" charset="2"/>
              <a:buChar char="ü"/>
            </a:pPr>
            <a:r>
              <a:rPr lang="es-AR" altLang="en-US" sz="1800">
                <a:solidFill>
                  <a:srgbClr val="000099"/>
                </a:solidFill>
                <a:latin typeface="Arial Narrow" pitchFamily="34" charset="0"/>
              </a:rPr>
              <a:t>En el contexto  de  la Iniciativa Mesoamericana para  el  Desarrollo  Humano del Plan Puebla-Panamá se incorpora el Proyecto:  “Sistema de Información Estadística sobre las Migraciones   en Mesoamérica (SIEMMES)”, cuyo objetivo es extender el SIEMCA para incorporar a los Estados del sur-sureste mexicano. </a:t>
            </a:r>
          </a:p>
          <a:p>
            <a:pPr>
              <a:lnSpc>
                <a:spcPct val="90000"/>
              </a:lnSpc>
              <a:buFont typeface="Wingdings" pitchFamily="2" charset="2"/>
              <a:buChar char="ü"/>
            </a:pPr>
            <a:endParaRPr lang="es-AR" altLang="en-US" sz="1800">
              <a:solidFill>
                <a:srgbClr val="000099"/>
              </a:solidFill>
              <a:latin typeface="Arial Narrow" pitchFamily="34" charset="0"/>
            </a:endParaRPr>
          </a:p>
          <a:p>
            <a:pPr>
              <a:lnSpc>
                <a:spcPct val="90000"/>
              </a:lnSpc>
              <a:buFont typeface="Wingdings" pitchFamily="2" charset="2"/>
              <a:buChar char="ü"/>
            </a:pPr>
            <a:r>
              <a:rPr lang="es-AR" altLang="en-US" sz="1800">
                <a:solidFill>
                  <a:srgbClr val="000099"/>
                </a:solidFill>
                <a:latin typeface="Arial Narrow" pitchFamily="34" charset="0"/>
              </a:rPr>
              <a:t>El  BID  obtuvo  financiamiento de  la  Cooperación  del  Gobierno  de  Italia para realizar una consultoría  a  fin de  elaborar un diagnóstico  sobre la situación de las fuentes  mexicanas, la disponibilidad de información migratoria y elaborar una primera propuesta de implementación   del SIEMMES.  El BID contrata al centro de investigación italiano CERFE para este fin.</a:t>
            </a:r>
          </a:p>
          <a:p>
            <a:pPr>
              <a:lnSpc>
                <a:spcPct val="90000"/>
              </a:lnSpc>
              <a:buFont typeface="Wingdings" pitchFamily="2" charset="2"/>
              <a:buNone/>
            </a:pPr>
            <a:endParaRPr lang="es-AR" altLang="en-US" sz="1800">
              <a:solidFill>
                <a:srgbClr val="000099"/>
              </a:solidFill>
              <a:latin typeface="Arial Narrow" pitchFamily="34" charset="0"/>
            </a:endParaRPr>
          </a:p>
          <a:p>
            <a:pPr>
              <a:lnSpc>
                <a:spcPct val="90000"/>
              </a:lnSpc>
              <a:buFont typeface="Wingdings" pitchFamily="2" charset="2"/>
              <a:buChar char="ü"/>
            </a:pPr>
            <a:r>
              <a:rPr lang="es-AR" altLang="en-US" sz="1800">
                <a:solidFill>
                  <a:srgbClr val="000099"/>
                </a:solidFill>
                <a:latin typeface="Arial Narrow" pitchFamily="34" charset="0"/>
              </a:rPr>
              <a:t>La OIM y el Banco Interamericano de Desarrollo (BID) firman un acuerdo para establecer un marco consensuado sobre las actividades y resultados esperados de esta consultoría.</a:t>
            </a:r>
          </a:p>
          <a:p>
            <a:pPr>
              <a:lnSpc>
                <a:spcPct val="90000"/>
              </a:lnSpc>
              <a:buFont typeface="Wingdings" pitchFamily="2" charset="2"/>
              <a:buChar char="ü"/>
            </a:pPr>
            <a:endParaRPr lang="es-AR" altLang="en-US" sz="1800">
              <a:solidFill>
                <a:srgbClr val="000099"/>
              </a:solidFill>
              <a:latin typeface="Arial Narrow" pitchFamily="34" charset="0"/>
            </a:endParaRPr>
          </a:p>
          <a:p>
            <a:pPr>
              <a:lnSpc>
                <a:spcPct val="90000"/>
              </a:lnSpc>
              <a:buFont typeface="Wingdings" pitchFamily="2" charset="2"/>
              <a:buChar char="ü"/>
            </a:pPr>
            <a:r>
              <a:rPr lang="es-AR" altLang="en-US" sz="1800">
                <a:solidFill>
                  <a:srgbClr val="000099"/>
                </a:solidFill>
                <a:latin typeface="Arial Narrow" pitchFamily="34" charset="0"/>
              </a:rPr>
              <a:t>La OIM realiza una primera misión a México para presentar el Proyecto ante las autoridades     del  Instituto  Nacional de  Migración, quienes  demostraron una excelente  disposición  para   avanzar en el análisis de esta iniciativa y realizar el citado diagnóstico.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a:xfrm>
            <a:off x="685800" y="76200"/>
            <a:ext cx="7926388" cy="533400"/>
          </a:xfrm>
        </p:spPr>
        <p:txBody>
          <a:bodyPr/>
          <a:lstStyle/>
          <a:p>
            <a:r>
              <a:rPr lang="es-ES" altLang="en-US" sz="3200" b="1">
                <a:solidFill>
                  <a:srgbClr val="FF3300"/>
                </a:solidFill>
                <a:latin typeface="Arial Narrow" pitchFamily="34" charset="0"/>
              </a:rPr>
              <a:t>PRINCIPALES AVANCES</a:t>
            </a:r>
            <a:endParaRPr lang="en-US" altLang="en-US" sz="3600" b="1">
              <a:solidFill>
                <a:srgbClr val="FF3300"/>
              </a:solidFill>
            </a:endParaRPr>
          </a:p>
        </p:txBody>
      </p:sp>
      <p:sp>
        <p:nvSpPr>
          <p:cNvPr id="296963" name="Rectangle 3"/>
          <p:cNvSpPr>
            <a:spLocks noGrp="1" noChangeArrowheads="1"/>
          </p:cNvSpPr>
          <p:nvPr>
            <p:ph type="body" idx="1"/>
          </p:nvPr>
        </p:nvSpPr>
        <p:spPr>
          <a:xfrm>
            <a:off x="609600" y="762000"/>
            <a:ext cx="8382000" cy="5257800"/>
          </a:xfrm>
        </p:spPr>
        <p:txBody>
          <a:bodyPr/>
          <a:lstStyle/>
          <a:p>
            <a:pPr>
              <a:lnSpc>
                <a:spcPct val="90000"/>
              </a:lnSpc>
              <a:buFont typeface="Wingdings" pitchFamily="2" charset="2"/>
              <a:buChar char="ü"/>
            </a:pPr>
            <a:r>
              <a:rPr lang="es-AR" altLang="en-US" sz="1800">
                <a:solidFill>
                  <a:srgbClr val="000099"/>
                </a:solidFill>
                <a:latin typeface="Arial Narrow" pitchFamily="34" charset="0"/>
              </a:rPr>
              <a:t>Realización de una misión a México, en abril de 2003, conjuntamente con el consultor de CERFE con el objetivo de:</a:t>
            </a:r>
          </a:p>
          <a:p>
            <a:pPr>
              <a:lnSpc>
                <a:spcPct val="90000"/>
              </a:lnSpc>
              <a:buFont typeface="Wingdings" pitchFamily="2" charset="2"/>
              <a:buNone/>
            </a:pPr>
            <a:endParaRPr lang="es-AR" altLang="en-US" sz="1800">
              <a:solidFill>
                <a:srgbClr val="000099"/>
              </a:solidFill>
              <a:latin typeface="Arial Narrow" pitchFamily="34" charset="0"/>
            </a:endParaRPr>
          </a:p>
          <a:p>
            <a:pPr>
              <a:lnSpc>
                <a:spcPct val="90000"/>
              </a:lnSpc>
              <a:buFont typeface="Wingdings" pitchFamily="2" charset="2"/>
              <a:buNone/>
            </a:pPr>
            <a:r>
              <a:rPr lang="es-AR" altLang="en-US" sz="1800">
                <a:solidFill>
                  <a:srgbClr val="000099"/>
                </a:solidFill>
                <a:latin typeface="Arial Narrow" pitchFamily="34" charset="0"/>
              </a:rPr>
              <a:t>		</a:t>
            </a:r>
            <a:r>
              <a:rPr lang="es-AR" altLang="en-US" sz="1600">
                <a:solidFill>
                  <a:srgbClr val="000099"/>
                </a:solidFill>
                <a:latin typeface="Arial Narrow" pitchFamily="34" charset="0"/>
              </a:rPr>
              <a:t>a.  Presentar ante los organismos nacionales los 	requerimientos  para la transformación del 	SIEMCA en SIEMMES.     </a:t>
            </a:r>
          </a:p>
          <a:p>
            <a:pPr>
              <a:lnSpc>
                <a:spcPct val="90000"/>
              </a:lnSpc>
              <a:buFont typeface="Wingdings" pitchFamily="2" charset="2"/>
              <a:buNone/>
            </a:pPr>
            <a:r>
              <a:rPr lang="es-AR" altLang="en-US" sz="1600">
                <a:solidFill>
                  <a:srgbClr val="000099"/>
                </a:solidFill>
                <a:latin typeface="Arial Narrow" pitchFamily="34" charset="0"/>
              </a:rPr>
              <a:t>		b.  Relevar información sobre  las características de  las fuentes mexicanas que  investigan la 	migración internacional.  Evaluar, el grado de  compatibilidad  con el SIEMCA. </a:t>
            </a:r>
          </a:p>
          <a:p>
            <a:pPr>
              <a:lnSpc>
                <a:spcPct val="90000"/>
              </a:lnSpc>
              <a:buFont typeface="Wingdings" pitchFamily="2" charset="2"/>
              <a:buNone/>
            </a:pPr>
            <a:endParaRPr lang="es-AR" altLang="en-US" sz="1400">
              <a:solidFill>
                <a:srgbClr val="000099"/>
              </a:solidFill>
              <a:latin typeface="Arial Narrow" pitchFamily="34" charset="0"/>
            </a:endParaRPr>
          </a:p>
          <a:p>
            <a:pPr>
              <a:lnSpc>
                <a:spcPct val="90000"/>
              </a:lnSpc>
              <a:buFont typeface="Wingdings" pitchFamily="2" charset="2"/>
              <a:buChar char="ü"/>
            </a:pPr>
            <a:r>
              <a:rPr lang="es-AR" altLang="en-US" sz="1800">
                <a:solidFill>
                  <a:srgbClr val="000099"/>
                </a:solidFill>
                <a:latin typeface="Arial Narrow" pitchFamily="34" charset="0"/>
              </a:rPr>
              <a:t>Se realizaron entrevistas con representantes del:  Instituto Nacional de Migración (INM); Instituto Nacional de Estadística, Geografía e Informática (INEGI); Consejo Nacional de Población (CONAPO); Secretaría del  Trabajo y  Previsión Social (STPS); Colegio de la Frontera  Norte  (COLEF);  Banco  de  México  (BANXICO)  y Secretaría  de Relaciones   Exteriores (SRE):</a:t>
            </a:r>
          </a:p>
          <a:p>
            <a:pPr>
              <a:lnSpc>
                <a:spcPct val="90000"/>
              </a:lnSpc>
              <a:buFont typeface="Wingdings" pitchFamily="2" charset="2"/>
              <a:buChar char="ü"/>
            </a:pPr>
            <a:endParaRPr lang="es-AR" altLang="en-US" sz="1400">
              <a:solidFill>
                <a:srgbClr val="000099"/>
              </a:solidFill>
              <a:latin typeface="Arial Narrow" pitchFamily="34" charset="0"/>
            </a:endParaRPr>
          </a:p>
          <a:p>
            <a:pPr>
              <a:lnSpc>
                <a:spcPct val="90000"/>
              </a:lnSpc>
              <a:buFont typeface="Wingdings" pitchFamily="2" charset="2"/>
              <a:buChar char="ü"/>
            </a:pPr>
            <a:r>
              <a:rPr lang="es-AR" altLang="en-US" sz="1800">
                <a:solidFill>
                  <a:srgbClr val="000099"/>
                </a:solidFill>
                <a:latin typeface="Arial Narrow" pitchFamily="34" charset="0"/>
              </a:rPr>
              <a:t>Los representantes de estos organismos enfatizaron la importancia de implementar el SIEMMES y mostraron una predisposición muy favorable para colaborar con el diagnóstico.</a:t>
            </a:r>
          </a:p>
          <a:p>
            <a:pPr>
              <a:lnSpc>
                <a:spcPct val="90000"/>
              </a:lnSpc>
              <a:buFont typeface="Wingdings" pitchFamily="2" charset="2"/>
              <a:buChar char="ü"/>
            </a:pPr>
            <a:endParaRPr lang="es-CR" altLang="en-US">
              <a:solidFill>
                <a:srgbClr val="000000"/>
              </a:solidFill>
              <a:latin typeface="Arial Narrow" pitchFamily="34" charset="0"/>
            </a:endParaRPr>
          </a:p>
          <a:p>
            <a:pPr>
              <a:lnSpc>
                <a:spcPct val="90000"/>
              </a:lnSpc>
              <a:buFont typeface="Wingdings" pitchFamily="2" charset="2"/>
              <a:buChar char="ü"/>
            </a:pPr>
            <a:endParaRPr lang="es-AR" altLang="en-US" sz="1800">
              <a:solidFill>
                <a:srgbClr val="000099"/>
              </a:solidFill>
              <a:latin typeface="Arial Narrow" pitchFamily="34" charset="0"/>
            </a:endParaRPr>
          </a:p>
          <a:p>
            <a:pPr>
              <a:lnSpc>
                <a:spcPct val="90000"/>
              </a:lnSpc>
              <a:buFont typeface="Wingdings" pitchFamily="2" charset="2"/>
              <a:buNone/>
            </a:pPr>
            <a:endParaRPr lang="es-AR" altLang="en-US" sz="1800">
              <a:solidFill>
                <a:srgbClr val="000099"/>
              </a:solidFill>
              <a:latin typeface="Arial Narrow"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685800" y="0"/>
            <a:ext cx="7926388" cy="533400"/>
          </a:xfrm>
        </p:spPr>
        <p:txBody>
          <a:bodyPr/>
          <a:lstStyle/>
          <a:p>
            <a:r>
              <a:rPr lang="es-ES" altLang="en-US" sz="3200" b="1">
                <a:solidFill>
                  <a:srgbClr val="FF3300"/>
                </a:solidFill>
                <a:latin typeface="Arial Narrow" pitchFamily="34" charset="0"/>
              </a:rPr>
              <a:t>FACTIBILIDAD DE IMPLEMENTAR EL SIEMMES</a:t>
            </a:r>
            <a:endParaRPr lang="en-US" altLang="en-US" sz="3600" b="1">
              <a:solidFill>
                <a:srgbClr val="FF3300"/>
              </a:solidFill>
            </a:endParaRPr>
          </a:p>
        </p:txBody>
      </p:sp>
      <p:sp>
        <p:nvSpPr>
          <p:cNvPr id="299011" name="Rectangle 3"/>
          <p:cNvSpPr>
            <a:spLocks noGrp="1" noChangeArrowheads="1"/>
          </p:cNvSpPr>
          <p:nvPr>
            <p:ph type="body" idx="1"/>
          </p:nvPr>
        </p:nvSpPr>
        <p:spPr>
          <a:xfrm>
            <a:off x="152400" y="990600"/>
            <a:ext cx="9174163" cy="5257800"/>
          </a:xfrm>
        </p:spPr>
        <p:txBody>
          <a:bodyPr/>
          <a:lstStyle/>
          <a:p>
            <a:pPr marL="190500" indent="-190500">
              <a:lnSpc>
                <a:spcPct val="90000"/>
              </a:lnSpc>
              <a:buFont typeface="Wingdings" pitchFamily="2" charset="2"/>
              <a:buNone/>
            </a:pPr>
            <a:r>
              <a:rPr lang="es-AR" altLang="en-US" sz="1800">
                <a:solidFill>
                  <a:srgbClr val="000099"/>
                </a:solidFill>
                <a:latin typeface="Arial Narrow" pitchFamily="34" charset="0"/>
              </a:rPr>
              <a:t>1. Incorporación de la totalidad del país al SIEMMES, con información  particular para los Estados del PPP.</a:t>
            </a:r>
          </a:p>
          <a:p>
            <a:pPr marL="190500" indent="-190500">
              <a:lnSpc>
                <a:spcPct val="90000"/>
              </a:lnSpc>
              <a:buFont typeface="Wingdings" pitchFamily="2" charset="2"/>
              <a:buNone/>
            </a:pPr>
            <a:endParaRPr lang="es-AR" altLang="en-US" sz="900">
              <a:solidFill>
                <a:srgbClr val="000099"/>
              </a:solidFill>
              <a:latin typeface="Arial Narrow" pitchFamily="34" charset="0"/>
            </a:endParaRPr>
          </a:p>
          <a:p>
            <a:pPr marL="190500" indent="-190500">
              <a:lnSpc>
                <a:spcPct val="90000"/>
              </a:lnSpc>
              <a:buFont typeface="Wingdings" pitchFamily="2" charset="2"/>
              <a:buNone/>
            </a:pPr>
            <a:r>
              <a:rPr lang="es-AR" altLang="en-US" sz="1800">
                <a:solidFill>
                  <a:srgbClr val="000099"/>
                </a:solidFill>
                <a:latin typeface="Arial Narrow" pitchFamily="34" charset="0"/>
              </a:rPr>
              <a:t>2. La situación de las fuentes es muy favorable y no hay problemas en generar información similar a la del SIEMCA para Centroamérica.</a:t>
            </a:r>
          </a:p>
          <a:p>
            <a:pPr marL="190500" indent="-190500">
              <a:lnSpc>
                <a:spcPct val="90000"/>
              </a:lnSpc>
              <a:buFont typeface="Wingdings" pitchFamily="2" charset="2"/>
              <a:buNone/>
            </a:pPr>
            <a:endParaRPr lang="es-AR" altLang="en-US" sz="900" b="1">
              <a:solidFill>
                <a:srgbClr val="000099"/>
              </a:solidFill>
              <a:latin typeface="Arial Narrow" pitchFamily="34" charset="0"/>
            </a:endParaRPr>
          </a:p>
          <a:p>
            <a:pPr marL="190500" indent="-190500">
              <a:lnSpc>
                <a:spcPct val="90000"/>
              </a:lnSpc>
              <a:buFont typeface="Wingdings" pitchFamily="2" charset="2"/>
              <a:buNone/>
            </a:pPr>
            <a:r>
              <a:rPr lang="es-AR" altLang="en-US" sz="1800">
                <a:solidFill>
                  <a:srgbClr val="000099"/>
                </a:solidFill>
                <a:latin typeface="Arial Narrow" pitchFamily="34" charset="0"/>
              </a:rPr>
              <a:t>3.  El SIEMMES conlleva beneficios mutuos:</a:t>
            </a:r>
          </a:p>
          <a:p>
            <a:pPr marL="857250" lvl="1">
              <a:lnSpc>
                <a:spcPct val="90000"/>
              </a:lnSpc>
              <a:buFont typeface="Wingdings" pitchFamily="2" charset="2"/>
              <a:buChar char="ù"/>
            </a:pPr>
            <a:r>
              <a:rPr lang="es-AR" altLang="en-US" sz="1600">
                <a:solidFill>
                  <a:srgbClr val="000099"/>
                </a:solidFill>
                <a:latin typeface="Arial Narrow" pitchFamily="34" charset="0"/>
              </a:rPr>
              <a:t>El SIEMCA aportaría su experiencia y un sistema regional ya construido y en funcionamiento. </a:t>
            </a:r>
          </a:p>
          <a:p>
            <a:pPr marL="857250" lvl="1">
              <a:lnSpc>
                <a:spcPct val="90000"/>
              </a:lnSpc>
              <a:buFont typeface="Wingdings" pitchFamily="2" charset="2"/>
              <a:buChar char="ù"/>
            </a:pPr>
            <a:r>
              <a:rPr lang="es-AR" altLang="en-US" sz="1600">
                <a:solidFill>
                  <a:srgbClr val="000099"/>
                </a:solidFill>
                <a:latin typeface="Arial Narrow" pitchFamily="34" charset="0"/>
              </a:rPr>
              <a:t>México contribuiría al mejoramiento de la fuentes centroamericanas y con métodos novedosos.</a:t>
            </a:r>
            <a:endParaRPr lang="es-AR" altLang="en-US" sz="1600" i="1">
              <a:solidFill>
                <a:srgbClr val="000099"/>
              </a:solidFill>
              <a:latin typeface="Arial Narrow" pitchFamily="34" charset="0"/>
            </a:endParaRPr>
          </a:p>
          <a:p>
            <a:pPr marL="190500" indent="-190500">
              <a:lnSpc>
                <a:spcPct val="90000"/>
              </a:lnSpc>
              <a:buFont typeface="Wingdings" pitchFamily="2" charset="2"/>
              <a:buNone/>
            </a:pPr>
            <a:endParaRPr lang="es-AR" altLang="en-US" sz="900" i="1">
              <a:solidFill>
                <a:srgbClr val="000099"/>
              </a:solidFill>
              <a:latin typeface="Arial Narrow" pitchFamily="34" charset="0"/>
            </a:endParaRPr>
          </a:p>
          <a:p>
            <a:pPr marL="190500" indent="-190500">
              <a:lnSpc>
                <a:spcPct val="90000"/>
              </a:lnSpc>
              <a:buFont typeface="Wingdings" pitchFamily="2" charset="2"/>
              <a:buNone/>
            </a:pPr>
            <a:r>
              <a:rPr lang="es-AR" altLang="en-US" sz="1800">
                <a:solidFill>
                  <a:srgbClr val="000099"/>
                </a:solidFill>
                <a:latin typeface="Arial Narrow" pitchFamily="34" charset="0"/>
              </a:rPr>
              <a:t>4</a:t>
            </a:r>
            <a:r>
              <a:rPr lang="es-AR" altLang="en-US" sz="1800" i="1">
                <a:solidFill>
                  <a:srgbClr val="000099"/>
                </a:solidFill>
                <a:latin typeface="Arial Narrow" pitchFamily="34" charset="0"/>
              </a:rPr>
              <a:t>.  </a:t>
            </a:r>
            <a:r>
              <a:rPr lang="es-AR" altLang="en-US" sz="1800">
                <a:solidFill>
                  <a:srgbClr val="000099"/>
                </a:solidFill>
                <a:latin typeface="Arial Narrow" pitchFamily="34" charset="0"/>
              </a:rPr>
              <a:t>Los mayores esfuerzos del SIEMMES deberían concentrarse en apoyar al  INM  en el mejoramiento de los registros de movimientos internacionales, tanto en aeropuertos no informatizados como en el resto de los pasos de frontera.</a:t>
            </a:r>
          </a:p>
          <a:p>
            <a:pPr marL="190500" indent="-190500">
              <a:lnSpc>
                <a:spcPct val="90000"/>
              </a:lnSpc>
              <a:buFont typeface="Wingdings" pitchFamily="2" charset="2"/>
              <a:buNone/>
            </a:pPr>
            <a:endParaRPr lang="es-AR" altLang="en-US" sz="900">
              <a:solidFill>
                <a:srgbClr val="000099"/>
              </a:solidFill>
              <a:latin typeface="Arial Narrow" pitchFamily="34" charset="0"/>
            </a:endParaRPr>
          </a:p>
          <a:p>
            <a:pPr marL="190500" indent="-190500">
              <a:lnSpc>
                <a:spcPct val="90000"/>
              </a:lnSpc>
              <a:buFont typeface="Wingdings" pitchFamily="2" charset="2"/>
              <a:buNone/>
            </a:pPr>
            <a:r>
              <a:rPr lang="es-AR" altLang="en-US" sz="1800">
                <a:solidFill>
                  <a:srgbClr val="000099"/>
                </a:solidFill>
                <a:latin typeface="Arial Narrow" pitchFamily="34" charset="0"/>
              </a:rPr>
              <a:t>5.  Los países receptores (Estados Unidos, Canadá) también se beneficiarían con los productos del SIEMMES. </a:t>
            </a:r>
          </a:p>
          <a:p>
            <a:pPr marL="190500" indent="-190500">
              <a:lnSpc>
                <a:spcPct val="90000"/>
              </a:lnSpc>
              <a:buFont typeface="Wingdings" pitchFamily="2" charset="2"/>
              <a:buNone/>
            </a:pPr>
            <a:endParaRPr lang="es-AR" altLang="en-US" sz="1800">
              <a:solidFill>
                <a:srgbClr val="000099"/>
              </a:solidFill>
              <a:latin typeface="Arial Narrow"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0036" name="Picture 4" descr="mo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675" y="685800"/>
            <a:ext cx="4114800" cy="5791200"/>
          </a:xfrm>
          <a:prstGeom prst="rect">
            <a:avLst/>
          </a:prstGeom>
          <a:noFill/>
          <a:extLst>
            <a:ext uri="{909E8E84-426E-40DD-AFC4-6F175D3DCCD1}">
              <a14:hiddenFill xmlns:a14="http://schemas.microsoft.com/office/drawing/2010/main">
                <a:solidFill>
                  <a:srgbClr val="FFFFFF"/>
                </a:solidFill>
              </a14:hiddenFill>
            </a:ext>
          </a:extLst>
        </p:spPr>
      </p:pic>
      <p:pic>
        <p:nvPicPr>
          <p:cNvPr id="300037" name="Picture 5" descr="inmigr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5813" y="685800"/>
            <a:ext cx="4421187" cy="5791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2868" name="Picture 4" descr="sit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875" y="533400"/>
            <a:ext cx="8610600" cy="556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SIEMCA2">
  <a:themeElements>
    <a:clrScheme name="SIEMCA2 1">
      <a:dk1>
        <a:srgbClr val="000000"/>
      </a:dk1>
      <a:lt1>
        <a:srgbClr val="66CCFF"/>
      </a:lt1>
      <a:dk2>
        <a:srgbClr val="000066"/>
      </a:dk2>
      <a:lt2>
        <a:srgbClr val="003300"/>
      </a:lt2>
      <a:accent1>
        <a:srgbClr val="FF66CC"/>
      </a:accent1>
      <a:accent2>
        <a:srgbClr val="FF6600"/>
      </a:accent2>
      <a:accent3>
        <a:srgbClr val="B8E2FF"/>
      </a:accent3>
      <a:accent4>
        <a:srgbClr val="000000"/>
      </a:accent4>
      <a:accent5>
        <a:srgbClr val="FFB8E2"/>
      </a:accent5>
      <a:accent6>
        <a:srgbClr val="E75C00"/>
      </a:accent6>
      <a:hlink>
        <a:srgbClr val="FFCC00"/>
      </a:hlink>
      <a:folHlink>
        <a:srgbClr val="FFFF66"/>
      </a:folHlink>
    </a:clrScheme>
    <a:fontScheme name="SIEMCA2">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3200" b="1" i="0" u="none" strike="noStrike" cap="none" normalizeH="0" baseline="0" smtClean="0">
            <a:ln>
              <a:noFill/>
            </a:ln>
            <a:solidFill>
              <a:srgbClr val="A50021"/>
            </a:solidFill>
            <a:effectLst>
              <a:outerShdw blurRad="38100" dist="38100" dir="2700000" algn="tl">
                <a:srgbClr val="000000">
                  <a:alpha val="43137"/>
                </a:srgbClr>
              </a:outerShdw>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altLang="en-US" sz="3200" b="1" i="0" u="none" strike="noStrike" cap="none" normalizeH="0" baseline="0" smtClean="0">
            <a:ln>
              <a:noFill/>
            </a:ln>
            <a:solidFill>
              <a:srgbClr val="A50021"/>
            </a:solidFill>
            <a:effectLst>
              <a:outerShdw blurRad="38100" dist="38100" dir="2700000" algn="tl">
                <a:srgbClr val="000000">
                  <a:alpha val="43137"/>
                </a:srgbClr>
              </a:outerShdw>
            </a:effectLst>
            <a:latin typeface="Arial Narrow" pitchFamily="34" charset="0"/>
          </a:defRPr>
        </a:defPPr>
      </a:lstStyle>
    </a:lnDef>
  </a:objectDefaults>
  <a:extraClrSchemeLst>
    <a:extraClrScheme>
      <a:clrScheme name="SIEMCA2 1">
        <a:dk1>
          <a:srgbClr val="000000"/>
        </a:dk1>
        <a:lt1>
          <a:srgbClr val="66CCFF"/>
        </a:lt1>
        <a:dk2>
          <a:srgbClr val="000066"/>
        </a:dk2>
        <a:lt2>
          <a:srgbClr val="003300"/>
        </a:lt2>
        <a:accent1>
          <a:srgbClr val="FF66CC"/>
        </a:accent1>
        <a:accent2>
          <a:srgbClr val="FF6600"/>
        </a:accent2>
        <a:accent3>
          <a:srgbClr val="B8E2FF"/>
        </a:accent3>
        <a:accent4>
          <a:srgbClr val="000000"/>
        </a:accent4>
        <a:accent5>
          <a:srgbClr val="FFB8E2"/>
        </a:accent5>
        <a:accent6>
          <a:srgbClr val="E75C00"/>
        </a:accent6>
        <a:hlink>
          <a:srgbClr val="FFCC00"/>
        </a:hlink>
        <a:folHlink>
          <a:srgbClr val="FFFF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Office\Templates\Presentations\SIEMCA2.pot</Template>
  <TotalTime>5425</TotalTime>
  <Words>501</Words>
  <Application>Microsoft Office PowerPoint</Application>
  <PresentationFormat>Custom</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Times New Roman</vt:lpstr>
      <vt:lpstr>Arial Narrow</vt:lpstr>
      <vt:lpstr>Arial</vt:lpstr>
      <vt:lpstr>Wingdings</vt:lpstr>
      <vt:lpstr>SIEMCA2</vt:lpstr>
      <vt:lpstr>   Sistema de Información Estadística sobre las Migraciones en Centroamérica  (SIEMCA)  Ejecutado por la OIM con la colaboración de CEPAL / CELADE   MAYO, 2003</vt:lpstr>
      <vt:lpstr>PRINCIPALES RESULTADOS</vt:lpstr>
      <vt:lpstr>LA TRANSFORMACIÓN DEL  SIEMCA EN SIEMMES</vt:lpstr>
      <vt:lpstr>PRINCIPALES AVANCES</vt:lpstr>
      <vt:lpstr>PRINCIPALES AVANCES</vt:lpstr>
      <vt:lpstr>FACTIBILIDAD DE IMPLEMENTAR EL SIEMMES</vt:lpstr>
      <vt:lpstr>PowerPoint Presentation</vt:lpstr>
      <vt:lpstr>PowerPoint Presentation</vt:lpstr>
    </vt:vector>
  </TitlesOfParts>
  <Company>UNA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Impacto Socio - Económico de las Migraciones de Nicaragua hacia Costa Rica.</dc:title>
  <dc:creator>Escuela de Economía</dc:creator>
  <cp:lastModifiedBy>CON Ana Paola</cp:lastModifiedBy>
  <cp:revision>315</cp:revision>
  <cp:lastPrinted>2003-05-23T21:56:09Z</cp:lastPrinted>
  <dcterms:created xsi:type="dcterms:W3CDTF">2001-02-01T17:35:20Z</dcterms:created>
  <dcterms:modified xsi:type="dcterms:W3CDTF">2017-04-03T15:03:39Z</dcterms:modified>
</cp:coreProperties>
</file>