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theme/themeOverride5.xml" ContentType="application/vnd.openxmlformats-officedocument.themeOverr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tags/tag23.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notesSlides/notesSlide19.xml" ContentType="application/vnd.openxmlformats-officedocument.presentationml.notesSlide+xml"/>
  <Override PartName="/ppt/theme/themeOverride6.xml" ContentType="application/vnd.openxmlformats-officedocument.themeOverr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notesSlides/notesSlide17.xml" ContentType="application/vnd.openxmlformats-officedocument.presentationml.notesSlide+xml"/>
  <Override PartName="/ppt/theme/themeOverride4.xml" ContentType="application/vnd.openxmlformats-officedocument.themeOverr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heme/themeOverride2.xml" ContentType="application/vnd.openxmlformats-officedocument.themeOverride+xml"/>
  <Override PartName="/ppt/tags/tag19.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diagrams/layout2.xml" ContentType="application/vnd.openxmlformats-officedocument.drawingml.diagramLayout+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diagrams/data1.xml" ContentType="application/vnd.openxmlformats-officedocument.drawingml.diagramData+xml"/>
  <Override PartName="/ppt/tags/tag20.xml" ContentType="application/vnd.openxmlformats-officedocument.presentationml.tags+xml"/>
  <Override PartName="/ppt/theme/themeOverride9.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theme/themeOverride7.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Override PartName="/ppt/tags/tag29.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theme/themeOverride8.xml" ContentType="application/vnd.openxmlformats-officedocument.themeOverr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5"/>
  </p:notesMasterIdLst>
  <p:sldIdLst>
    <p:sldId id="256" r:id="rId2"/>
    <p:sldId id="257" r:id="rId3"/>
    <p:sldId id="258" r:id="rId4"/>
    <p:sldId id="259" r:id="rId5"/>
    <p:sldId id="261" r:id="rId6"/>
    <p:sldId id="262" r:id="rId7"/>
    <p:sldId id="263" r:id="rId8"/>
    <p:sldId id="264" r:id="rId9"/>
    <p:sldId id="265" r:id="rId10"/>
    <p:sldId id="267" r:id="rId11"/>
    <p:sldId id="270" r:id="rId12"/>
    <p:sldId id="271" r:id="rId13"/>
    <p:sldId id="288" r:id="rId14"/>
    <p:sldId id="269" r:id="rId15"/>
    <p:sldId id="272" r:id="rId16"/>
    <p:sldId id="291" r:id="rId17"/>
    <p:sldId id="273" r:id="rId18"/>
    <p:sldId id="274" r:id="rId19"/>
    <p:sldId id="289" r:id="rId20"/>
    <p:sldId id="268" r:id="rId21"/>
    <p:sldId id="275" r:id="rId22"/>
    <p:sldId id="279" r:id="rId23"/>
    <p:sldId id="280" r:id="rId24"/>
    <p:sldId id="293" r:id="rId25"/>
    <p:sldId id="282" r:id="rId26"/>
    <p:sldId id="294" r:id="rId27"/>
    <p:sldId id="283" r:id="rId28"/>
    <p:sldId id="284" r:id="rId29"/>
    <p:sldId id="286" r:id="rId30"/>
    <p:sldId id="285" r:id="rId31"/>
    <p:sldId id="287" r:id="rId32"/>
    <p:sldId id="292" r:id="rId33"/>
    <p:sldId id="260" r:id="rId34"/>
  </p:sldIdLst>
  <p:sldSz cx="9144000" cy="5143500" type="screen16x9"/>
  <p:notesSz cx="6858000" cy="9144000"/>
  <p:embeddedFontLst>
    <p:embeddedFont>
      <p:font typeface="Oswald" charset="0"/>
      <p:regular r:id="rId36"/>
      <p:bold r:id="rId37"/>
    </p:embeddedFont>
    <p:embeddedFont>
      <p:font typeface="Calibri" pitchFamily="34" charset="0"/>
      <p:regular r:id="rId38"/>
      <p:bold r:id="rId39"/>
      <p:italic r:id="rId40"/>
      <p:boldItalic r:id="rId41"/>
    </p:embeddedFont>
  </p:embeddedFontLst>
  <p:custDataLst>
    <p:tags r:id="rId42"/>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HATTABI Khalid" initials="KK" lastIdx="2" clrIdx="0">
    <p:extLst>
      <p:ext uri="{19B8F6BF-5375-455C-9EA6-DF929625EA0E}">
        <p15:presenceInfo xmlns:p15="http://schemas.microsoft.com/office/powerpoint/2012/main" xmlns="" userId="S-1-5-21-4064896599-1321994828-1977553258-78939" providerId="AD"/>
      </p:ext>
    </p:extLst>
  </p:cmAuthor>
  <p:cmAuthor id="2" name="SOLIS Ana" initials="SA" lastIdx="1" clrIdx="1">
    <p:extLst>
      <p:ext uri="{19B8F6BF-5375-455C-9EA6-DF929625EA0E}">
        <p15:presenceInfo xmlns:p15="http://schemas.microsoft.com/office/powerpoint/2012/main" xmlns="" userId="S-1-5-21-4064896599-1321994828-1977553258-843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00"/>
    <a:srgbClr val="FFD9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2630" autoAdjust="0"/>
  </p:normalViewPr>
  <p:slideViewPr>
    <p:cSldViewPr snapToGrid="0">
      <p:cViewPr varScale="1">
        <p:scale>
          <a:sx n="91" d="100"/>
          <a:sy n="91" d="100"/>
        </p:scale>
        <p:origin x="-80" y="-168"/>
      </p:cViewPr>
      <p:guideLst>
        <p:guide orient="horz" pos="1620"/>
        <p:guide pos="2880"/>
      </p:guideLst>
    </p:cSldViewPr>
  </p:slideViewPr>
  <p:notesTextViewPr>
    <p:cViewPr>
      <p:scale>
        <a:sx n="1" d="1"/>
        <a:sy n="1" d="1"/>
      </p:scale>
      <p:origin x="0" y="0"/>
    </p:cViewPr>
  </p:notesTextViewPr>
  <p:sorterViewPr>
    <p:cViewPr>
      <p:scale>
        <a:sx n="95" d="100"/>
        <a:sy n="9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ommentAuthors" Target="commentAuthors.xml"/><Relationship Id="rId48"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D6C21D-9768-4317-94D1-5C4F137D91AD}" type="doc">
      <dgm:prSet loTypeId="urn:microsoft.com/office/officeart/2005/8/layout/cycle3" loCatId="cycle" qsTypeId="urn:microsoft.com/office/officeart/2005/8/quickstyle/simple1" qsCatId="simple" csTypeId="urn:microsoft.com/office/officeart/2005/8/colors/accent2_3" csCatId="accent2" phldr="1"/>
      <dgm:spPr/>
      <dgm:t>
        <a:bodyPr/>
        <a:lstStyle/>
        <a:p>
          <a:endParaRPr lang="es-ES"/>
        </a:p>
      </dgm:t>
    </dgm:pt>
    <dgm:pt modelId="{3AB4E5F6-524C-44A5-A147-897FBE0FBFB0}">
      <dgm:prSet phldrT="[Texto]"/>
      <dgm:spPr/>
      <dgm:t>
        <a:bodyPr/>
        <a:lstStyle/>
        <a:p>
          <a:r>
            <a:rPr lang="es-ES" smtClean="0"/>
            <a:t>Right to Information Regarding Consular Assistance</a:t>
          </a:r>
          <a:endParaRPr lang="es-ES" dirty="0"/>
        </a:p>
      </dgm:t>
    </dgm:pt>
    <dgm:pt modelId="{A7DD8D80-9C26-4982-9C49-F309ADF8F582}" type="parTrans" cxnId="{34F6F985-A9C7-4B65-AB5F-AE6D372D0CF6}">
      <dgm:prSet/>
      <dgm:spPr/>
      <dgm:t>
        <a:bodyPr/>
        <a:lstStyle/>
        <a:p>
          <a:endParaRPr lang="es-ES"/>
        </a:p>
      </dgm:t>
    </dgm:pt>
    <dgm:pt modelId="{866B1E0E-C00F-4DF3-92D2-58E67BC88454}" type="sibTrans" cxnId="{34F6F985-A9C7-4B65-AB5F-AE6D372D0CF6}">
      <dgm:prSet/>
      <dgm:spPr/>
      <dgm:t>
        <a:bodyPr/>
        <a:lstStyle/>
        <a:p>
          <a:endParaRPr lang="es-ES"/>
        </a:p>
      </dgm:t>
    </dgm:pt>
    <dgm:pt modelId="{0BC7AA42-C4B2-454C-83F4-EB0FF9836C7B}">
      <dgm:prSet phldrT="[Texto]"/>
      <dgm:spPr/>
      <dgm:t>
        <a:bodyPr/>
        <a:lstStyle/>
        <a:p>
          <a:r>
            <a:rPr lang="es-ES" smtClean="0"/>
            <a:t>Right to Consular Notification</a:t>
          </a:r>
          <a:endParaRPr lang="es-ES" dirty="0"/>
        </a:p>
      </dgm:t>
    </dgm:pt>
    <dgm:pt modelId="{DB65DAA5-F393-457C-BE91-741AB2A1B713}" type="parTrans" cxnId="{06606DA2-C04A-4B6B-95F1-110A464D71D5}">
      <dgm:prSet/>
      <dgm:spPr/>
      <dgm:t>
        <a:bodyPr/>
        <a:lstStyle/>
        <a:p>
          <a:endParaRPr lang="es-ES"/>
        </a:p>
      </dgm:t>
    </dgm:pt>
    <dgm:pt modelId="{9AB1DB8F-BAF3-4163-83F4-457C2A18C990}" type="sibTrans" cxnId="{06606DA2-C04A-4B6B-95F1-110A464D71D5}">
      <dgm:prSet/>
      <dgm:spPr/>
      <dgm:t>
        <a:bodyPr/>
        <a:lstStyle/>
        <a:p>
          <a:endParaRPr lang="es-ES"/>
        </a:p>
      </dgm:t>
    </dgm:pt>
    <dgm:pt modelId="{04225FEE-DB9E-4E92-B4B7-1A6A16922CFB}">
      <dgm:prSet phldrT="[Texto]"/>
      <dgm:spPr/>
      <dgm:t>
        <a:bodyPr/>
        <a:lstStyle/>
        <a:p>
          <a:r>
            <a:rPr lang="es-ES" smtClean="0"/>
            <a:t>Right to Consular Assistance</a:t>
          </a:r>
          <a:endParaRPr lang="es-ES" dirty="0"/>
        </a:p>
      </dgm:t>
    </dgm:pt>
    <dgm:pt modelId="{76947726-8FFC-48F1-B11D-A8AB2E189739}" type="parTrans" cxnId="{6EB6D586-28BD-4787-ADD7-1BA9FD36936E}">
      <dgm:prSet/>
      <dgm:spPr/>
      <dgm:t>
        <a:bodyPr/>
        <a:lstStyle/>
        <a:p>
          <a:endParaRPr lang="es-ES"/>
        </a:p>
      </dgm:t>
    </dgm:pt>
    <dgm:pt modelId="{932CF26E-0880-484D-8600-28ACDA64AD96}" type="sibTrans" cxnId="{6EB6D586-28BD-4787-ADD7-1BA9FD36936E}">
      <dgm:prSet/>
      <dgm:spPr/>
      <dgm:t>
        <a:bodyPr/>
        <a:lstStyle/>
        <a:p>
          <a:endParaRPr lang="es-ES"/>
        </a:p>
      </dgm:t>
    </dgm:pt>
    <dgm:pt modelId="{EBCFBCB2-8548-4D40-A21A-3CDCA9B424B8}">
      <dgm:prSet phldrT="[Texto]"/>
      <dgm:spPr/>
      <dgm:t>
        <a:bodyPr/>
        <a:lstStyle/>
        <a:p>
          <a:r>
            <a:rPr lang="es-ES" smtClean="0"/>
            <a:t>Right to Consular Communication</a:t>
          </a:r>
          <a:endParaRPr lang="es-ES" dirty="0"/>
        </a:p>
      </dgm:t>
    </dgm:pt>
    <dgm:pt modelId="{CBFF6674-B423-46DD-818C-2DAECB364986}" type="parTrans" cxnId="{C2323C77-E2C7-4CFD-8389-B3165F873C27}">
      <dgm:prSet/>
      <dgm:spPr/>
      <dgm:t>
        <a:bodyPr/>
        <a:lstStyle/>
        <a:p>
          <a:endParaRPr lang="es-ES"/>
        </a:p>
      </dgm:t>
    </dgm:pt>
    <dgm:pt modelId="{6195F808-2DAE-416F-B3F1-5E82DF101C8A}" type="sibTrans" cxnId="{C2323C77-E2C7-4CFD-8389-B3165F873C27}">
      <dgm:prSet/>
      <dgm:spPr/>
      <dgm:t>
        <a:bodyPr/>
        <a:lstStyle/>
        <a:p>
          <a:endParaRPr lang="es-ES"/>
        </a:p>
      </dgm:t>
    </dgm:pt>
    <dgm:pt modelId="{62E9EBF0-AF39-4188-8C9F-18621D9612C9}" type="pres">
      <dgm:prSet presAssocID="{7AD6C21D-9768-4317-94D1-5C4F137D91AD}" presName="Name0" presStyleCnt="0">
        <dgm:presLayoutVars>
          <dgm:dir/>
          <dgm:resizeHandles val="exact"/>
        </dgm:presLayoutVars>
      </dgm:prSet>
      <dgm:spPr/>
      <dgm:t>
        <a:bodyPr/>
        <a:lstStyle/>
        <a:p>
          <a:endParaRPr lang="en-US"/>
        </a:p>
      </dgm:t>
    </dgm:pt>
    <dgm:pt modelId="{49C2D1BD-060F-4913-954C-984662155AEE}" type="pres">
      <dgm:prSet presAssocID="{7AD6C21D-9768-4317-94D1-5C4F137D91AD}" presName="cycle" presStyleCnt="0"/>
      <dgm:spPr/>
    </dgm:pt>
    <dgm:pt modelId="{D33EE442-7797-4F61-A36D-D7A06984ED84}" type="pres">
      <dgm:prSet presAssocID="{3AB4E5F6-524C-44A5-A147-897FBE0FBFB0}" presName="nodeFirstNode" presStyleLbl="node1" presStyleIdx="0" presStyleCnt="4">
        <dgm:presLayoutVars>
          <dgm:bulletEnabled val="1"/>
        </dgm:presLayoutVars>
      </dgm:prSet>
      <dgm:spPr/>
      <dgm:t>
        <a:bodyPr/>
        <a:lstStyle/>
        <a:p>
          <a:endParaRPr lang="en-US"/>
        </a:p>
      </dgm:t>
    </dgm:pt>
    <dgm:pt modelId="{5736795F-0B82-48A8-90F3-99224BCC0C1D}" type="pres">
      <dgm:prSet presAssocID="{866B1E0E-C00F-4DF3-92D2-58E67BC88454}" presName="sibTransFirstNode" presStyleLbl="bgShp" presStyleIdx="0" presStyleCnt="1"/>
      <dgm:spPr/>
      <dgm:t>
        <a:bodyPr/>
        <a:lstStyle/>
        <a:p>
          <a:endParaRPr lang="en-US"/>
        </a:p>
      </dgm:t>
    </dgm:pt>
    <dgm:pt modelId="{5CD0B9F2-4541-40AE-9BB9-132B6FA9EE63}" type="pres">
      <dgm:prSet presAssocID="{0BC7AA42-C4B2-454C-83F4-EB0FF9836C7B}" presName="nodeFollowingNodes" presStyleLbl="node1" presStyleIdx="1" presStyleCnt="4" custRadScaleRad="102730" custRadScaleInc="3562">
        <dgm:presLayoutVars>
          <dgm:bulletEnabled val="1"/>
        </dgm:presLayoutVars>
      </dgm:prSet>
      <dgm:spPr/>
      <dgm:t>
        <a:bodyPr/>
        <a:lstStyle/>
        <a:p>
          <a:endParaRPr lang="en-US"/>
        </a:p>
      </dgm:t>
    </dgm:pt>
    <dgm:pt modelId="{4A0FF16E-22CB-4DE3-ADEA-C8B38A7B200D}" type="pres">
      <dgm:prSet presAssocID="{04225FEE-DB9E-4E92-B4B7-1A6A16922CFB}" presName="nodeFollowingNodes" presStyleLbl="node1" presStyleIdx="2" presStyleCnt="4">
        <dgm:presLayoutVars>
          <dgm:bulletEnabled val="1"/>
        </dgm:presLayoutVars>
      </dgm:prSet>
      <dgm:spPr/>
      <dgm:t>
        <a:bodyPr/>
        <a:lstStyle/>
        <a:p>
          <a:endParaRPr lang="en-US"/>
        </a:p>
      </dgm:t>
    </dgm:pt>
    <dgm:pt modelId="{2D0E8904-932D-493C-9CDE-EA3F8971AD1B}" type="pres">
      <dgm:prSet presAssocID="{EBCFBCB2-8548-4D40-A21A-3CDCA9B424B8}" presName="nodeFollowingNodes" presStyleLbl="node1" presStyleIdx="3" presStyleCnt="4">
        <dgm:presLayoutVars>
          <dgm:bulletEnabled val="1"/>
        </dgm:presLayoutVars>
      </dgm:prSet>
      <dgm:spPr/>
      <dgm:t>
        <a:bodyPr/>
        <a:lstStyle/>
        <a:p>
          <a:endParaRPr lang="en-US"/>
        </a:p>
      </dgm:t>
    </dgm:pt>
  </dgm:ptLst>
  <dgm:cxnLst>
    <dgm:cxn modelId="{75B5AEA4-DB2D-49D0-94C8-BD35B4EC7AA4}" type="presOf" srcId="{3AB4E5F6-524C-44A5-A147-897FBE0FBFB0}" destId="{D33EE442-7797-4F61-A36D-D7A06984ED84}" srcOrd="0" destOrd="0" presId="urn:microsoft.com/office/officeart/2005/8/layout/cycle3"/>
    <dgm:cxn modelId="{7DE92593-ECC0-4C27-B8B1-C67132E45556}" type="presOf" srcId="{7AD6C21D-9768-4317-94D1-5C4F137D91AD}" destId="{62E9EBF0-AF39-4188-8C9F-18621D9612C9}" srcOrd="0" destOrd="0" presId="urn:microsoft.com/office/officeart/2005/8/layout/cycle3"/>
    <dgm:cxn modelId="{6DFA40A1-C449-4119-B91D-4F5EF2AB06EF}" type="presOf" srcId="{866B1E0E-C00F-4DF3-92D2-58E67BC88454}" destId="{5736795F-0B82-48A8-90F3-99224BCC0C1D}" srcOrd="0" destOrd="0" presId="urn:microsoft.com/office/officeart/2005/8/layout/cycle3"/>
    <dgm:cxn modelId="{C2323C77-E2C7-4CFD-8389-B3165F873C27}" srcId="{7AD6C21D-9768-4317-94D1-5C4F137D91AD}" destId="{EBCFBCB2-8548-4D40-A21A-3CDCA9B424B8}" srcOrd="3" destOrd="0" parTransId="{CBFF6674-B423-46DD-818C-2DAECB364986}" sibTransId="{6195F808-2DAE-416F-B3F1-5E82DF101C8A}"/>
    <dgm:cxn modelId="{707F192C-4893-4F43-9439-DDACD5D253D6}" type="presOf" srcId="{04225FEE-DB9E-4E92-B4B7-1A6A16922CFB}" destId="{4A0FF16E-22CB-4DE3-ADEA-C8B38A7B200D}" srcOrd="0" destOrd="0" presId="urn:microsoft.com/office/officeart/2005/8/layout/cycle3"/>
    <dgm:cxn modelId="{34F6F985-A9C7-4B65-AB5F-AE6D372D0CF6}" srcId="{7AD6C21D-9768-4317-94D1-5C4F137D91AD}" destId="{3AB4E5F6-524C-44A5-A147-897FBE0FBFB0}" srcOrd="0" destOrd="0" parTransId="{A7DD8D80-9C26-4982-9C49-F309ADF8F582}" sibTransId="{866B1E0E-C00F-4DF3-92D2-58E67BC88454}"/>
    <dgm:cxn modelId="{6DABBE8C-FB20-4D36-B59E-0889B00336B4}" type="presOf" srcId="{EBCFBCB2-8548-4D40-A21A-3CDCA9B424B8}" destId="{2D0E8904-932D-493C-9CDE-EA3F8971AD1B}" srcOrd="0" destOrd="0" presId="urn:microsoft.com/office/officeart/2005/8/layout/cycle3"/>
    <dgm:cxn modelId="{52852007-B311-4772-B107-F71FD401D079}" type="presOf" srcId="{0BC7AA42-C4B2-454C-83F4-EB0FF9836C7B}" destId="{5CD0B9F2-4541-40AE-9BB9-132B6FA9EE63}" srcOrd="0" destOrd="0" presId="urn:microsoft.com/office/officeart/2005/8/layout/cycle3"/>
    <dgm:cxn modelId="{06606DA2-C04A-4B6B-95F1-110A464D71D5}" srcId="{7AD6C21D-9768-4317-94D1-5C4F137D91AD}" destId="{0BC7AA42-C4B2-454C-83F4-EB0FF9836C7B}" srcOrd="1" destOrd="0" parTransId="{DB65DAA5-F393-457C-BE91-741AB2A1B713}" sibTransId="{9AB1DB8F-BAF3-4163-83F4-457C2A18C990}"/>
    <dgm:cxn modelId="{6EB6D586-28BD-4787-ADD7-1BA9FD36936E}" srcId="{7AD6C21D-9768-4317-94D1-5C4F137D91AD}" destId="{04225FEE-DB9E-4E92-B4B7-1A6A16922CFB}" srcOrd="2" destOrd="0" parTransId="{76947726-8FFC-48F1-B11D-A8AB2E189739}" sibTransId="{932CF26E-0880-484D-8600-28ACDA64AD96}"/>
    <dgm:cxn modelId="{BF228C5F-FFE5-457D-A827-CF77D71748F4}" type="presParOf" srcId="{62E9EBF0-AF39-4188-8C9F-18621D9612C9}" destId="{49C2D1BD-060F-4913-954C-984662155AEE}" srcOrd="0" destOrd="0" presId="urn:microsoft.com/office/officeart/2005/8/layout/cycle3"/>
    <dgm:cxn modelId="{85A9DDA1-285C-4635-96A8-CCBB0B5628C7}" type="presParOf" srcId="{49C2D1BD-060F-4913-954C-984662155AEE}" destId="{D33EE442-7797-4F61-A36D-D7A06984ED84}" srcOrd="0" destOrd="0" presId="urn:microsoft.com/office/officeart/2005/8/layout/cycle3"/>
    <dgm:cxn modelId="{BB0A2BC8-E066-4CF1-9D2F-3B19E55D3BCA}" type="presParOf" srcId="{49C2D1BD-060F-4913-954C-984662155AEE}" destId="{5736795F-0B82-48A8-90F3-99224BCC0C1D}" srcOrd="1" destOrd="0" presId="urn:microsoft.com/office/officeart/2005/8/layout/cycle3"/>
    <dgm:cxn modelId="{C32330AE-2CBC-421C-AE1D-65EA9747A4AC}" type="presParOf" srcId="{49C2D1BD-060F-4913-954C-984662155AEE}" destId="{5CD0B9F2-4541-40AE-9BB9-132B6FA9EE63}" srcOrd="2" destOrd="0" presId="urn:microsoft.com/office/officeart/2005/8/layout/cycle3"/>
    <dgm:cxn modelId="{B7425B50-7F6E-478F-A406-50FEE086896F}" type="presParOf" srcId="{49C2D1BD-060F-4913-954C-984662155AEE}" destId="{4A0FF16E-22CB-4DE3-ADEA-C8B38A7B200D}" srcOrd="3" destOrd="0" presId="urn:microsoft.com/office/officeart/2005/8/layout/cycle3"/>
    <dgm:cxn modelId="{36EE7E11-69A7-4023-9304-EBFC02F057CC}" type="presParOf" srcId="{49C2D1BD-060F-4913-954C-984662155AEE}" destId="{2D0E8904-932D-493C-9CDE-EA3F8971AD1B}" srcOrd="4" destOrd="0" presId="urn:microsoft.com/office/officeart/2005/8/layout/cycle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7A17AC-1AEE-4B7E-8C0B-55D70C228C73}" type="doc">
      <dgm:prSet loTypeId="urn:microsoft.com/office/officeart/2005/8/layout/hList3" loCatId="list" qsTypeId="urn:microsoft.com/office/officeart/2005/8/quickstyle/simple1" qsCatId="simple" csTypeId="urn:microsoft.com/office/officeart/2005/8/colors/accent5_3" csCatId="accent5" phldr="1"/>
      <dgm:spPr/>
      <dgm:t>
        <a:bodyPr/>
        <a:lstStyle/>
        <a:p>
          <a:endParaRPr lang="es-ES_tradnl"/>
        </a:p>
      </dgm:t>
    </dgm:pt>
    <dgm:pt modelId="{36C7A0EB-2962-4034-9309-68539A6C68AA}">
      <dgm:prSet phldrT="[Texto]" custT="1"/>
      <dgm:spPr/>
      <dgm:t>
        <a:bodyPr/>
        <a:lstStyle/>
        <a:p>
          <a:r>
            <a:rPr lang="es-ES_tradnl" sz="4000" b="1" smtClean="0"/>
            <a:t>Functions</a:t>
          </a:r>
          <a:endParaRPr lang="es-ES_tradnl" sz="5800" dirty="0"/>
        </a:p>
      </dgm:t>
    </dgm:pt>
    <dgm:pt modelId="{59FF25D6-D8C1-4092-9A33-A46CB6182697}" type="parTrans" cxnId="{E6CEFDD0-2D16-428C-A0D6-0F46F89EBA60}">
      <dgm:prSet/>
      <dgm:spPr/>
      <dgm:t>
        <a:bodyPr/>
        <a:lstStyle/>
        <a:p>
          <a:endParaRPr lang="es-ES_tradnl"/>
        </a:p>
      </dgm:t>
    </dgm:pt>
    <dgm:pt modelId="{81527EF9-B8B6-4017-B92A-324C8DD9CFD9}" type="sibTrans" cxnId="{E6CEFDD0-2D16-428C-A0D6-0F46F89EBA60}">
      <dgm:prSet/>
      <dgm:spPr/>
      <dgm:t>
        <a:bodyPr/>
        <a:lstStyle/>
        <a:p>
          <a:endParaRPr lang="es-ES_tradnl"/>
        </a:p>
      </dgm:t>
    </dgm:pt>
    <dgm:pt modelId="{D0A0E129-27C4-4314-88C7-FC09190B13DC}">
      <dgm:prSet phldrT="[Texto]" custT="1"/>
      <dgm:spPr/>
      <dgm:t>
        <a:bodyPr anchor="t" anchorCtr="0"/>
        <a:lstStyle/>
        <a:p>
          <a:endParaRPr lang="es-CR" sz="1400" b="1" u="sng" smtClean="0">
            <a:solidFill>
              <a:schemeClr val="bg1"/>
            </a:solidFill>
            <a:cs typeface="Arial" panose="020B0604020202020204" pitchFamily="34" charset="0"/>
          </a:endParaRPr>
        </a:p>
        <a:p>
          <a:r>
            <a:rPr lang="es-CR" sz="1400" b="1" u="sng" smtClean="0">
              <a:solidFill>
                <a:schemeClr val="bg1"/>
              </a:solidFill>
              <a:cs typeface="Arial" panose="020B0604020202020204" pitchFamily="34" charset="0"/>
            </a:rPr>
            <a:t>Diplomatic Mission</a:t>
          </a:r>
          <a:endParaRPr lang="es-CR" sz="1400" b="1" u="sng" dirty="0">
            <a:solidFill>
              <a:schemeClr val="bg1"/>
            </a:solidFill>
            <a:cs typeface="Arial" panose="020B0604020202020204" pitchFamily="34" charset="0"/>
          </a:endParaRPr>
        </a:p>
        <a:p>
          <a:endParaRPr lang="es-CR" sz="1400" b="1" dirty="0">
            <a:solidFill>
              <a:schemeClr val="bg1"/>
            </a:solidFill>
            <a:cs typeface="Arial" panose="020B0604020202020204" pitchFamily="34" charset="0"/>
          </a:endParaRPr>
        </a:p>
        <a:p>
          <a:r>
            <a:rPr lang="es-CR" sz="1400" smtClean="0">
              <a:solidFill>
                <a:schemeClr val="bg1"/>
              </a:solidFill>
            </a:rPr>
            <a:t>Protect, in the receiving State, the interests of the accrediting State and its nationals.</a:t>
          </a:r>
          <a:endParaRPr lang="es-ES_tradnl" sz="1400" dirty="0"/>
        </a:p>
      </dgm:t>
    </dgm:pt>
    <dgm:pt modelId="{7242FC50-1B95-4995-AE60-9438F9B899D1}" type="parTrans" cxnId="{70F41C83-A251-4FD6-9EC1-0406EC3CAB6B}">
      <dgm:prSet/>
      <dgm:spPr/>
      <dgm:t>
        <a:bodyPr/>
        <a:lstStyle/>
        <a:p>
          <a:endParaRPr lang="es-ES_tradnl"/>
        </a:p>
      </dgm:t>
    </dgm:pt>
    <dgm:pt modelId="{42B879C2-A8B6-49EF-AE19-615C2FAFEDFA}" type="sibTrans" cxnId="{70F41C83-A251-4FD6-9EC1-0406EC3CAB6B}">
      <dgm:prSet/>
      <dgm:spPr/>
      <dgm:t>
        <a:bodyPr/>
        <a:lstStyle/>
        <a:p>
          <a:endParaRPr lang="es-ES_tradnl"/>
        </a:p>
      </dgm:t>
    </dgm:pt>
    <dgm:pt modelId="{507E8259-1161-46D7-8A41-30B085AFB8C3}">
      <dgm:prSet phldrT="[Texto]" custT="1"/>
      <dgm:spPr/>
      <dgm:t>
        <a:bodyPr anchor="t" anchorCtr="0"/>
        <a:lstStyle/>
        <a:p>
          <a:endParaRPr lang="es-CR" sz="1400" b="1" i="0" dirty="0">
            <a:solidFill>
              <a:schemeClr val="bg1"/>
            </a:solidFill>
            <a:cs typeface="Arial" panose="020B0604020202020204" pitchFamily="34" charset="0"/>
          </a:endParaRPr>
        </a:p>
        <a:p>
          <a:r>
            <a:rPr lang="es-CR" sz="1400" b="1" i="0" u="sng" smtClean="0">
              <a:solidFill>
                <a:schemeClr val="bg1"/>
              </a:solidFill>
              <a:cs typeface="Arial" panose="020B0604020202020204" pitchFamily="34" charset="0"/>
            </a:rPr>
            <a:t>Labour Attaché</a:t>
          </a:r>
          <a:endParaRPr lang="es-CR" sz="1400" b="1" i="0" u="sng" dirty="0">
            <a:solidFill>
              <a:schemeClr val="bg1"/>
            </a:solidFill>
            <a:cs typeface="Arial" panose="020B0604020202020204" pitchFamily="34" charset="0"/>
          </a:endParaRPr>
        </a:p>
        <a:p>
          <a:r>
            <a:rPr lang="es-CR" sz="1400" b="1" i="0" smtClean="0">
              <a:solidFill>
                <a:schemeClr val="bg1"/>
              </a:solidFill>
              <a:cs typeface="Arial" panose="020B0604020202020204" pitchFamily="34" charset="0"/>
            </a:rPr>
            <a:t>(Social Attaché)</a:t>
          </a:r>
          <a:endParaRPr lang="es-CR" sz="1400" b="1" i="0" dirty="0">
            <a:solidFill>
              <a:schemeClr val="bg1"/>
            </a:solidFill>
            <a:cs typeface="Arial" panose="020B0604020202020204" pitchFamily="34" charset="0"/>
          </a:endParaRPr>
        </a:p>
        <a:p>
          <a:r>
            <a:rPr lang="es-CR" sz="1400" i="0" smtClean="0">
              <a:solidFill>
                <a:schemeClr val="bg1"/>
              </a:solidFill>
              <a:cs typeface="Arial" panose="020B0604020202020204" pitchFamily="34" charset="0"/>
            </a:rPr>
            <a:t>Protect the interests of migrant workers who are nationals of the sending State, and assist them in labour-related matters.</a:t>
          </a:r>
          <a:endParaRPr lang="es-NI" sz="1400" i="0" dirty="0">
            <a:solidFill>
              <a:schemeClr val="bg1"/>
            </a:solidFill>
          </a:endParaRPr>
        </a:p>
      </dgm:t>
    </dgm:pt>
    <dgm:pt modelId="{BAF31218-5043-4B06-A1A1-2E9107DE556C}" type="parTrans" cxnId="{A086F567-6CBD-4AB0-A801-3472AB30F04D}">
      <dgm:prSet/>
      <dgm:spPr/>
      <dgm:t>
        <a:bodyPr/>
        <a:lstStyle/>
        <a:p>
          <a:endParaRPr lang="es-ES_tradnl"/>
        </a:p>
      </dgm:t>
    </dgm:pt>
    <dgm:pt modelId="{8EFA746E-B769-425F-BE51-7907616F043B}" type="sibTrans" cxnId="{A086F567-6CBD-4AB0-A801-3472AB30F04D}">
      <dgm:prSet/>
      <dgm:spPr/>
      <dgm:t>
        <a:bodyPr/>
        <a:lstStyle/>
        <a:p>
          <a:endParaRPr lang="es-ES_tradnl"/>
        </a:p>
      </dgm:t>
    </dgm:pt>
    <dgm:pt modelId="{5D6F69EC-8EB1-44AC-BA68-37D89C759BC7}">
      <dgm:prSet phldrT="[Texto]"/>
      <dgm:spPr/>
      <dgm:t>
        <a:bodyPr/>
        <a:lstStyle/>
        <a:p>
          <a:endParaRPr lang="es-ES_tradnl" dirty="0"/>
        </a:p>
      </dgm:t>
    </dgm:pt>
    <dgm:pt modelId="{E986797A-B893-4C00-B5C3-BAC419CD9DFA}" type="parTrans" cxnId="{957678ED-7D0D-4B9B-A6EE-2F0FAC80E20F}">
      <dgm:prSet/>
      <dgm:spPr/>
      <dgm:t>
        <a:bodyPr/>
        <a:lstStyle/>
        <a:p>
          <a:endParaRPr lang="es-ES_tradnl"/>
        </a:p>
      </dgm:t>
    </dgm:pt>
    <dgm:pt modelId="{264BDCAC-BAFD-4DC3-8802-8FF661953D86}" type="sibTrans" cxnId="{957678ED-7D0D-4B9B-A6EE-2F0FAC80E20F}">
      <dgm:prSet/>
      <dgm:spPr/>
      <dgm:t>
        <a:bodyPr/>
        <a:lstStyle/>
        <a:p>
          <a:endParaRPr lang="es-ES_tradnl"/>
        </a:p>
      </dgm:t>
    </dgm:pt>
    <dgm:pt modelId="{E3DEB045-5F7F-49ED-941C-18AF5E18018F}">
      <dgm:prSet custT="1"/>
      <dgm:spPr/>
      <dgm:t>
        <a:bodyPr anchor="t" anchorCtr="0"/>
        <a:lstStyle/>
        <a:p>
          <a:endParaRPr lang="es-NI" sz="1400" b="1" dirty="0">
            <a:solidFill>
              <a:schemeClr val="bg1"/>
            </a:solidFill>
          </a:endParaRPr>
        </a:p>
        <a:p>
          <a:r>
            <a:rPr lang="es-NI" sz="1400" b="1" u="sng" smtClean="0">
              <a:solidFill>
                <a:schemeClr val="bg1"/>
              </a:solidFill>
            </a:rPr>
            <a:t>Consular Mission</a:t>
          </a:r>
          <a:endParaRPr lang="es-NI" sz="1400" b="1" u="sng" dirty="0">
            <a:solidFill>
              <a:schemeClr val="bg1"/>
            </a:solidFill>
          </a:endParaRPr>
        </a:p>
        <a:p>
          <a:endParaRPr lang="es-NI" sz="1400" dirty="0">
            <a:solidFill>
              <a:schemeClr val="bg1"/>
            </a:solidFill>
          </a:endParaRPr>
        </a:p>
        <a:p>
          <a:r>
            <a:rPr lang="es-CR" sz="1400" smtClean="0">
              <a:solidFill>
                <a:schemeClr val="bg1"/>
              </a:solidFill>
            </a:rPr>
            <a:t>Protect, in the receiving State, the interests of the sending State and its nationals, whether individuals or corporate entities.</a:t>
          </a:r>
          <a:endParaRPr lang="es-NI" sz="1400" dirty="0">
            <a:solidFill>
              <a:schemeClr val="tx1"/>
            </a:solidFill>
          </a:endParaRPr>
        </a:p>
      </dgm:t>
    </dgm:pt>
    <dgm:pt modelId="{1AF38BBF-C15F-4E97-9EED-5A5CF3DCA155}" type="parTrans" cxnId="{91557E2F-72F9-4081-83B9-C86450E7CF7F}">
      <dgm:prSet/>
      <dgm:spPr/>
      <dgm:t>
        <a:bodyPr/>
        <a:lstStyle/>
        <a:p>
          <a:endParaRPr lang="es-ES_tradnl"/>
        </a:p>
      </dgm:t>
    </dgm:pt>
    <dgm:pt modelId="{A0E7BF14-99D4-4F63-84C5-1B62D047A83F}" type="sibTrans" cxnId="{91557E2F-72F9-4081-83B9-C86450E7CF7F}">
      <dgm:prSet/>
      <dgm:spPr/>
      <dgm:t>
        <a:bodyPr/>
        <a:lstStyle/>
        <a:p>
          <a:endParaRPr lang="es-ES_tradnl"/>
        </a:p>
      </dgm:t>
    </dgm:pt>
    <dgm:pt modelId="{AED12210-3681-4DE8-A4C1-008952618A55}" type="pres">
      <dgm:prSet presAssocID="{DA7A17AC-1AEE-4B7E-8C0B-55D70C228C73}" presName="composite" presStyleCnt="0">
        <dgm:presLayoutVars>
          <dgm:chMax val="1"/>
          <dgm:dir/>
          <dgm:resizeHandles val="exact"/>
        </dgm:presLayoutVars>
      </dgm:prSet>
      <dgm:spPr/>
      <dgm:t>
        <a:bodyPr/>
        <a:lstStyle/>
        <a:p>
          <a:endParaRPr lang="en-US"/>
        </a:p>
      </dgm:t>
    </dgm:pt>
    <dgm:pt modelId="{5F7F0A42-A30D-4DB4-9BA8-F98EBF856ECC}" type="pres">
      <dgm:prSet presAssocID="{36C7A0EB-2962-4034-9309-68539A6C68AA}" presName="roof" presStyleLbl="dkBgShp" presStyleIdx="0" presStyleCnt="2" custLinFactNeighborX="781" custLinFactNeighborY="781"/>
      <dgm:spPr/>
      <dgm:t>
        <a:bodyPr/>
        <a:lstStyle/>
        <a:p>
          <a:endParaRPr lang="en-US"/>
        </a:p>
      </dgm:t>
    </dgm:pt>
    <dgm:pt modelId="{A65714A0-0E9C-48F4-B08C-4FE218D20B08}" type="pres">
      <dgm:prSet presAssocID="{36C7A0EB-2962-4034-9309-68539A6C68AA}" presName="pillars" presStyleCnt="0"/>
      <dgm:spPr/>
    </dgm:pt>
    <dgm:pt modelId="{C8A6AD38-37E2-4039-8E4D-516E42DD3C84}" type="pres">
      <dgm:prSet presAssocID="{36C7A0EB-2962-4034-9309-68539A6C68AA}" presName="pillar1" presStyleLbl="node1" presStyleIdx="0" presStyleCnt="3" custLinFactNeighborY="-261">
        <dgm:presLayoutVars>
          <dgm:bulletEnabled val="1"/>
        </dgm:presLayoutVars>
      </dgm:prSet>
      <dgm:spPr/>
      <dgm:t>
        <a:bodyPr/>
        <a:lstStyle/>
        <a:p>
          <a:endParaRPr lang="en-US"/>
        </a:p>
      </dgm:t>
    </dgm:pt>
    <dgm:pt modelId="{4DF8EFA7-9FC7-4102-B8E5-69288DE5EE53}" type="pres">
      <dgm:prSet presAssocID="{E3DEB045-5F7F-49ED-941C-18AF5E18018F}" presName="pillarX" presStyleLbl="node1" presStyleIdx="1" presStyleCnt="3">
        <dgm:presLayoutVars>
          <dgm:bulletEnabled val="1"/>
        </dgm:presLayoutVars>
      </dgm:prSet>
      <dgm:spPr/>
      <dgm:t>
        <a:bodyPr/>
        <a:lstStyle/>
        <a:p>
          <a:endParaRPr lang="en-US"/>
        </a:p>
      </dgm:t>
    </dgm:pt>
    <dgm:pt modelId="{05312D63-489E-44D2-94DE-F3AED193A4A3}" type="pres">
      <dgm:prSet presAssocID="{507E8259-1161-46D7-8A41-30B085AFB8C3}" presName="pillarX" presStyleLbl="node1" presStyleIdx="2" presStyleCnt="3">
        <dgm:presLayoutVars>
          <dgm:bulletEnabled val="1"/>
        </dgm:presLayoutVars>
      </dgm:prSet>
      <dgm:spPr/>
      <dgm:t>
        <a:bodyPr/>
        <a:lstStyle/>
        <a:p>
          <a:endParaRPr lang="en-US"/>
        </a:p>
      </dgm:t>
    </dgm:pt>
    <dgm:pt modelId="{9E0C6201-7F89-4FE3-B938-85C84985DFF4}" type="pres">
      <dgm:prSet presAssocID="{36C7A0EB-2962-4034-9309-68539A6C68AA}" presName="base" presStyleLbl="dkBgShp" presStyleIdx="1" presStyleCnt="2"/>
      <dgm:spPr/>
    </dgm:pt>
  </dgm:ptLst>
  <dgm:cxnLst>
    <dgm:cxn modelId="{957678ED-7D0D-4B9B-A6EE-2F0FAC80E20F}" srcId="{DA7A17AC-1AEE-4B7E-8C0B-55D70C228C73}" destId="{5D6F69EC-8EB1-44AC-BA68-37D89C759BC7}" srcOrd="1" destOrd="0" parTransId="{E986797A-B893-4C00-B5C3-BAC419CD9DFA}" sibTransId="{264BDCAC-BAFD-4DC3-8802-8FF661953D86}"/>
    <dgm:cxn modelId="{08752A4E-04B7-4134-A1DE-D8BF8A7C4826}" type="presOf" srcId="{DA7A17AC-1AEE-4B7E-8C0B-55D70C228C73}" destId="{AED12210-3681-4DE8-A4C1-008952618A55}" srcOrd="0" destOrd="0" presId="urn:microsoft.com/office/officeart/2005/8/layout/hList3"/>
    <dgm:cxn modelId="{9CCF11B4-3FC5-4D11-946D-B4FF3F66B1B6}" type="presOf" srcId="{E3DEB045-5F7F-49ED-941C-18AF5E18018F}" destId="{4DF8EFA7-9FC7-4102-B8E5-69288DE5EE53}" srcOrd="0" destOrd="0" presId="urn:microsoft.com/office/officeart/2005/8/layout/hList3"/>
    <dgm:cxn modelId="{70F41C83-A251-4FD6-9EC1-0406EC3CAB6B}" srcId="{36C7A0EB-2962-4034-9309-68539A6C68AA}" destId="{D0A0E129-27C4-4314-88C7-FC09190B13DC}" srcOrd="0" destOrd="0" parTransId="{7242FC50-1B95-4995-AE60-9438F9B899D1}" sibTransId="{42B879C2-A8B6-49EF-AE19-615C2FAFEDFA}"/>
    <dgm:cxn modelId="{AD5DB6A3-26B7-4963-A83F-BB8E230DBA87}" type="presOf" srcId="{36C7A0EB-2962-4034-9309-68539A6C68AA}" destId="{5F7F0A42-A30D-4DB4-9BA8-F98EBF856ECC}" srcOrd="0" destOrd="0" presId="urn:microsoft.com/office/officeart/2005/8/layout/hList3"/>
    <dgm:cxn modelId="{B128230B-0DAE-42A0-95A5-2FE71367D556}" type="presOf" srcId="{507E8259-1161-46D7-8A41-30B085AFB8C3}" destId="{05312D63-489E-44D2-94DE-F3AED193A4A3}" srcOrd="0" destOrd="0" presId="urn:microsoft.com/office/officeart/2005/8/layout/hList3"/>
    <dgm:cxn modelId="{41920916-6F14-40BB-873F-E0FF54B3AE8A}" type="presOf" srcId="{D0A0E129-27C4-4314-88C7-FC09190B13DC}" destId="{C8A6AD38-37E2-4039-8E4D-516E42DD3C84}" srcOrd="0" destOrd="0" presId="urn:microsoft.com/office/officeart/2005/8/layout/hList3"/>
    <dgm:cxn modelId="{E6CEFDD0-2D16-428C-A0D6-0F46F89EBA60}" srcId="{DA7A17AC-1AEE-4B7E-8C0B-55D70C228C73}" destId="{36C7A0EB-2962-4034-9309-68539A6C68AA}" srcOrd="0" destOrd="0" parTransId="{59FF25D6-D8C1-4092-9A33-A46CB6182697}" sibTransId="{81527EF9-B8B6-4017-B92A-324C8DD9CFD9}"/>
    <dgm:cxn modelId="{A086F567-6CBD-4AB0-A801-3472AB30F04D}" srcId="{36C7A0EB-2962-4034-9309-68539A6C68AA}" destId="{507E8259-1161-46D7-8A41-30B085AFB8C3}" srcOrd="2" destOrd="0" parTransId="{BAF31218-5043-4B06-A1A1-2E9107DE556C}" sibTransId="{8EFA746E-B769-425F-BE51-7907616F043B}"/>
    <dgm:cxn modelId="{91557E2F-72F9-4081-83B9-C86450E7CF7F}" srcId="{36C7A0EB-2962-4034-9309-68539A6C68AA}" destId="{E3DEB045-5F7F-49ED-941C-18AF5E18018F}" srcOrd="1" destOrd="0" parTransId="{1AF38BBF-C15F-4E97-9EED-5A5CF3DCA155}" sibTransId="{A0E7BF14-99D4-4F63-84C5-1B62D047A83F}"/>
    <dgm:cxn modelId="{3BA1719E-F5C7-4570-9C52-919D4C03485A}" type="presParOf" srcId="{AED12210-3681-4DE8-A4C1-008952618A55}" destId="{5F7F0A42-A30D-4DB4-9BA8-F98EBF856ECC}" srcOrd="0" destOrd="0" presId="urn:microsoft.com/office/officeart/2005/8/layout/hList3"/>
    <dgm:cxn modelId="{90FAE034-A620-4940-A40E-0EA8125B8D7A}" type="presParOf" srcId="{AED12210-3681-4DE8-A4C1-008952618A55}" destId="{A65714A0-0E9C-48F4-B08C-4FE218D20B08}" srcOrd="1" destOrd="0" presId="urn:microsoft.com/office/officeart/2005/8/layout/hList3"/>
    <dgm:cxn modelId="{6E03FD09-9B05-4468-A2EA-342F7D2B811E}" type="presParOf" srcId="{A65714A0-0E9C-48F4-B08C-4FE218D20B08}" destId="{C8A6AD38-37E2-4039-8E4D-516E42DD3C84}" srcOrd="0" destOrd="0" presId="urn:microsoft.com/office/officeart/2005/8/layout/hList3"/>
    <dgm:cxn modelId="{7AEACA70-BEBD-44FF-B276-45A396A06AD2}" type="presParOf" srcId="{A65714A0-0E9C-48F4-B08C-4FE218D20B08}" destId="{4DF8EFA7-9FC7-4102-B8E5-69288DE5EE53}" srcOrd="1" destOrd="0" presId="urn:microsoft.com/office/officeart/2005/8/layout/hList3"/>
    <dgm:cxn modelId="{E1B7C5EF-D777-4373-BAF0-D35EB250202C}" type="presParOf" srcId="{A65714A0-0E9C-48F4-B08C-4FE218D20B08}" destId="{05312D63-489E-44D2-94DE-F3AED193A4A3}" srcOrd="2" destOrd="0" presId="urn:microsoft.com/office/officeart/2005/8/layout/hList3"/>
    <dgm:cxn modelId="{3F4192C4-3CE1-4D5E-8382-C9FC23A5E0F8}" type="presParOf" srcId="{AED12210-3681-4DE8-A4C1-008952618A55}" destId="{9E0C6201-7F89-4FE3-B938-85C84985DFF4}" srcOrd="2" destOrd="0" presId="urn:microsoft.com/office/officeart/2005/8/layout/hList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36795F-0B82-48A8-90F3-99224BCC0C1D}">
      <dsp:nvSpPr>
        <dsp:cNvPr id="0" name=""/>
        <dsp:cNvSpPr/>
      </dsp:nvSpPr>
      <dsp:spPr>
        <a:xfrm>
          <a:off x="472183" y="17239"/>
          <a:ext cx="2960058" cy="2960058"/>
        </a:xfrm>
        <a:prstGeom prst="circularArrow">
          <a:avLst>
            <a:gd name="adj1" fmla="val 4668"/>
            <a:gd name="adj2" fmla="val 272909"/>
            <a:gd name="adj3" fmla="val 13205510"/>
            <a:gd name="adj4" fmla="val 17781302"/>
            <a:gd name="adj5" fmla="val 484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3EE442-7797-4F61-A36D-D7A06984ED84}">
      <dsp:nvSpPr>
        <dsp:cNvPr id="0" name=""/>
        <dsp:cNvSpPr/>
      </dsp:nvSpPr>
      <dsp:spPr>
        <a:xfrm>
          <a:off x="1063803" y="50972"/>
          <a:ext cx="1776818" cy="888409"/>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smtClean="0"/>
            <a:t>Right to Information Regarding Consular Assistance</a:t>
          </a:r>
          <a:endParaRPr lang="es-ES" sz="1400" kern="1200" dirty="0"/>
        </a:p>
      </dsp:txBody>
      <dsp:txXfrm>
        <a:off x="1063803" y="50972"/>
        <a:ext cx="1776818" cy="888409"/>
      </dsp:txXfrm>
    </dsp:sp>
    <dsp:sp modelId="{5CD0B9F2-4541-40AE-9BB9-132B6FA9EE63}">
      <dsp:nvSpPr>
        <dsp:cNvPr id="0" name=""/>
        <dsp:cNvSpPr/>
      </dsp:nvSpPr>
      <dsp:spPr>
        <a:xfrm>
          <a:off x="2127607" y="1162687"/>
          <a:ext cx="1776818" cy="888409"/>
        </a:xfrm>
        <a:prstGeom prst="roundRect">
          <a:avLst/>
        </a:prstGeom>
        <a:solidFill>
          <a:schemeClr val="accent2">
            <a:shade val="80000"/>
            <a:hueOff val="0"/>
            <a:satOff val="0"/>
            <a:lumOff val="160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smtClean="0"/>
            <a:t>Right to Consular Notification</a:t>
          </a:r>
          <a:endParaRPr lang="es-ES" sz="1400" kern="1200" dirty="0"/>
        </a:p>
      </dsp:txBody>
      <dsp:txXfrm>
        <a:off x="2127607" y="1162687"/>
        <a:ext cx="1776818" cy="888409"/>
      </dsp:txXfrm>
    </dsp:sp>
    <dsp:sp modelId="{4A0FF16E-22CB-4DE3-ADEA-C8B38A7B200D}">
      <dsp:nvSpPr>
        <dsp:cNvPr id="0" name=""/>
        <dsp:cNvSpPr/>
      </dsp:nvSpPr>
      <dsp:spPr>
        <a:xfrm>
          <a:off x="1063803" y="2176688"/>
          <a:ext cx="1776818" cy="888409"/>
        </a:xfrm>
        <a:prstGeom prst="roundRect">
          <a:avLst/>
        </a:prstGeom>
        <a:solidFill>
          <a:schemeClr val="accent2">
            <a:shade val="80000"/>
            <a:hueOff val="0"/>
            <a:satOff val="0"/>
            <a:lumOff val="320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smtClean="0"/>
            <a:t>Right to Consular Assistance</a:t>
          </a:r>
          <a:endParaRPr lang="es-ES" sz="1400" kern="1200" dirty="0"/>
        </a:p>
      </dsp:txBody>
      <dsp:txXfrm>
        <a:off x="1063803" y="2176688"/>
        <a:ext cx="1776818" cy="888409"/>
      </dsp:txXfrm>
    </dsp:sp>
    <dsp:sp modelId="{2D0E8904-932D-493C-9CDE-EA3F8971AD1B}">
      <dsp:nvSpPr>
        <dsp:cNvPr id="0" name=""/>
        <dsp:cNvSpPr/>
      </dsp:nvSpPr>
      <dsp:spPr>
        <a:xfrm>
          <a:off x="945" y="1113830"/>
          <a:ext cx="1776818" cy="888409"/>
        </a:xfrm>
        <a:prstGeom prst="roundRect">
          <a:avLst/>
        </a:prstGeom>
        <a:solidFill>
          <a:schemeClr val="accent2">
            <a:shade val="80000"/>
            <a:hueOff val="0"/>
            <a:satOff val="0"/>
            <a:lumOff val="480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smtClean="0"/>
            <a:t>Right to Consular Communication</a:t>
          </a:r>
          <a:endParaRPr lang="es-ES" sz="1400" kern="1200" dirty="0"/>
        </a:p>
      </dsp:txBody>
      <dsp:txXfrm>
        <a:off x="945" y="1113830"/>
        <a:ext cx="1776818" cy="88840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xmlns="" val="40315731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dirty="0" err="1"/>
              <a:t>Importancia</a:t>
            </a:r>
            <a:r>
              <a:rPr lang="en-US" dirty="0"/>
              <a:t> de </a:t>
            </a:r>
            <a:r>
              <a:rPr lang="en-US" dirty="0" err="1"/>
              <a:t>los</a:t>
            </a:r>
            <a:r>
              <a:rPr lang="en-US" dirty="0"/>
              <a:t> </a:t>
            </a:r>
            <a:r>
              <a:rPr lang="en-US" dirty="0" err="1"/>
              <a:t>acuerdos</a:t>
            </a:r>
            <a:r>
              <a:rPr lang="en-US" dirty="0"/>
              <a:t> </a:t>
            </a:r>
            <a:r>
              <a:rPr lang="en-US" dirty="0" err="1"/>
              <a:t>bilaterales</a:t>
            </a:r>
            <a:r>
              <a:rPr lang="en-US" dirty="0"/>
              <a:t> y </a:t>
            </a:r>
            <a:r>
              <a:rPr lang="en-US" dirty="0" err="1"/>
              <a:t>negocaciacion</a:t>
            </a:r>
            <a:r>
              <a:rPr lang="en-US" dirty="0"/>
              <a:t> – (</a:t>
            </a:r>
            <a:r>
              <a:rPr lang="en-US" dirty="0" err="1"/>
              <a:t>ver</a:t>
            </a:r>
            <a:r>
              <a:rPr lang="en-US" dirty="0"/>
              <a:t> modulo OIM) modulo C slide 4) – </a:t>
            </a:r>
            <a:r>
              <a:rPr lang="en-US" dirty="0" err="1"/>
              <a:t>negociacion</a:t>
            </a:r>
            <a:r>
              <a:rPr lang="en-US" dirty="0"/>
              <a:t> para la </a:t>
            </a:r>
            <a:r>
              <a:rPr lang="en-US" dirty="0" err="1"/>
              <a:t>cooperacion</a:t>
            </a:r>
            <a:r>
              <a:rPr lang="en-US" dirty="0"/>
              <a:t> entre min. </a:t>
            </a:r>
            <a:r>
              <a:rPr lang="en-US" dirty="0" err="1"/>
              <a:t>trabajo</a:t>
            </a:r>
            <a:r>
              <a:rPr lang="en-US" dirty="0"/>
              <a:t> y </a:t>
            </a:r>
            <a:r>
              <a:rPr lang="en-US" dirty="0" err="1"/>
              <a:t>cancillerias</a:t>
            </a:r>
            <a:r>
              <a:rPr lang="en-US" dirty="0"/>
              <a:t>/</a:t>
            </a:r>
            <a:r>
              <a:rPr lang="en-US" dirty="0" err="1"/>
              <a:t>consulados</a:t>
            </a:r>
            <a:r>
              <a:rPr lang="en-US" dirty="0"/>
              <a:t>.</a:t>
            </a:r>
          </a:p>
          <a:p>
            <a:r>
              <a:rPr lang="en-US" dirty="0" err="1"/>
              <a:t>Procesos</a:t>
            </a:r>
            <a:r>
              <a:rPr lang="en-US" dirty="0"/>
              <a:t> </a:t>
            </a:r>
            <a:r>
              <a:rPr lang="en-US" dirty="0" err="1"/>
              <a:t>consultivos</a:t>
            </a:r>
            <a:r>
              <a:rPr lang="en-US" dirty="0"/>
              <a:t> regionals – CRM </a:t>
            </a:r>
          </a:p>
          <a:p>
            <a:r>
              <a:rPr lang="en-US" dirty="0" err="1"/>
              <a:t>Funciones</a:t>
            </a:r>
            <a:r>
              <a:rPr lang="en-US" dirty="0"/>
              <a:t> : que </a:t>
            </a:r>
            <a:r>
              <a:rPr lang="en-US" dirty="0" err="1"/>
              <a:t>rol</a:t>
            </a:r>
            <a:r>
              <a:rPr lang="en-US" dirty="0"/>
              <a:t> </a:t>
            </a:r>
            <a:r>
              <a:rPr lang="en-US" dirty="0" err="1"/>
              <a:t>pudieran</a:t>
            </a:r>
            <a:r>
              <a:rPr lang="en-US" dirty="0"/>
              <a:t> </a:t>
            </a:r>
            <a:r>
              <a:rPr lang="en-US" dirty="0" err="1"/>
              <a:t>tener</a:t>
            </a:r>
            <a:r>
              <a:rPr lang="en-US" dirty="0"/>
              <a:t> las </a:t>
            </a:r>
            <a:r>
              <a:rPr lang="en-US" dirty="0" err="1"/>
              <a:t>cancillerias</a:t>
            </a:r>
            <a:r>
              <a:rPr lang="en-US" dirty="0"/>
              <a:t> y min </a:t>
            </a:r>
            <a:r>
              <a:rPr lang="en-US" dirty="0" err="1"/>
              <a:t>trabajo</a:t>
            </a:r>
            <a:r>
              <a:rPr lang="en-US" dirty="0"/>
              <a:t>. </a:t>
            </a:r>
          </a:p>
          <a:p>
            <a:r>
              <a:rPr lang="en-US" dirty="0" err="1">
                <a:solidFill>
                  <a:srgbClr val="FF0000"/>
                </a:solidFill>
                <a:highlight>
                  <a:srgbClr val="FF0000"/>
                </a:highlight>
              </a:rPr>
              <a:t>Retos</a:t>
            </a:r>
            <a:r>
              <a:rPr lang="en-US" dirty="0">
                <a:solidFill>
                  <a:srgbClr val="FF0000"/>
                </a:solidFill>
                <a:highlight>
                  <a:srgbClr val="FF0000"/>
                </a:highlight>
              </a:rPr>
              <a:t> + </a:t>
            </a:r>
            <a:r>
              <a:rPr lang="en-US" dirty="0" err="1">
                <a:solidFill>
                  <a:srgbClr val="FF0000"/>
                </a:solidFill>
                <a:highlight>
                  <a:srgbClr val="FF0000"/>
                </a:highlight>
              </a:rPr>
              <a:t>Desafios</a:t>
            </a:r>
            <a:r>
              <a:rPr lang="en-US" dirty="0">
                <a:solidFill>
                  <a:srgbClr val="FF0000"/>
                </a:solidFill>
                <a:highlight>
                  <a:srgbClr val="FF0000"/>
                </a:highlight>
              </a:rPr>
              <a:t>: </a:t>
            </a:r>
            <a:r>
              <a:rPr lang="en-US" dirty="0" err="1">
                <a:solidFill>
                  <a:srgbClr val="FF0000"/>
                </a:solidFill>
                <a:highlight>
                  <a:srgbClr val="FF0000"/>
                </a:highlight>
              </a:rPr>
              <a:t>agencias</a:t>
            </a:r>
            <a:r>
              <a:rPr lang="en-US" dirty="0">
                <a:solidFill>
                  <a:srgbClr val="FF0000"/>
                </a:solidFill>
                <a:highlight>
                  <a:srgbClr val="FF0000"/>
                </a:highlight>
              </a:rPr>
              <a:t> de </a:t>
            </a:r>
            <a:r>
              <a:rPr lang="en-US" dirty="0" err="1">
                <a:solidFill>
                  <a:srgbClr val="FF0000"/>
                </a:solidFill>
                <a:highlight>
                  <a:srgbClr val="FF0000"/>
                </a:highlight>
              </a:rPr>
              <a:t>reclutamiento</a:t>
            </a:r>
            <a:r>
              <a:rPr lang="en-US" dirty="0">
                <a:solidFill>
                  <a:srgbClr val="FF0000"/>
                </a:solidFill>
                <a:highlight>
                  <a:srgbClr val="FF0000"/>
                </a:highlight>
              </a:rPr>
              <a:t>  - </a:t>
            </a:r>
            <a:r>
              <a:rPr lang="en-US" dirty="0" err="1">
                <a:solidFill>
                  <a:srgbClr val="FF0000"/>
                </a:solidFill>
                <a:highlight>
                  <a:srgbClr val="FF0000"/>
                </a:highlight>
              </a:rPr>
              <a:t>cual</a:t>
            </a:r>
            <a:r>
              <a:rPr lang="en-US" dirty="0">
                <a:solidFill>
                  <a:srgbClr val="FF0000"/>
                </a:solidFill>
                <a:highlight>
                  <a:srgbClr val="FF0000"/>
                </a:highlight>
              </a:rPr>
              <a:t> </a:t>
            </a:r>
            <a:r>
              <a:rPr lang="en-US" dirty="0" err="1">
                <a:solidFill>
                  <a:srgbClr val="FF0000"/>
                </a:solidFill>
                <a:highlight>
                  <a:srgbClr val="FF0000"/>
                </a:highlight>
              </a:rPr>
              <a:t>es</a:t>
            </a:r>
            <a:r>
              <a:rPr lang="en-US" dirty="0">
                <a:solidFill>
                  <a:srgbClr val="FF0000"/>
                </a:solidFill>
                <a:highlight>
                  <a:srgbClr val="FF0000"/>
                </a:highlight>
              </a:rPr>
              <a:t> el </a:t>
            </a:r>
            <a:r>
              <a:rPr lang="en-US" dirty="0" err="1">
                <a:solidFill>
                  <a:srgbClr val="FF0000"/>
                </a:solidFill>
                <a:highlight>
                  <a:srgbClr val="FF0000"/>
                </a:highlight>
              </a:rPr>
              <a:t>reto</a:t>
            </a:r>
            <a:r>
              <a:rPr lang="en-US" dirty="0">
                <a:solidFill>
                  <a:srgbClr val="FF0000"/>
                </a:solidFill>
                <a:highlight>
                  <a:srgbClr val="FF0000"/>
                </a:highlight>
              </a:rPr>
              <a:t> para </a:t>
            </a:r>
            <a:r>
              <a:rPr lang="en-US" dirty="0" err="1">
                <a:solidFill>
                  <a:srgbClr val="FF0000"/>
                </a:solidFill>
                <a:highlight>
                  <a:srgbClr val="FF0000"/>
                </a:highlight>
              </a:rPr>
              <a:t>los</a:t>
            </a:r>
            <a:r>
              <a:rPr lang="en-US" dirty="0">
                <a:solidFill>
                  <a:srgbClr val="FF0000"/>
                </a:solidFill>
                <a:highlight>
                  <a:srgbClr val="FF0000"/>
                </a:highlight>
              </a:rPr>
              <a:t> </a:t>
            </a:r>
            <a:r>
              <a:rPr lang="en-US" dirty="0" err="1">
                <a:solidFill>
                  <a:srgbClr val="FF0000"/>
                </a:solidFill>
                <a:highlight>
                  <a:srgbClr val="FF0000"/>
                </a:highlight>
              </a:rPr>
              <a:t>agentes</a:t>
            </a:r>
            <a:r>
              <a:rPr lang="en-US" dirty="0">
                <a:solidFill>
                  <a:srgbClr val="FF0000"/>
                </a:solidFill>
                <a:highlight>
                  <a:srgbClr val="FF0000"/>
                </a:highlight>
              </a:rPr>
              <a:t> </a:t>
            </a:r>
            <a:r>
              <a:rPr lang="en-US" dirty="0" err="1">
                <a:solidFill>
                  <a:srgbClr val="FF0000"/>
                </a:solidFill>
                <a:highlight>
                  <a:srgbClr val="FF0000"/>
                </a:highlight>
              </a:rPr>
              <a:t>consulares</a:t>
            </a:r>
            <a:r>
              <a:rPr lang="en-US" dirty="0">
                <a:solidFill>
                  <a:srgbClr val="FF0000"/>
                </a:solidFill>
                <a:highlight>
                  <a:srgbClr val="FF0000"/>
                </a:highlight>
              </a:rPr>
              <a:t>? (</a:t>
            </a:r>
            <a:r>
              <a:rPr lang="en-US" dirty="0" err="1">
                <a:solidFill>
                  <a:srgbClr val="FF0000"/>
                </a:solidFill>
                <a:highlight>
                  <a:srgbClr val="FF0000"/>
                </a:highlight>
              </a:rPr>
              <a:t>Esto</a:t>
            </a:r>
            <a:r>
              <a:rPr lang="en-US" dirty="0">
                <a:solidFill>
                  <a:srgbClr val="FF0000"/>
                </a:solidFill>
                <a:highlight>
                  <a:srgbClr val="FF0000"/>
                </a:highlight>
              </a:rPr>
              <a:t> se </a:t>
            </a:r>
            <a:r>
              <a:rPr lang="en-US" dirty="0" err="1">
                <a:solidFill>
                  <a:srgbClr val="FF0000"/>
                </a:solidFill>
                <a:highlight>
                  <a:srgbClr val="FF0000"/>
                </a:highlight>
              </a:rPr>
              <a:t>abordaria</a:t>
            </a:r>
            <a:r>
              <a:rPr lang="en-US" dirty="0">
                <a:solidFill>
                  <a:srgbClr val="FF0000"/>
                </a:solidFill>
                <a:highlight>
                  <a:srgbClr val="FF0000"/>
                </a:highlight>
              </a:rPr>
              <a:t> </a:t>
            </a:r>
            <a:r>
              <a:rPr lang="en-US" dirty="0" err="1">
                <a:solidFill>
                  <a:srgbClr val="FF0000"/>
                </a:solidFill>
                <a:highlight>
                  <a:srgbClr val="FF0000"/>
                </a:highlight>
              </a:rPr>
              <a:t>tambein</a:t>
            </a:r>
            <a:r>
              <a:rPr lang="en-US" dirty="0">
                <a:solidFill>
                  <a:srgbClr val="FF0000"/>
                </a:solidFill>
                <a:highlight>
                  <a:srgbClr val="FF0000"/>
                </a:highlight>
              </a:rPr>
              <a:t> </a:t>
            </a:r>
            <a:r>
              <a:rPr lang="en-US" dirty="0" err="1">
                <a:solidFill>
                  <a:srgbClr val="FF0000"/>
                </a:solidFill>
                <a:highlight>
                  <a:srgbClr val="FF0000"/>
                </a:highlight>
              </a:rPr>
              <a:t>en</a:t>
            </a:r>
            <a:r>
              <a:rPr lang="en-US" dirty="0">
                <a:solidFill>
                  <a:srgbClr val="FF0000"/>
                </a:solidFill>
                <a:highlight>
                  <a:srgbClr val="FF0000"/>
                </a:highlight>
              </a:rPr>
              <a:t> el </a:t>
            </a:r>
            <a:r>
              <a:rPr lang="en-US" dirty="0" err="1">
                <a:solidFill>
                  <a:srgbClr val="FF0000"/>
                </a:solidFill>
                <a:highlight>
                  <a:srgbClr val="FF0000"/>
                </a:highlight>
              </a:rPr>
              <a:t>trabajod</a:t>
            </a:r>
            <a:r>
              <a:rPr lang="en-US" dirty="0">
                <a:solidFill>
                  <a:srgbClr val="FF0000"/>
                </a:solidFill>
                <a:highlight>
                  <a:srgbClr val="FF0000"/>
                </a:highlight>
              </a:rPr>
              <a:t> de </a:t>
            </a:r>
            <a:r>
              <a:rPr lang="en-US" dirty="0" err="1">
                <a:solidFill>
                  <a:srgbClr val="FF0000"/>
                </a:solidFill>
                <a:highlight>
                  <a:srgbClr val="FF0000"/>
                </a:highlight>
              </a:rPr>
              <a:t>grupo</a:t>
            </a:r>
            <a:r>
              <a:rPr lang="en-US" dirty="0">
                <a:solidFill>
                  <a:srgbClr val="FF0000"/>
                </a:solidFill>
                <a:highlight>
                  <a:srgbClr val="FF0000"/>
                </a:highlight>
              </a:rPr>
              <a:t> del primer </a:t>
            </a:r>
            <a:r>
              <a:rPr lang="en-US" dirty="0" err="1">
                <a:solidFill>
                  <a:srgbClr val="FF0000"/>
                </a:solidFill>
                <a:highlight>
                  <a:srgbClr val="FF0000"/>
                </a:highlight>
              </a:rPr>
              <a:t>dia</a:t>
            </a:r>
            <a:r>
              <a:rPr lang="en-US" dirty="0">
                <a:solidFill>
                  <a:srgbClr val="FF0000"/>
                </a:solidFill>
                <a:highlight>
                  <a:srgbClr val="FF0000"/>
                </a:highlight>
              </a:rPr>
              <a:t>)</a:t>
            </a:r>
          </a:p>
          <a:p>
            <a:r>
              <a:rPr lang="en-US" dirty="0" err="1"/>
              <a:t>Reconocimiento</a:t>
            </a:r>
            <a:r>
              <a:rPr lang="en-US" dirty="0"/>
              <a:t> de </a:t>
            </a:r>
            <a:r>
              <a:rPr lang="en-US" dirty="0" err="1"/>
              <a:t>competencias</a:t>
            </a:r>
            <a:r>
              <a:rPr lang="en-US" dirty="0"/>
              <a:t> – </a:t>
            </a:r>
            <a:r>
              <a:rPr lang="en-US" dirty="0" err="1"/>
              <a:t>rol</a:t>
            </a:r>
            <a:r>
              <a:rPr lang="en-US" dirty="0"/>
              <a:t> de </a:t>
            </a:r>
            <a:r>
              <a:rPr lang="en-US" dirty="0" err="1"/>
              <a:t>los</a:t>
            </a:r>
            <a:r>
              <a:rPr lang="en-US" dirty="0"/>
              <a:t> </a:t>
            </a:r>
            <a:r>
              <a:rPr lang="en-US" dirty="0" err="1"/>
              <a:t>consulados</a:t>
            </a:r>
            <a:r>
              <a:rPr lang="en-US" dirty="0"/>
              <a:t>?</a:t>
            </a:r>
          </a:p>
          <a:p>
            <a:r>
              <a:rPr lang="en-US" dirty="0"/>
              <a:t>Enhance </a:t>
            </a:r>
            <a:r>
              <a:rPr lang="en-US" dirty="0" err="1"/>
              <a:t>employablity</a:t>
            </a:r>
            <a:r>
              <a:rPr lang="en-US" dirty="0"/>
              <a:t> – para </a:t>
            </a:r>
            <a:r>
              <a:rPr lang="en-US" dirty="0" err="1"/>
              <a:t>hacer</a:t>
            </a:r>
            <a:r>
              <a:rPr lang="en-US" dirty="0"/>
              <a:t> que </a:t>
            </a:r>
            <a:r>
              <a:rPr lang="en-US" dirty="0" err="1"/>
              <a:t>sean</a:t>
            </a:r>
            <a:r>
              <a:rPr lang="en-US" dirty="0"/>
              <a:t> mas </a:t>
            </a:r>
            <a:r>
              <a:rPr lang="en-US" dirty="0" err="1"/>
              <a:t>dirigidos</a:t>
            </a:r>
            <a:r>
              <a:rPr lang="en-US" dirty="0"/>
              <a:t> a </a:t>
            </a:r>
            <a:r>
              <a:rPr lang="en-US" dirty="0" err="1"/>
              <a:t>sectores</a:t>
            </a:r>
            <a:r>
              <a:rPr lang="en-US" dirty="0"/>
              <a:t> </a:t>
            </a:r>
            <a:r>
              <a:rPr lang="en-US" dirty="0" err="1"/>
              <a:t>estrategicos</a:t>
            </a:r>
            <a:endParaRPr lang="en-US" dirty="0"/>
          </a:p>
        </p:txBody>
      </p:sp>
    </p:spTree>
    <p:extLst>
      <p:ext uri="{BB962C8B-B14F-4D97-AF65-F5344CB8AC3E}">
        <p14:creationId xmlns:p14="http://schemas.microsoft.com/office/powerpoint/2010/main" xmlns="" val="3270907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Ana</a:t>
            </a:r>
            <a:endParaRPr dirty="0"/>
          </a:p>
        </p:txBody>
      </p:sp>
    </p:spTree>
    <p:extLst>
      <p:ext uri="{BB962C8B-B14F-4D97-AF65-F5344CB8AC3E}">
        <p14:creationId xmlns:p14="http://schemas.microsoft.com/office/powerpoint/2010/main" xmlns="" val="787856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Ana</a:t>
            </a:r>
            <a:endParaRPr dirty="0"/>
          </a:p>
        </p:txBody>
      </p:sp>
    </p:spTree>
    <p:extLst>
      <p:ext uri="{BB962C8B-B14F-4D97-AF65-F5344CB8AC3E}">
        <p14:creationId xmlns:p14="http://schemas.microsoft.com/office/powerpoint/2010/main" xmlns="" val="1899411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Ana</a:t>
            </a:r>
            <a:endParaRPr dirty="0"/>
          </a:p>
        </p:txBody>
      </p:sp>
    </p:spTree>
    <p:extLst>
      <p:ext uri="{BB962C8B-B14F-4D97-AF65-F5344CB8AC3E}">
        <p14:creationId xmlns:p14="http://schemas.microsoft.com/office/powerpoint/2010/main" xmlns="" val="3600455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s-CR" noProof="0" dirty="0">
                <a:highlight>
                  <a:srgbClr val="FF0000"/>
                </a:highlight>
              </a:rPr>
              <a:t>Ana</a:t>
            </a:r>
          </a:p>
          <a:p>
            <a:pPr marL="0" lvl="0" indent="0" rtl="0">
              <a:spcBef>
                <a:spcPts val="0"/>
              </a:spcBef>
              <a:spcAft>
                <a:spcPts val="0"/>
              </a:spcAft>
              <a:buNone/>
            </a:pPr>
            <a:endParaRPr lang="es-CR" noProof="0" dirty="0">
              <a:highlight>
                <a:srgbClr val="FF0000"/>
              </a:highlight>
            </a:endParaRPr>
          </a:p>
          <a:p>
            <a:pPr marL="0" lvl="0" indent="0" rtl="0">
              <a:spcBef>
                <a:spcPts val="0"/>
              </a:spcBef>
              <a:spcAft>
                <a:spcPts val="0"/>
              </a:spcAft>
              <a:buNone/>
            </a:pPr>
            <a:r>
              <a:rPr lang="es-CR" noProof="0" dirty="0">
                <a:highlight>
                  <a:srgbClr val="FF0000"/>
                </a:highlight>
              </a:rPr>
              <a:t>Si, esta filmina es muy útil porque es muy practica! Seria tambien interesante preguntar a los participantes de compartir ejemplos de casos (sin los detalles) pero de las acciones necesarias y aconsejadas a seguir.</a:t>
            </a:r>
          </a:p>
          <a:p>
            <a:pPr marL="0" lvl="0" indent="0" rtl="0">
              <a:spcBef>
                <a:spcPts val="0"/>
              </a:spcBef>
              <a:spcAft>
                <a:spcPts val="0"/>
              </a:spcAft>
              <a:buNone/>
            </a:pPr>
            <a:endParaRPr lang="es-CR" noProof="0" dirty="0">
              <a:highlight>
                <a:srgbClr val="FF0000"/>
              </a:highlight>
            </a:endParaRPr>
          </a:p>
          <a:p>
            <a:pPr marL="0" lvl="0" indent="0" rtl="0">
              <a:spcBef>
                <a:spcPts val="0"/>
              </a:spcBef>
              <a:spcAft>
                <a:spcPts val="0"/>
              </a:spcAft>
              <a:buNone/>
            </a:pPr>
            <a:r>
              <a:rPr lang="es-CR" noProof="0" dirty="0">
                <a:highlight>
                  <a:srgbClr val="FF0000"/>
                </a:highlight>
              </a:rPr>
              <a:t>Me parece excelente.</a:t>
            </a:r>
          </a:p>
        </p:txBody>
      </p:sp>
    </p:spTree>
    <p:extLst>
      <p:ext uri="{BB962C8B-B14F-4D97-AF65-F5344CB8AC3E}">
        <p14:creationId xmlns:p14="http://schemas.microsoft.com/office/powerpoint/2010/main" xmlns="" val="3451807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s-CR" dirty="0"/>
              <a:t>Ana</a:t>
            </a:r>
          </a:p>
          <a:p>
            <a:r>
              <a:rPr lang="es-CR" dirty="0"/>
              <a:t>Ante de mostrar la definición, preguntar al los participantes las funciones principales de un Agregado</a:t>
            </a:r>
          </a:p>
          <a:p>
            <a:endParaRPr lang="es-CR" b="1" dirty="0"/>
          </a:p>
          <a:p>
            <a:r>
              <a:rPr lang="es-CR" b="1" dirty="0"/>
              <a:t>Preguntar a los participantes les acciones principales de un Agregado Laboral. </a:t>
            </a:r>
            <a:r>
              <a:rPr lang="es-CR" b="1" dirty="0" err="1"/>
              <a:t>Despues</a:t>
            </a:r>
            <a:r>
              <a:rPr lang="es-CR" b="1" dirty="0"/>
              <a:t>, mostrar la próxima filmina</a:t>
            </a:r>
          </a:p>
          <a:p>
            <a:endParaRPr lang="es-ES" b="0" dirty="0"/>
          </a:p>
          <a:p>
            <a:r>
              <a:rPr lang="es-ES" b="0" dirty="0"/>
              <a:t>Definición extraída de: Gobierno de España. (S/f). Términos diplomáticos. </a:t>
            </a:r>
            <a:r>
              <a:rPr lang="es-ES" b="0" dirty="0" err="1"/>
              <a:t>Minsiterio</a:t>
            </a:r>
            <a:r>
              <a:rPr lang="es-ES" b="0" dirty="0"/>
              <a:t> de Asuntos Exteriores y de Cooperación. Recuperado de: http://www.exteriores.gob.es/Portal/es/Ministerio/Documents/T%C3%89RMINOS%20DIPLOM%C3%81TICOS.pdf</a:t>
            </a:r>
          </a:p>
          <a:p>
            <a:pPr marL="158750" indent="0">
              <a:buNone/>
            </a:pPr>
            <a:endParaRPr lang="es-ES" b="0" dirty="0"/>
          </a:p>
          <a:p>
            <a:pPr marL="158750" indent="0">
              <a:buNone/>
            </a:pPr>
            <a:r>
              <a:rPr lang="es-ES" b="0" u="sng" dirty="0"/>
              <a:t>El agregado laboral es un funcionario del ministerio de Trabajo contratado en comisión de servicio con el ministerio de Relaciones Exteriores, y que trabaja para las embajadas o consulados para abordar problemas laborales</a:t>
            </a:r>
            <a:r>
              <a:rPr lang="es-ES" b="0" dirty="0"/>
              <a:t>. </a:t>
            </a:r>
            <a:r>
              <a:rPr lang="es-ES" b="1" dirty="0"/>
              <a:t>Esta persona es </a:t>
            </a:r>
            <a:r>
              <a:rPr lang="es-ES" b="1" dirty="0" err="1"/>
              <a:t>llava</a:t>
            </a:r>
            <a:r>
              <a:rPr lang="es-ES" b="1" dirty="0"/>
              <a:t> para la </a:t>
            </a:r>
            <a:r>
              <a:rPr lang="es-ES" b="1" dirty="0" err="1"/>
              <a:t>protection</a:t>
            </a:r>
            <a:r>
              <a:rPr lang="es-ES" b="1" dirty="0"/>
              <a:t> efectiva de las personas trabajadoras migrantes</a:t>
            </a:r>
          </a:p>
          <a:p>
            <a:pPr marL="158750" indent="0">
              <a:buNone/>
            </a:pPr>
            <a:r>
              <a:rPr lang="es-ES" b="0" dirty="0"/>
              <a:t>• Su función incluye la protección y asistencia a los trabajadores y trabajadoras migrantes, pero va más allá de esto.  ○ El agregado laboral tiene las siguientes obligaciones: </a:t>
            </a:r>
          </a:p>
          <a:p>
            <a:pPr marL="158750" indent="0">
              <a:buNone/>
            </a:pPr>
            <a:r>
              <a:rPr lang="es-ES" b="0" dirty="0"/>
              <a:t>• proteger a los trabajadores en el exterior que se encuentren dentro de la jurisdicción de su misión diplomática; </a:t>
            </a:r>
          </a:p>
          <a:p>
            <a:pPr marL="158750" indent="0">
              <a:buNone/>
            </a:pPr>
            <a:r>
              <a:rPr lang="es-ES" b="0" dirty="0"/>
              <a:t>• emprender labores de mercadeo e identificación de oportunidades de trabajo; </a:t>
            </a:r>
          </a:p>
          <a:p>
            <a:pPr marL="158750" indent="0">
              <a:buNone/>
            </a:pPr>
            <a:r>
              <a:rPr lang="es-ES" b="0" dirty="0"/>
              <a:t>• apoyar el desarrollo de políticas laborales; </a:t>
            </a:r>
          </a:p>
          <a:p>
            <a:pPr marL="158750" indent="0">
              <a:buNone/>
            </a:pPr>
            <a:r>
              <a:rPr lang="es-ES" b="0" dirty="0"/>
              <a:t>• promover las buenas relaciones en materia laboral con el país anfitrión. </a:t>
            </a:r>
          </a:p>
          <a:p>
            <a:pPr marL="0" lvl="0" indent="0" rtl="0">
              <a:spcBef>
                <a:spcPts val="0"/>
              </a:spcBef>
              <a:spcAft>
                <a:spcPts val="0"/>
              </a:spcAft>
              <a:buNone/>
            </a:pPr>
            <a:endParaRPr dirty="0"/>
          </a:p>
        </p:txBody>
      </p:sp>
    </p:spTree>
    <p:extLst>
      <p:ext uri="{BB962C8B-B14F-4D97-AF65-F5344CB8AC3E}">
        <p14:creationId xmlns:p14="http://schemas.microsoft.com/office/powerpoint/2010/main" xmlns="" val="19405092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Ana: </a:t>
            </a:r>
          </a:p>
          <a:p>
            <a:pPr marL="0" lvl="0" indent="0" rtl="0">
              <a:spcBef>
                <a:spcPts val="0"/>
              </a:spcBef>
              <a:spcAft>
                <a:spcPts val="0"/>
              </a:spcAft>
              <a:buNone/>
            </a:pPr>
            <a:endParaRPr dirty="0"/>
          </a:p>
        </p:txBody>
      </p:sp>
    </p:spTree>
    <p:extLst>
      <p:ext uri="{BB962C8B-B14F-4D97-AF65-F5344CB8AC3E}">
        <p14:creationId xmlns:p14="http://schemas.microsoft.com/office/powerpoint/2010/main" xmlns="" val="8472409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_tradnl"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endParaRPr dirty="0"/>
          </a:p>
        </p:txBody>
      </p:sp>
    </p:spTree>
    <p:extLst>
      <p:ext uri="{BB962C8B-B14F-4D97-AF65-F5344CB8AC3E}">
        <p14:creationId xmlns:p14="http://schemas.microsoft.com/office/powerpoint/2010/main" xmlns="" val="31962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endParaRPr dirty="0"/>
          </a:p>
        </p:txBody>
      </p:sp>
    </p:spTree>
    <p:extLst>
      <p:ext uri="{BB962C8B-B14F-4D97-AF65-F5344CB8AC3E}">
        <p14:creationId xmlns:p14="http://schemas.microsoft.com/office/powerpoint/2010/main" xmlns="" val="34853356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endParaRPr dirty="0"/>
          </a:p>
        </p:txBody>
      </p:sp>
    </p:spTree>
    <p:extLst>
      <p:ext uri="{BB962C8B-B14F-4D97-AF65-F5344CB8AC3E}">
        <p14:creationId xmlns:p14="http://schemas.microsoft.com/office/powerpoint/2010/main" xmlns="" val="21858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Michela</a:t>
            </a:r>
            <a:endParaRPr dirty="0"/>
          </a:p>
        </p:txBody>
      </p:sp>
    </p:spTree>
    <p:extLst>
      <p:ext uri="{BB962C8B-B14F-4D97-AF65-F5344CB8AC3E}">
        <p14:creationId xmlns:p14="http://schemas.microsoft.com/office/powerpoint/2010/main" xmlns="" val="8813782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p>
          <a:p>
            <a:pPr marL="0" lvl="0" indent="0" rtl="0">
              <a:spcBef>
                <a:spcPts val="0"/>
              </a:spcBef>
              <a:spcAft>
                <a:spcPts val="0"/>
              </a:spcAft>
              <a:buNone/>
            </a:pPr>
            <a:r>
              <a:rPr lang="en-US" dirty="0" err="1"/>
              <a:t>Añadir</a:t>
            </a:r>
            <a:r>
              <a:rPr lang="en-US" dirty="0"/>
              <a:t> </a:t>
            </a:r>
            <a:r>
              <a:rPr lang="en-US" dirty="0" err="1"/>
              <a:t>ejemplos</a:t>
            </a:r>
            <a:r>
              <a:rPr lang="en-US" dirty="0"/>
              <a:t> </a:t>
            </a:r>
            <a:r>
              <a:rPr lang="en-US" dirty="0" err="1"/>
              <a:t>practicos</a:t>
            </a:r>
            <a:endParaRPr dirty="0"/>
          </a:p>
        </p:txBody>
      </p:sp>
    </p:spTree>
    <p:extLst>
      <p:ext uri="{BB962C8B-B14F-4D97-AF65-F5344CB8AC3E}">
        <p14:creationId xmlns:p14="http://schemas.microsoft.com/office/powerpoint/2010/main" xmlns="" val="264185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p>
          <a:p>
            <a:pPr marL="0" lvl="0" indent="0" rtl="0">
              <a:spcBef>
                <a:spcPts val="0"/>
              </a:spcBef>
              <a:spcAft>
                <a:spcPts val="0"/>
              </a:spcAft>
              <a:buNone/>
            </a:pPr>
            <a:r>
              <a:rPr lang="en-US" dirty="0" err="1"/>
              <a:t>Añadir</a:t>
            </a:r>
            <a:r>
              <a:rPr lang="en-US" dirty="0"/>
              <a:t> </a:t>
            </a:r>
            <a:r>
              <a:rPr lang="en-US" dirty="0" err="1"/>
              <a:t>ejemplos</a:t>
            </a:r>
            <a:endParaRPr dirty="0"/>
          </a:p>
        </p:txBody>
      </p:sp>
    </p:spTree>
    <p:extLst>
      <p:ext uri="{BB962C8B-B14F-4D97-AF65-F5344CB8AC3E}">
        <p14:creationId xmlns:p14="http://schemas.microsoft.com/office/powerpoint/2010/main" xmlns="" val="30694484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p>
          <a:p>
            <a:pPr marL="0" lvl="0" indent="0" rtl="0">
              <a:spcBef>
                <a:spcPts val="0"/>
              </a:spcBef>
              <a:spcAft>
                <a:spcPts val="0"/>
              </a:spcAft>
              <a:buNone/>
            </a:pPr>
            <a:endParaRPr dirty="0"/>
          </a:p>
        </p:txBody>
      </p:sp>
    </p:spTree>
    <p:extLst>
      <p:ext uri="{BB962C8B-B14F-4D97-AF65-F5344CB8AC3E}">
        <p14:creationId xmlns:p14="http://schemas.microsoft.com/office/powerpoint/2010/main" xmlns="" val="1606139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p>
          <a:p>
            <a:pPr marL="0" lvl="0" indent="0" rtl="0">
              <a:spcBef>
                <a:spcPts val="0"/>
              </a:spcBef>
              <a:spcAft>
                <a:spcPts val="0"/>
              </a:spcAft>
              <a:buNone/>
            </a:pPr>
            <a:endParaRPr lang="en-US" dirty="0"/>
          </a:p>
          <a:p>
            <a:pPr marL="0" lvl="0" indent="0" rtl="0">
              <a:spcBef>
                <a:spcPts val="0"/>
              </a:spcBef>
              <a:spcAft>
                <a:spcPts val="0"/>
              </a:spcAft>
              <a:buNone/>
            </a:pPr>
            <a:r>
              <a:rPr lang="en-US" b="1" u="sng" dirty="0"/>
              <a:t>1- INFORMAR </a:t>
            </a:r>
            <a:r>
              <a:rPr lang="en-US" b="1" u="sng" dirty="0" err="1"/>
              <a:t>mediante</a:t>
            </a:r>
            <a:r>
              <a:rPr lang="en-US" b="1" u="sng" dirty="0"/>
              <a:t>:</a:t>
            </a:r>
          </a:p>
          <a:p>
            <a:pPr marL="0" lvl="0" indent="0" rtl="0">
              <a:spcBef>
                <a:spcPts val="0"/>
              </a:spcBef>
              <a:spcAft>
                <a:spcPts val="0"/>
              </a:spcAft>
              <a:buNone/>
            </a:pPr>
            <a:endParaRPr lang="en-US" dirty="0"/>
          </a:p>
          <a:p>
            <a:pPr marL="171450" lvl="0" indent="-171450" rtl="0">
              <a:spcBef>
                <a:spcPts val="0"/>
              </a:spcBef>
              <a:spcAft>
                <a:spcPts val="0"/>
              </a:spcAft>
              <a:buFontTx/>
              <a:buChar char="-"/>
            </a:pPr>
            <a:r>
              <a:rPr lang="en-US" dirty="0" err="1"/>
              <a:t>Campañas</a:t>
            </a:r>
            <a:r>
              <a:rPr lang="en-US" dirty="0"/>
              <a:t> </a:t>
            </a:r>
            <a:r>
              <a:rPr lang="en-US" dirty="0" err="1"/>
              <a:t>informativas</a:t>
            </a:r>
            <a:endParaRPr lang="en-US" dirty="0"/>
          </a:p>
          <a:p>
            <a:pPr marL="171450" lvl="0" indent="-171450" rtl="0">
              <a:spcBef>
                <a:spcPts val="0"/>
              </a:spcBef>
              <a:spcAft>
                <a:spcPts val="0"/>
              </a:spcAft>
              <a:buFontTx/>
              <a:buChar char="-"/>
            </a:pPr>
            <a:r>
              <a:rPr lang="en-US" dirty="0" err="1"/>
              <a:t>Puesta</a:t>
            </a:r>
            <a:r>
              <a:rPr lang="en-US" dirty="0"/>
              <a:t> </a:t>
            </a:r>
            <a:r>
              <a:rPr lang="en-US" dirty="0" err="1"/>
              <a:t>en</a:t>
            </a:r>
            <a:r>
              <a:rPr lang="en-US" dirty="0"/>
              <a:t> </a:t>
            </a:r>
            <a:r>
              <a:rPr lang="en-US" dirty="0" err="1"/>
              <a:t>marcha</a:t>
            </a:r>
            <a:r>
              <a:rPr lang="en-US" dirty="0"/>
              <a:t> de </a:t>
            </a:r>
            <a:r>
              <a:rPr lang="en-US" dirty="0" err="1"/>
              <a:t>consulados</a:t>
            </a:r>
            <a:r>
              <a:rPr lang="en-US" dirty="0"/>
              <a:t> </a:t>
            </a:r>
            <a:r>
              <a:rPr lang="en-US" dirty="0" err="1"/>
              <a:t>moviles</a:t>
            </a:r>
            <a:endParaRPr lang="en-US" dirty="0"/>
          </a:p>
          <a:p>
            <a:pPr marL="171450" lvl="0" indent="-171450" rtl="0">
              <a:spcBef>
                <a:spcPts val="0"/>
              </a:spcBef>
              <a:spcAft>
                <a:spcPts val="0"/>
              </a:spcAft>
              <a:buFontTx/>
              <a:buChar char="-"/>
            </a:pPr>
            <a:r>
              <a:rPr lang="en-US" dirty="0" err="1"/>
              <a:t>Utilzacion</a:t>
            </a:r>
            <a:r>
              <a:rPr lang="en-US" dirty="0"/>
              <a:t> de </a:t>
            </a:r>
            <a:r>
              <a:rPr lang="en-US" dirty="0" err="1"/>
              <a:t>espacios</a:t>
            </a:r>
            <a:r>
              <a:rPr lang="en-US" dirty="0"/>
              <a:t> de tv, </a:t>
            </a:r>
            <a:r>
              <a:rPr lang="en-US" dirty="0" err="1"/>
              <a:t>periodicos</a:t>
            </a:r>
            <a:r>
              <a:rPr lang="en-US" dirty="0"/>
              <a:t> y radios locales</a:t>
            </a:r>
          </a:p>
          <a:p>
            <a:pPr marL="171450" lvl="0" indent="-171450" rtl="0">
              <a:spcBef>
                <a:spcPts val="0"/>
              </a:spcBef>
              <a:spcAft>
                <a:spcPts val="0"/>
              </a:spcAft>
              <a:buFontTx/>
              <a:buChar char="-"/>
            </a:pPr>
            <a:r>
              <a:rPr lang="en-US" dirty="0" err="1"/>
              <a:t>Utilizacion</a:t>
            </a:r>
            <a:r>
              <a:rPr lang="en-US" dirty="0"/>
              <a:t> </a:t>
            </a:r>
            <a:r>
              <a:rPr lang="en-US" dirty="0" err="1"/>
              <a:t>pag</a:t>
            </a:r>
            <a:r>
              <a:rPr lang="en-US" dirty="0"/>
              <a:t> web del </a:t>
            </a:r>
            <a:r>
              <a:rPr lang="en-US" dirty="0" err="1"/>
              <a:t>consulado</a:t>
            </a:r>
            <a:r>
              <a:rPr lang="en-US" dirty="0"/>
              <a:t> y org </a:t>
            </a:r>
            <a:r>
              <a:rPr lang="en-US" dirty="0" err="1"/>
              <a:t>aliadas</a:t>
            </a:r>
            <a:endParaRPr lang="en-US" dirty="0"/>
          </a:p>
          <a:p>
            <a:pPr marL="171450" lvl="0" indent="-171450" rtl="0">
              <a:spcBef>
                <a:spcPts val="0"/>
              </a:spcBef>
              <a:spcAft>
                <a:spcPts val="0"/>
              </a:spcAft>
              <a:buFontTx/>
              <a:buChar char="-"/>
            </a:pPr>
            <a:r>
              <a:rPr lang="en-US" dirty="0" err="1"/>
              <a:t>Participacion</a:t>
            </a:r>
            <a:r>
              <a:rPr lang="en-US" dirty="0"/>
              <a:t> ferias </a:t>
            </a:r>
            <a:r>
              <a:rPr lang="en-US" dirty="0" err="1"/>
              <a:t>culturales</a:t>
            </a:r>
            <a:r>
              <a:rPr lang="en-US" dirty="0"/>
              <a:t>, </a:t>
            </a:r>
            <a:r>
              <a:rPr lang="en-US" dirty="0" err="1"/>
              <a:t>salud</a:t>
            </a:r>
            <a:r>
              <a:rPr lang="en-US" dirty="0"/>
              <a:t>, </a:t>
            </a:r>
            <a:r>
              <a:rPr lang="en-US" dirty="0" err="1"/>
              <a:t>enetre</a:t>
            </a:r>
            <a:r>
              <a:rPr lang="en-US" dirty="0"/>
              <a:t> </a:t>
            </a:r>
            <a:r>
              <a:rPr lang="en-US" dirty="0" err="1"/>
              <a:t>otros</a:t>
            </a:r>
            <a:r>
              <a:rPr lang="en-US" dirty="0"/>
              <a:t>.</a:t>
            </a:r>
          </a:p>
          <a:p>
            <a:pPr marL="171450" lvl="0" indent="-171450" rtl="0">
              <a:spcBef>
                <a:spcPts val="0"/>
              </a:spcBef>
              <a:spcAft>
                <a:spcPts val="0"/>
              </a:spcAft>
              <a:buFontTx/>
              <a:buChar char="-"/>
            </a:pPr>
            <a:r>
              <a:rPr lang="en-US" dirty="0" err="1"/>
              <a:t>Organizacion</a:t>
            </a:r>
            <a:r>
              <a:rPr lang="en-US" dirty="0"/>
              <a:t> </a:t>
            </a:r>
            <a:r>
              <a:rPr lang="en-US" dirty="0" err="1"/>
              <a:t>por</a:t>
            </a:r>
            <a:r>
              <a:rPr lang="en-US" dirty="0"/>
              <a:t> </a:t>
            </a:r>
            <a:r>
              <a:rPr lang="en-US" dirty="0" err="1"/>
              <a:t>parte</a:t>
            </a:r>
            <a:r>
              <a:rPr lang="en-US" dirty="0"/>
              <a:t> del </a:t>
            </a:r>
            <a:r>
              <a:rPr lang="en-US" dirty="0" err="1"/>
              <a:t>consulado</a:t>
            </a:r>
            <a:r>
              <a:rPr lang="en-US" dirty="0"/>
              <a:t> de act. </a:t>
            </a:r>
            <a:r>
              <a:rPr lang="en-US" dirty="0" err="1"/>
              <a:t>Sociales</a:t>
            </a:r>
            <a:r>
              <a:rPr lang="en-US" dirty="0"/>
              <a:t> y </a:t>
            </a:r>
            <a:r>
              <a:rPr lang="en-US" dirty="0" err="1"/>
              <a:t>deportivas</a:t>
            </a:r>
            <a:endParaRPr lang="en-US" dirty="0"/>
          </a:p>
          <a:p>
            <a:pPr marL="171450" lvl="0" indent="-171450" rtl="0">
              <a:spcBef>
                <a:spcPts val="0"/>
              </a:spcBef>
              <a:spcAft>
                <a:spcPts val="0"/>
              </a:spcAft>
              <a:buFontTx/>
              <a:buChar char="-"/>
            </a:pPr>
            <a:r>
              <a:rPr lang="en-US" dirty="0" err="1"/>
              <a:t>Desarrollo</a:t>
            </a:r>
            <a:r>
              <a:rPr lang="en-US" dirty="0"/>
              <a:t> de act. </a:t>
            </a:r>
            <a:r>
              <a:rPr lang="en-US" dirty="0" err="1"/>
              <a:t>Formativas</a:t>
            </a:r>
            <a:endParaRPr lang="en-US" dirty="0"/>
          </a:p>
          <a:p>
            <a:pPr marL="171450" lvl="0" indent="-171450" rtl="0">
              <a:spcBef>
                <a:spcPts val="0"/>
              </a:spcBef>
              <a:spcAft>
                <a:spcPts val="0"/>
              </a:spcAft>
              <a:buFontTx/>
              <a:buChar char="-"/>
            </a:pPr>
            <a:r>
              <a:rPr lang="en-US" dirty="0" err="1"/>
              <a:t>Remision</a:t>
            </a:r>
            <a:r>
              <a:rPr lang="en-US" dirty="0"/>
              <a:t> de </a:t>
            </a:r>
            <a:r>
              <a:rPr lang="en-US" dirty="0" err="1"/>
              <a:t>notas</a:t>
            </a:r>
            <a:r>
              <a:rPr lang="en-US" dirty="0"/>
              <a:t> a </a:t>
            </a:r>
            <a:r>
              <a:rPr lang="en-US" dirty="0" err="1"/>
              <a:t>los</a:t>
            </a:r>
            <a:r>
              <a:rPr lang="en-US" dirty="0"/>
              <a:t> </a:t>
            </a:r>
            <a:r>
              <a:rPr lang="en-US" dirty="0" err="1"/>
              <a:t>empleadores</a:t>
            </a:r>
            <a:r>
              <a:rPr lang="en-US" dirty="0"/>
              <a:t> para instar a </a:t>
            </a:r>
            <a:r>
              <a:rPr lang="en-US" dirty="0" err="1"/>
              <a:t>una</a:t>
            </a:r>
            <a:r>
              <a:rPr lang="en-US" dirty="0"/>
              <a:t> </a:t>
            </a:r>
            <a:r>
              <a:rPr lang="en-US" dirty="0" err="1"/>
              <a:t>contratacion</a:t>
            </a:r>
            <a:r>
              <a:rPr lang="en-US" dirty="0"/>
              <a:t> </a:t>
            </a:r>
            <a:r>
              <a:rPr lang="en-US" dirty="0" err="1"/>
              <a:t>justa</a:t>
            </a:r>
            <a:endParaRPr lang="en-US" dirty="0"/>
          </a:p>
          <a:p>
            <a:pPr marL="171450" lvl="0" indent="-171450" rtl="0">
              <a:spcBef>
                <a:spcPts val="0"/>
              </a:spcBef>
              <a:spcAft>
                <a:spcPts val="0"/>
              </a:spcAft>
              <a:buFontTx/>
              <a:buChar char="-"/>
            </a:pPr>
            <a:endParaRPr lang="en-US" dirty="0"/>
          </a:p>
          <a:p>
            <a:pPr marL="0" lvl="0" indent="0" rtl="0">
              <a:spcBef>
                <a:spcPts val="0"/>
              </a:spcBef>
              <a:spcAft>
                <a:spcPts val="0"/>
              </a:spcAft>
              <a:buFontTx/>
              <a:buNone/>
            </a:pPr>
            <a:r>
              <a:rPr lang="en-US" b="1" u="sng" dirty="0"/>
              <a:t>2 – INFORMAR EN:</a:t>
            </a:r>
          </a:p>
          <a:p>
            <a:pPr marL="0" lvl="0" indent="0" rtl="0">
              <a:spcBef>
                <a:spcPts val="0"/>
              </a:spcBef>
              <a:spcAft>
                <a:spcPts val="0"/>
              </a:spcAft>
              <a:buFontTx/>
              <a:buNone/>
            </a:pPr>
            <a:endParaRPr lang="en-US" dirty="0"/>
          </a:p>
          <a:p>
            <a:pPr marL="171450" lvl="0" indent="-171450" rtl="0">
              <a:spcBef>
                <a:spcPts val="0"/>
              </a:spcBef>
              <a:spcAft>
                <a:spcPts val="0"/>
              </a:spcAft>
              <a:buFontTx/>
              <a:buChar char="-"/>
            </a:pPr>
            <a:r>
              <a:rPr lang="en-US" dirty="0" err="1"/>
              <a:t>Lugares</a:t>
            </a:r>
            <a:r>
              <a:rPr lang="en-US" dirty="0"/>
              <a:t> de </a:t>
            </a:r>
            <a:r>
              <a:rPr lang="en-US" dirty="0" err="1"/>
              <a:t>alta</a:t>
            </a:r>
            <a:r>
              <a:rPr lang="en-US" dirty="0"/>
              <a:t> </a:t>
            </a:r>
            <a:r>
              <a:rPr lang="en-US" dirty="0" err="1"/>
              <a:t>concentracion</a:t>
            </a:r>
            <a:r>
              <a:rPr lang="en-US" dirty="0"/>
              <a:t> de </a:t>
            </a:r>
            <a:r>
              <a:rPr lang="en-US" dirty="0" err="1"/>
              <a:t>migrantes</a:t>
            </a:r>
            <a:r>
              <a:rPr lang="en-US" dirty="0"/>
              <a:t> (</a:t>
            </a:r>
            <a:r>
              <a:rPr lang="en-US" dirty="0" err="1"/>
              <a:t>parques</a:t>
            </a:r>
            <a:r>
              <a:rPr lang="en-US" dirty="0"/>
              <a:t>, </a:t>
            </a:r>
            <a:r>
              <a:rPr lang="en-US" dirty="0" err="1"/>
              <a:t>encuentros</a:t>
            </a:r>
            <a:r>
              <a:rPr lang="en-US" dirty="0"/>
              <a:t> </a:t>
            </a:r>
            <a:r>
              <a:rPr lang="en-US" dirty="0" err="1"/>
              <a:t>religiosos</a:t>
            </a:r>
            <a:r>
              <a:rPr lang="en-US" dirty="0"/>
              <a:t>, </a:t>
            </a:r>
            <a:r>
              <a:rPr lang="en-US" dirty="0" err="1"/>
              <a:t>semana</a:t>
            </a:r>
            <a:r>
              <a:rPr lang="en-US" dirty="0"/>
              <a:t> derechos </a:t>
            </a:r>
            <a:r>
              <a:rPr lang="en-US" dirty="0" err="1"/>
              <a:t>laborales</a:t>
            </a:r>
            <a:r>
              <a:rPr lang="en-US" dirty="0"/>
              <a:t>)</a:t>
            </a:r>
          </a:p>
          <a:p>
            <a:pPr marL="171450" lvl="0" indent="-171450" rtl="0">
              <a:spcBef>
                <a:spcPts val="0"/>
              </a:spcBef>
              <a:spcAft>
                <a:spcPts val="0"/>
              </a:spcAft>
              <a:buFontTx/>
              <a:buChar char="-"/>
            </a:pPr>
            <a:r>
              <a:rPr lang="en-US" dirty="0"/>
              <a:t>Zonas Rurales con </a:t>
            </a:r>
            <a:r>
              <a:rPr lang="en-US" dirty="0" err="1"/>
              <a:t>poco</a:t>
            </a:r>
            <a:r>
              <a:rPr lang="en-US" dirty="0"/>
              <a:t> </a:t>
            </a:r>
            <a:r>
              <a:rPr lang="en-US" dirty="0" err="1"/>
              <a:t>acceso</a:t>
            </a:r>
            <a:r>
              <a:rPr lang="en-US" dirty="0"/>
              <a:t> a la </a:t>
            </a:r>
            <a:r>
              <a:rPr lang="en-US" dirty="0" err="1"/>
              <a:t>informacion</a:t>
            </a:r>
            <a:endParaRPr lang="en-US" dirty="0"/>
          </a:p>
          <a:p>
            <a:pPr marL="171450" lvl="0" indent="-171450" rtl="0">
              <a:spcBef>
                <a:spcPts val="0"/>
              </a:spcBef>
              <a:spcAft>
                <a:spcPts val="0"/>
              </a:spcAft>
              <a:buFontTx/>
              <a:buChar char="-"/>
            </a:pPr>
            <a:r>
              <a:rPr lang="en-US" dirty="0" err="1"/>
              <a:t>Comunidades</a:t>
            </a:r>
            <a:r>
              <a:rPr lang="en-US" dirty="0"/>
              <a:t> marginals con </a:t>
            </a:r>
            <a:r>
              <a:rPr lang="en-US" dirty="0" err="1"/>
              <a:t>alta</a:t>
            </a:r>
            <a:r>
              <a:rPr lang="en-US" dirty="0"/>
              <a:t> </a:t>
            </a:r>
            <a:r>
              <a:rPr lang="en-US" dirty="0" err="1"/>
              <a:t>concentracion</a:t>
            </a:r>
            <a:r>
              <a:rPr lang="en-US" dirty="0"/>
              <a:t> </a:t>
            </a:r>
            <a:r>
              <a:rPr lang="en-US" dirty="0" err="1"/>
              <a:t>migrantes</a:t>
            </a:r>
            <a:endParaRPr lang="en-US" dirty="0"/>
          </a:p>
          <a:p>
            <a:pPr marL="171450" lvl="0" indent="-171450" rtl="0">
              <a:spcBef>
                <a:spcPts val="0"/>
              </a:spcBef>
              <a:spcAft>
                <a:spcPts val="0"/>
              </a:spcAft>
              <a:buFontTx/>
              <a:buChar char="-"/>
            </a:pPr>
            <a:r>
              <a:rPr lang="en-US" dirty="0"/>
              <a:t>Act </a:t>
            </a:r>
            <a:r>
              <a:rPr lang="en-US" dirty="0" err="1"/>
              <a:t>organizadas</a:t>
            </a:r>
            <a:r>
              <a:rPr lang="en-US" dirty="0"/>
              <a:t> </a:t>
            </a:r>
            <a:r>
              <a:rPr lang="en-US" dirty="0" err="1"/>
              <a:t>por</a:t>
            </a:r>
            <a:r>
              <a:rPr lang="en-US" dirty="0"/>
              <a:t> la diaspora</a:t>
            </a:r>
          </a:p>
          <a:p>
            <a:pPr marL="171450" lvl="0" indent="-171450" rtl="0">
              <a:spcBef>
                <a:spcPts val="0"/>
              </a:spcBef>
              <a:spcAft>
                <a:spcPts val="0"/>
              </a:spcAft>
              <a:buFontTx/>
              <a:buChar char="-"/>
            </a:pPr>
            <a:r>
              <a:rPr lang="en-US" dirty="0"/>
              <a:t>La </a:t>
            </a:r>
            <a:r>
              <a:rPr lang="en-US" dirty="0" err="1"/>
              <a:t>sede</a:t>
            </a:r>
            <a:r>
              <a:rPr lang="en-US" dirty="0"/>
              <a:t> del </a:t>
            </a:r>
            <a:r>
              <a:rPr lang="en-US" dirty="0" err="1"/>
              <a:t>consulado</a:t>
            </a:r>
            <a:r>
              <a:rPr lang="en-US" dirty="0"/>
              <a:t> o </a:t>
            </a:r>
            <a:r>
              <a:rPr lang="en-US" dirty="0" err="1"/>
              <a:t>espacios</a:t>
            </a:r>
            <a:r>
              <a:rPr lang="en-US" dirty="0"/>
              <a:t> </a:t>
            </a:r>
            <a:r>
              <a:rPr lang="en-US" dirty="0" err="1"/>
              <a:t>gestionados</a:t>
            </a:r>
            <a:r>
              <a:rPr lang="en-US" dirty="0"/>
              <a:t> </a:t>
            </a:r>
            <a:r>
              <a:rPr lang="en-US" dirty="0" err="1"/>
              <a:t>por</a:t>
            </a:r>
            <a:r>
              <a:rPr lang="en-US" dirty="0"/>
              <a:t> </a:t>
            </a:r>
            <a:r>
              <a:rPr lang="en-US" dirty="0" err="1"/>
              <a:t>este</a:t>
            </a:r>
            <a:endParaRPr dirty="0"/>
          </a:p>
        </p:txBody>
      </p:sp>
    </p:spTree>
    <p:extLst>
      <p:ext uri="{BB962C8B-B14F-4D97-AF65-F5344CB8AC3E}">
        <p14:creationId xmlns:p14="http://schemas.microsoft.com/office/powerpoint/2010/main" xmlns="" val="32860570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IRIS: </a:t>
            </a:r>
            <a:endParaRPr dirty="0"/>
          </a:p>
        </p:txBody>
      </p:sp>
    </p:spTree>
    <p:extLst>
      <p:ext uri="{BB962C8B-B14F-4D97-AF65-F5344CB8AC3E}">
        <p14:creationId xmlns:p14="http://schemas.microsoft.com/office/powerpoint/2010/main" xmlns="" val="33946649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endParaRPr dirty="0"/>
          </a:p>
        </p:txBody>
      </p:sp>
    </p:spTree>
    <p:extLst>
      <p:ext uri="{BB962C8B-B14F-4D97-AF65-F5344CB8AC3E}">
        <p14:creationId xmlns:p14="http://schemas.microsoft.com/office/powerpoint/2010/main" xmlns="" val="41204864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lvl="0" algn="just">
              <a:lnSpc>
                <a:spcPct val="115000"/>
              </a:lnSpc>
            </a:pPr>
            <a:r>
              <a:rPr lang="es-ES" sz="1200" b="1" dirty="0">
                <a:solidFill>
                  <a:schemeClr val="bg1"/>
                </a:solidFill>
              </a:rPr>
              <a:t>Asesorar en el proceso de repatriación y retorno</a:t>
            </a:r>
          </a:p>
          <a:p>
            <a:pPr marL="158750" lvl="0" indent="0" algn="just">
              <a:lnSpc>
                <a:spcPct val="115000"/>
              </a:lnSpc>
              <a:buNone/>
            </a:pPr>
            <a:endParaRPr lang="es-ES" sz="1100" b="1" dirty="0">
              <a:solidFill>
                <a:schemeClr val="bg1"/>
              </a:solidFill>
            </a:endParaRPr>
          </a:p>
          <a:p>
            <a:pPr marL="457200" lvl="0" indent="-298450" algn="just">
              <a:lnSpc>
                <a:spcPct val="115000"/>
              </a:lnSpc>
              <a:buFontTx/>
              <a:buChar char="-"/>
            </a:pPr>
            <a:r>
              <a:rPr lang="es-ES" sz="1100" b="0" dirty="0">
                <a:solidFill>
                  <a:schemeClr val="bg1"/>
                </a:solidFill>
              </a:rPr>
              <a:t>Determinación de las razones</a:t>
            </a:r>
          </a:p>
          <a:p>
            <a:pPr marL="457200" lvl="0" indent="-298450" algn="just">
              <a:lnSpc>
                <a:spcPct val="115000"/>
              </a:lnSpc>
              <a:buFontTx/>
              <a:buChar char="-"/>
            </a:pPr>
            <a:r>
              <a:rPr lang="es-ES" sz="1100" b="0" dirty="0">
                <a:solidFill>
                  <a:schemeClr val="bg1"/>
                </a:solidFill>
              </a:rPr>
              <a:t>Formalidades legales para retornar</a:t>
            </a:r>
          </a:p>
          <a:p>
            <a:pPr marL="457200" lvl="0" indent="-298450" algn="just">
              <a:lnSpc>
                <a:spcPct val="115000"/>
              </a:lnSpc>
              <a:buFontTx/>
              <a:buChar char="-"/>
            </a:pPr>
            <a:r>
              <a:rPr lang="es-ES" sz="1100" b="0" dirty="0">
                <a:solidFill>
                  <a:schemeClr val="bg1"/>
                </a:solidFill>
              </a:rPr>
              <a:t>Determinación del pago del tiquete de avión</a:t>
            </a:r>
          </a:p>
          <a:p>
            <a:pPr marL="457200" lvl="0" indent="-298450" algn="just">
              <a:lnSpc>
                <a:spcPct val="115000"/>
              </a:lnSpc>
              <a:buFontTx/>
              <a:buChar char="-"/>
            </a:pPr>
            <a:r>
              <a:rPr lang="es-ES" sz="1100" b="0" dirty="0">
                <a:solidFill>
                  <a:schemeClr val="bg1"/>
                </a:solidFill>
              </a:rPr>
              <a:t>Provisión de información</a:t>
            </a:r>
          </a:p>
          <a:p>
            <a:pPr marL="457200" lvl="0" indent="-298450" algn="just">
              <a:lnSpc>
                <a:spcPct val="115000"/>
              </a:lnSpc>
              <a:buFontTx/>
              <a:buChar char="-"/>
            </a:pPr>
            <a:r>
              <a:rPr lang="es-ES" sz="1100" b="0" dirty="0">
                <a:solidFill>
                  <a:schemeClr val="bg1"/>
                </a:solidFill>
              </a:rPr>
              <a:t>Formación preparatoria para el retorno</a:t>
            </a:r>
          </a:p>
          <a:p>
            <a:pPr marL="457200" lvl="0" indent="-298450" algn="just">
              <a:lnSpc>
                <a:spcPct val="115000"/>
              </a:lnSpc>
              <a:buFontTx/>
              <a:buChar char="-"/>
            </a:pPr>
            <a:r>
              <a:rPr lang="es-ES" sz="1100" b="0" dirty="0">
                <a:solidFill>
                  <a:schemeClr val="bg1"/>
                </a:solidFill>
              </a:rPr>
              <a:t>Contacto con las comunidades del país de destino</a:t>
            </a:r>
          </a:p>
          <a:p>
            <a:pPr marL="457200" lvl="0" indent="-298450" algn="just">
              <a:lnSpc>
                <a:spcPct val="115000"/>
              </a:lnSpc>
              <a:buFontTx/>
              <a:buChar char="-"/>
            </a:pPr>
            <a:r>
              <a:rPr lang="es-ES" sz="1100" b="0" dirty="0">
                <a:solidFill>
                  <a:schemeClr val="bg1"/>
                </a:solidFill>
              </a:rPr>
              <a:t>Repatriación por fallecimiento</a:t>
            </a:r>
          </a:p>
          <a:p>
            <a:pPr lvl="0" algn="just">
              <a:lnSpc>
                <a:spcPct val="115000"/>
              </a:lnSpc>
            </a:pPr>
            <a:endParaRPr lang="es-ES" sz="1100" b="1" dirty="0">
              <a:solidFill>
                <a:schemeClr val="bg1"/>
              </a:solidFill>
            </a:endParaRPr>
          </a:p>
          <a:p>
            <a:pPr lvl="0" algn="just">
              <a:lnSpc>
                <a:spcPct val="115000"/>
              </a:lnSpc>
            </a:pPr>
            <a:r>
              <a:rPr lang="es-ES" sz="1200" b="1" dirty="0">
                <a:solidFill>
                  <a:schemeClr val="bg1"/>
                </a:solidFill>
              </a:rPr>
              <a:t>Generar acercamiento a la población migrante</a:t>
            </a:r>
          </a:p>
          <a:p>
            <a:pPr lvl="0" algn="just">
              <a:lnSpc>
                <a:spcPct val="115000"/>
              </a:lnSpc>
            </a:pPr>
            <a:endParaRPr lang="es-ES" sz="1100" b="1" dirty="0">
              <a:solidFill>
                <a:schemeClr val="bg1"/>
              </a:solidFill>
            </a:endParaRPr>
          </a:p>
          <a:p>
            <a:pPr marL="457200" lvl="0" indent="-298450" algn="just">
              <a:lnSpc>
                <a:spcPct val="115000"/>
              </a:lnSpc>
              <a:buFontTx/>
              <a:buChar char="-"/>
            </a:pPr>
            <a:r>
              <a:rPr lang="es-ES" sz="1100" b="1" u="sng" dirty="0">
                <a:solidFill>
                  <a:schemeClr val="bg1"/>
                </a:solidFill>
                <a:effectLst>
                  <a:outerShdw blurRad="38100" dist="38100" dir="2700000" algn="tl">
                    <a:srgbClr val="000000">
                      <a:alpha val="43137"/>
                    </a:srgbClr>
                  </a:outerShdw>
                </a:effectLst>
              </a:rPr>
              <a:t>Frente a:</a:t>
            </a:r>
          </a:p>
          <a:p>
            <a:pPr marL="457200" lvl="0" indent="-298450" algn="just">
              <a:lnSpc>
                <a:spcPct val="115000"/>
              </a:lnSpc>
              <a:buFontTx/>
              <a:buChar char="-"/>
            </a:pPr>
            <a:r>
              <a:rPr lang="es-ES" sz="1100" b="0" dirty="0">
                <a:solidFill>
                  <a:schemeClr val="bg1"/>
                </a:solidFill>
              </a:rPr>
              <a:t>La desconfianza y el desconocimiento sobre la labor del consulado que puede tener una persona migrante, sobre todo si ha migrado de forma irregular </a:t>
            </a:r>
          </a:p>
          <a:p>
            <a:pPr marL="457200" lvl="0" indent="-298450" algn="just">
              <a:lnSpc>
                <a:spcPct val="115000"/>
              </a:lnSpc>
              <a:buFontTx/>
              <a:buChar char="-"/>
            </a:pPr>
            <a:r>
              <a:rPr lang="es-ES" sz="1100" b="0" dirty="0">
                <a:solidFill>
                  <a:schemeClr val="bg1"/>
                </a:solidFill>
              </a:rPr>
              <a:t>La dispersión de la población migrante que esta en el país</a:t>
            </a:r>
          </a:p>
          <a:p>
            <a:pPr marL="457200" lvl="0" indent="-298450" algn="just">
              <a:lnSpc>
                <a:spcPct val="115000"/>
              </a:lnSpc>
              <a:buFontTx/>
              <a:buChar char="-"/>
            </a:pPr>
            <a:r>
              <a:rPr lang="es-ES" sz="1100" b="0" dirty="0">
                <a:solidFill>
                  <a:schemeClr val="bg1"/>
                </a:solidFill>
              </a:rPr>
              <a:t>La dificultad del país de cubrir el territorio nacional del país de destino</a:t>
            </a:r>
          </a:p>
          <a:p>
            <a:pPr marL="457200" lvl="0" indent="-298450" algn="just">
              <a:lnSpc>
                <a:spcPct val="115000"/>
              </a:lnSpc>
              <a:buFontTx/>
              <a:buChar char="-"/>
            </a:pPr>
            <a:endParaRPr lang="es-ES" sz="1100" b="0" dirty="0">
              <a:solidFill>
                <a:schemeClr val="bg1"/>
              </a:solidFill>
            </a:endParaRPr>
          </a:p>
          <a:p>
            <a:pPr marL="457200" lvl="0" indent="-298450" algn="just">
              <a:lnSpc>
                <a:spcPct val="115000"/>
              </a:lnSpc>
              <a:buFontTx/>
              <a:buChar char="-"/>
            </a:pPr>
            <a:r>
              <a:rPr lang="es-ES" sz="1100" b="1" u="sng" dirty="0">
                <a:solidFill>
                  <a:schemeClr val="bg1"/>
                </a:solidFill>
              </a:rPr>
              <a:t>EL Consulado podrá:</a:t>
            </a:r>
          </a:p>
          <a:p>
            <a:pPr marL="457200" lvl="0" indent="-298450" algn="just">
              <a:lnSpc>
                <a:spcPct val="115000"/>
              </a:lnSpc>
              <a:buFontTx/>
              <a:buChar char="-"/>
            </a:pPr>
            <a:r>
              <a:rPr lang="es-ES" sz="1100" b="0" dirty="0">
                <a:solidFill>
                  <a:schemeClr val="bg1"/>
                </a:solidFill>
              </a:rPr>
              <a:t>Promover vínculos entre los lideres y las organizaciones comunales y de la diáspora</a:t>
            </a:r>
          </a:p>
          <a:p>
            <a:pPr marL="457200" lvl="0" indent="-298450" algn="just">
              <a:lnSpc>
                <a:spcPct val="115000"/>
              </a:lnSpc>
              <a:buFontTx/>
              <a:buChar char="-"/>
            </a:pPr>
            <a:r>
              <a:rPr lang="es-ES" sz="1100" b="0" dirty="0">
                <a:solidFill>
                  <a:schemeClr val="bg1"/>
                </a:solidFill>
              </a:rPr>
              <a:t>Establecer redes consulares y consulados móviles</a:t>
            </a:r>
          </a:p>
          <a:p>
            <a:pPr marL="457200" lvl="0" indent="-298450" algn="just">
              <a:lnSpc>
                <a:spcPct val="115000"/>
              </a:lnSpc>
              <a:buFontTx/>
              <a:buChar char="-"/>
            </a:pPr>
            <a:r>
              <a:rPr lang="es-ES" sz="1100" b="0" dirty="0">
                <a:solidFill>
                  <a:schemeClr val="bg1"/>
                </a:solidFill>
              </a:rPr>
              <a:t>Distribuir la información que los Ministerios de Trabajo y las Direcciones de Migración tengan para esos fines</a:t>
            </a:r>
          </a:p>
          <a:p>
            <a:pPr lvl="0" algn="just">
              <a:lnSpc>
                <a:spcPct val="115000"/>
              </a:lnSpc>
            </a:pPr>
            <a:endParaRPr lang="es-ES" sz="1100" b="1" dirty="0">
              <a:solidFill>
                <a:schemeClr val="bg1"/>
              </a:solidFill>
            </a:endParaRPr>
          </a:p>
          <a:p>
            <a:pPr lvl="0" algn="just">
              <a:lnSpc>
                <a:spcPct val="115000"/>
              </a:lnSpc>
            </a:pPr>
            <a:r>
              <a:rPr lang="es-ES" sz="1100" b="1" u="sng" dirty="0">
                <a:solidFill>
                  <a:schemeClr val="bg1"/>
                </a:solidFill>
              </a:rPr>
              <a:t>Desarrollo de registros consulares.</a:t>
            </a:r>
            <a:endParaRPr lang="es-ES" sz="1100" b="1" dirty="0">
              <a:solidFill>
                <a:schemeClr val="bg1"/>
              </a:solidFill>
            </a:endParaRPr>
          </a:p>
          <a:p>
            <a:pPr marL="457200" lvl="0" indent="-298450" algn="just">
              <a:lnSpc>
                <a:spcPct val="115000"/>
              </a:lnSpc>
              <a:buFontTx/>
              <a:buChar char="-"/>
            </a:pPr>
            <a:r>
              <a:rPr lang="es-ES" sz="1100" b="0" dirty="0">
                <a:solidFill>
                  <a:schemeClr val="bg1"/>
                </a:solidFill>
              </a:rPr>
              <a:t>Constituye la base para la construcción de políticas y programas</a:t>
            </a:r>
          </a:p>
          <a:p>
            <a:pPr marL="457200" lvl="0" indent="-298450" algn="just">
              <a:lnSpc>
                <a:spcPct val="115000"/>
              </a:lnSpc>
              <a:buFontTx/>
              <a:buChar char="-"/>
            </a:pPr>
            <a:r>
              <a:rPr lang="es-ES" sz="1100" b="0" dirty="0">
                <a:solidFill>
                  <a:schemeClr val="bg1"/>
                </a:solidFill>
              </a:rPr>
              <a:t>Permite determinar el tamaño de las comunidades migrantes</a:t>
            </a:r>
          </a:p>
          <a:p>
            <a:pPr marL="158750" lvl="0" indent="0" algn="just">
              <a:lnSpc>
                <a:spcPct val="115000"/>
              </a:lnSpc>
              <a:buNone/>
            </a:pPr>
            <a:endParaRPr lang="es-ES" sz="1100" b="1" dirty="0">
              <a:solidFill>
                <a:schemeClr val="bg1"/>
              </a:solidFill>
            </a:endParaRPr>
          </a:p>
          <a:p>
            <a:pPr lvl="0" algn="just">
              <a:lnSpc>
                <a:spcPct val="115000"/>
              </a:lnSpc>
            </a:pPr>
            <a:r>
              <a:rPr lang="es-ES" sz="1100" b="1" u="sng" dirty="0">
                <a:solidFill>
                  <a:schemeClr val="bg1"/>
                </a:solidFill>
              </a:rPr>
              <a:t>Confección de carnés consulares. </a:t>
            </a:r>
          </a:p>
          <a:p>
            <a:pPr marL="158750" lvl="0" indent="0" algn="just">
              <a:lnSpc>
                <a:spcPct val="115000"/>
              </a:lnSpc>
              <a:buNone/>
            </a:pPr>
            <a:r>
              <a:rPr lang="es-ES" sz="1100" b="1" u="none" dirty="0">
                <a:solidFill>
                  <a:schemeClr val="bg1"/>
                </a:solidFill>
              </a:rPr>
              <a:t>        </a:t>
            </a:r>
            <a:r>
              <a:rPr lang="es-ES" sz="1100" b="1" u="sng" dirty="0">
                <a:solidFill>
                  <a:schemeClr val="bg1"/>
                </a:solidFill>
              </a:rPr>
              <a:t>EJEMPLO: Consulado Nicaragua en Costa Rica</a:t>
            </a:r>
          </a:p>
          <a:p>
            <a:pPr marL="158750" lvl="0" indent="0" algn="just">
              <a:lnSpc>
                <a:spcPct val="115000"/>
              </a:lnSpc>
              <a:buNone/>
            </a:pPr>
            <a:endParaRPr lang="es-ES" sz="1100" b="1" dirty="0">
              <a:solidFill>
                <a:schemeClr val="bg1"/>
              </a:solidFill>
            </a:endParaRPr>
          </a:p>
          <a:p>
            <a:pPr marL="457200" lvl="0" indent="-298450" algn="just">
              <a:lnSpc>
                <a:spcPct val="115000"/>
              </a:lnSpc>
              <a:buFontTx/>
              <a:buChar char="-"/>
            </a:pPr>
            <a:r>
              <a:rPr lang="es-ES" sz="1100" b="0" dirty="0">
                <a:solidFill>
                  <a:schemeClr val="bg1"/>
                </a:solidFill>
              </a:rPr>
              <a:t>Medio de protección para la población migrante</a:t>
            </a:r>
          </a:p>
          <a:p>
            <a:pPr marL="457200" lvl="0" indent="-298450" algn="just">
              <a:lnSpc>
                <a:spcPct val="115000"/>
              </a:lnSpc>
              <a:buFontTx/>
              <a:buChar char="-"/>
            </a:pPr>
            <a:r>
              <a:rPr lang="es-ES" sz="1100" b="0" dirty="0">
                <a:solidFill>
                  <a:schemeClr val="bg1"/>
                </a:solidFill>
              </a:rPr>
              <a:t>Permite llevar un registro de las personas trabajadoras migrantes ante casos de emergencia u otras situaciones</a:t>
            </a:r>
          </a:p>
          <a:p>
            <a:pPr lvl="0" algn="just">
              <a:lnSpc>
                <a:spcPct val="115000"/>
              </a:lnSpc>
            </a:pPr>
            <a:endParaRPr lang="es-ES" sz="1100" b="1" dirty="0">
              <a:solidFill>
                <a:schemeClr val="bg1"/>
              </a:solidFill>
            </a:endParaRPr>
          </a:p>
          <a:p>
            <a:pPr lvl="0" algn="just">
              <a:lnSpc>
                <a:spcPct val="115000"/>
              </a:lnSpc>
            </a:pPr>
            <a:r>
              <a:rPr lang="es-ES" sz="1100" b="1" dirty="0">
                <a:solidFill>
                  <a:schemeClr val="bg1"/>
                </a:solidFill>
              </a:rPr>
              <a:t>Recepción de notificaciones judiciales</a:t>
            </a:r>
          </a:p>
          <a:p>
            <a:pPr marL="158750" lvl="0" indent="0" algn="just">
              <a:lnSpc>
                <a:spcPct val="115000"/>
              </a:lnSpc>
              <a:buNone/>
            </a:pPr>
            <a:endParaRPr lang="es-ES" sz="1100" b="1" dirty="0">
              <a:solidFill>
                <a:schemeClr val="bg1"/>
              </a:solidFill>
            </a:endParaRPr>
          </a:p>
          <a:p>
            <a:pPr marL="457200" lvl="0" indent="-298450" algn="just">
              <a:lnSpc>
                <a:spcPct val="115000"/>
              </a:lnSpc>
              <a:buFontTx/>
              <a:buChar char="-"/>
            </a:pPr>
            <a:r>
              <a:rPr lang="es-ES" sz="1100" b="0" dirty="0">
                <a:solidFill>
                  <a:schemeClr val="bg1"/>
                </a:solidFill>
              </a:rPr>
              <a:t>Facilita el domicilio consular para que las personas trabajadoras migrantes puedan recibir notificaciones en caso de procedimientos judiciales o administrativos </a:t>
            </a:r>
          </a:p>
          <a:p>
            <a:pPr marL="457200" lvl="0" indent="-298450" algn="just">
              <a:lnSpc>
                <a:spcPct val="115000"/>
              </a:lnSpc>
              <a:buFontTx/>
              <a:buChar char="-"/>
            </a:pPr>
            <a:r>
              <a:rPr lang="es-ES" sz="1100" b="0" dirty="0">
                <a:solidFill>
                  <a:schemeClr val="bg1"/>
                </a:solidFill>
              </a:rPr>
              <a:t>Necesario para el caso de los trabajadores temporales o con cierta movilidad dentro del territorio nacional</a:t>
            </a:r>
          </a:p>
          <a:p>
            <a:pPr marL="0" lvl="0" indent="0" rtl="0">
              <a:spcBef>
                <a:spcPts val="0"/>
              </a:spcBef>
              <a:spcAft>
                <a:spcPts val="0"/>
              </a:spcAft>
              <a:buNone/>
            </a:pPr>
            <a:endParaRPr lang="en-US" dirty="0"/>
          </a:p>
        </p:txBody>
      </p:sp>
    </p:spTree>
    <p:extLst>
      <p:ext uri="{BB962C8B-B14F-4D97-AF65-F5344CB8AC3E}">
        <p14:creationId xmlns:p14="http://schemas.microsoft.com/office/powerpoint/2010/main" xmlns="" val="31457932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Khalid</a:t>
            </a:r>
            <a:endParaRPr dirty="0"/>
          </a:p>
        </p:txBody>
      </p:sp>
    </p:spTree>
    <p:extLst>
      <p:ext uri="{BB962C8B-B14F-4D97-AF65-F5344CB8AC3E}">
        <p14:creationId xmlns:p14="http://schemas.microsoft.com/office/powerpoint/2010/main" xmlns="" val="11315890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Michela</a:t>
            </a:r>
            <a:endParaRPr dirty="0"/>
          </a:p>
        </p:txBody>
      </p:sp>
    </p:spTree>
    <p:extLst>
      <p:ext uri="{BB962C8B-B14F-4D97-AF65-F5344CB8AC3E}">
        <p14:creationId xmlns:p14="http://schemas.microsoft.com/office/powerpoint/2010/main" xmlns="" val="3457306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Michela</a:t>
            </a:r>
            <a:endParaRPr dirty="0"/>
          </a:p>
        </p:txBody>
      </p:sp>
    </p:spTree>
    <p:extLst>
      <p:ext uri="{BB962C8B-B14F-4D97-AF65-F5344CB8AC3E}">
        <p14:creationId xmlns:p14="http://schemas.microsoft.com/office/powerpoint/2010/main" xmlns="" val="2693112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Michela</a:t>
            </a:r>
            <a:endParaRPr dirty="0"/>
          </a:p>
        </p:txBody>
      </p:sp>
    </p:spTree>
    <p:extLst>
      <p:ext uri="{BB962C8B-B14F-4D97-AF65-F5344CB8AC3E}">
        <p14:creationId xmlns:p14="http://schemas.microsoft.com/office/powerpoint/2010/main" xmlns="" val="2827862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s-CR" noProof="0" dirty="0"/>
              <a:t>Michela</a:t>
            </a:r>
          </a:p>
          <a:p>
            <a:pPr marL="0" lvl="0" indent="0" rtl="0">
              <a:spcBef>
                <a:spcPts val="0"/>
              </a:spcBef>
              <a:spcAft>
                <a:spcPts val="0"/>
              </a:spcAft>
              <a:buNone/>
            </a:pPr>
            <a:endParaRPr lang="es-CR" noProof="0" dirty="0"/>
          </a:p>
          <a:p>
            <a:pPr marL="228600" lvl="0" indent="-228600" rtl="0">
              <a:spcBef>
                <a:spcPts val="0"/>
              </a:spcBef>
              <a:spcAft>
                <a:spcPts val="0"/>
              </a:spcAft>
              <a:buFont typeface="+mj-lt"/>
              <a:buAutoNum type="arabicPeriod"/>
            </a:pPr>
            <a:r>
              <a:rPr lang="es-CR" noProof="0" dirty="0"/>
              <a:t>Los dados sobre los TM en el país de destino son necesarios afín de poder aconsejar las autoridades locales sobre como mejorar les políticas migratorias nacionales: </a:t>
            </a:r>
          </a:p>
          <a:p>
            <a:pPr marL="228600" lvl="0" indent="-228600" rtl="0">
              <a:spcBef>
                <a:spcPts val="0"/>
              </a:spcBef>
              <a:spcAft>
                <a:spcPts val="0"/>
              </a:spcAft>
              <a:buFont typeface="+mj-lt"/>
              <a:buAutoNum type="arabicPeriod"/>
            </a:pPr>
            <a:r>
              <a:rPr lang="es-CR" noProof="0" dirty="0"/>
              <a:t>Los dados nos ayudan a entender mejor la demanda y la oferta el en mercado laboral entre los países de origen y destino (escasez de mano de obra en sectores de los servicios, </a:t>
            </a:r>
            <a:r>
              <a:rPr lang="es-CR" noProof="0" dirty="0" err="1"/>
              <a:t>p.e</a:t>
            </a:r>
            <a:r>
              <a:rPr lang="es-CR" noProof="0" dirty="0"/>
              <a:t>.) y surplus de mano de obra en los países de origen. </a:t>
            </a:r>
          </a:p>
          <a:p>
            <a:pPr marL="0" lvl="0" indent="0" rtl="0">
              <a:spcBef>
                <a:spcPts val="0"/>
              </a:spcBef>
              <a:spcAft>
                <a:spcPts val="0"/>
              </a:spcAft>
              <a:buNone/>
            </a:pPr>
            <a:endParaRPr lang="es-ES" noProof="0" dirty="0"/>
          </a:p>
          <a:p>
            <a:pPr marL="228600" lvl="0" indent="-228600" rtl="0">
              <a:spcBef>
                <a:spcPts val="0"/>
              </a:spcBef>
              <a:spcAft>
                <a:spcPts val="0"/>
              </a:spcAft>
              <a:buAutoNum type="arabicPeriod"/>
            </a:pPr>
            <a:r>
              <a:rPr lang="es-ES" noProof="0" dirty="0"/>
              <a:t>A fin de mejorar las respuestas de política migratoria, se requiere analizar diversos factores que inciden en la oferta y la demanda en el mercado laboral. </a:t>
            </a:r>
            <a:r>
              <a:rPr lang="es-ES" b="1" noProof="0" dirty="0"/>
              <a:t>Esto son esencial para aconsejar las autoridades del país de destino, para que prendar en consideración las necesidades de los TM de su país correctamente!! </a:t>
            </a:r>
          </a:p>
          <a:p>
            <a:pPr marL="228600" lvl="0" indent="-228600" rtl="0">
              <a:spcBef>
                <a:spcPts val="0"/>
              </a:spcBef>
              <a:spcAft>
                <a:spcPts val="0"/>
              </a:spcAft>
              <a:buAutoNum type="arabicPeriod"/>
            </a:pPr>
            <a:r>
              <a:rPr lang="es-ES" noProof="0" dirty="0"/>
              <a:t>Ejemplos de buenas prácticas </a:t>
            </a:r>
            <a:r>
              <a:rPr lang="es-ES" b="1" noProof="0" dirty="0"/>
              <a:t>y de prácticas eficaces tanto en el ámbito internacional como en el nacional</a:t>
            </a:r>
            <a:r>
              <a:rPr lang="es-ES" noProof="0" dirty="0"/>
              <a:t>.</a:t>
            </a:r>
          </a:p>
          <a:p>
            <a:pPr marL="228600" lvl="0" indent="-228600" rtl="0">
              <a:spcBef>
                <a:spcPts val="0"/>
              </a:spcBef>
              <a:spcAft>
                <a:spcPts val="0"/>
              </a:spcAft>
              <a:buAutoNum type="arabicPeriod"/>
            </a:pPr>
            <a:endParaRPr lang="es-ES" noProof="0" dirty="0"/>
          </a:p>
          <a:p>
            <a:pPr marL="0" lvl="0" indent="0" rtl="0">
              <a:spcBef>
                <a:spcPts val="0"/>
              </a:spcBef>
              <a:spcAft>
                <a:spcPts val="0"/>
              </a:spcAft>
              <a:buNone/>
            </a:pPr>
            <a:endParaRPr lang="es-ES" noProof="0" dirty="0"/>
          </a:p>
          <a:p>
            <a:pPr marL="0" lvl="0" indent="0" rtl="0">
              <a:spcBef>
                <a:spcPts val="0"/>
              </a:spcBef>
              <a:spcAft>
                <a:spcPts val="0"/>
              </a:spcAft>
              <a:buNone/>
            </a:pPr>
            <a:r>
              <a:rPr lang="es-ES" noProof="0" dirty="0"/>
              <a:t>Las entidades normalmente involucradas: ○ Ministerio de Trabajo: ○ Ministerio de Relaciones Exteriores: ○ Ministerio de Gobernación y Ministerio de Justicia: ○ Ministerio de Educación y Ministerio de Salud: </a:t>
            </a:r>
          </a:p>
          <a:p>
            <a:pPr marL="0" lvl="0" indent="0" rtl="0">
              <a:spcBef>
                <a:spcPts val="0"/>
              </a:spcBef>
              <a:spcAft>
                <a:spcPts val="0"/>
              </a:spcAft>
              <a:buNone/>
            </a:pPr>
            <a:r>
              <a:rPr lang="es-ES" noProof="0" dirty="0"/>
              <a:t>Normalmente el Ministerio de Educación está involucrado en los procesos de (re)validación y certificación de competencias y de orientación vocacional y formación profesional, entre otros. ○ Banco Central: ○ Seguro social y otros servicios asistenciales. ● Subraye además la importancia crítica de la consulta y la cooperación no sólo entre las diferentes entidades administrativas, sino también con otros actores clave (</a:t>
            </a:r>
            <a:r>
              <a:rPr lang="es-ES" u="sng" noProof="0" dirty="0"/>
              <a:t>específicamente interlocutores sociales como los empleadores </a:t>
            </a:r>
            <a:endParaRPr lang="es-CR" u="sng" noProof="0" dirty="0"/>
          </a:p>
        </p:txBody>
      </p:sp>
    </p:spTree>
    <p:extLst>
      <p:ext uri="{BB962C8B-B14F-4D97-AF65-F5344CB8AC3E}">
        <p14:creationId xmlns:p14="http://schemas.microsoft.com/office/powerpoint/2010/main" xmlns="" val="12624855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xmlns="" val="31882379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Michela</a:t>
            </a:r>
            <a:endParaRPr dirty="0"/>
          </a:p>
        </p:txBody>
      </p:sp>
    </p:spTree>
    <p:extLst>
      <p:ext uri="{BB962C8B-B14F-4D97-AF65-F5344CB8AC3E}">
        <p14:creationId xmlns:p14="http://schemas.microsoft.com/office/powerpoint/2010/main" xmlns="" val="3635859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Tree>
    <p:extLst>
      <p:ext uri="{BB962C8B-B14F-4D97-AF65-F5344CB8AC3E}">
        <p14:creationId xmlns:p14="http://schemas.microsoft.com/office/powerpoint/2010/main" xmlns="" val="13142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Michela</a:t>
            </a:r>
            <a:endParaRPr dirty="0"/>
          </a:p>
        </p:txBody>
      </p:sp>
    </p:spTree>
    <p:extLst>
      <p:ext uri="{BB962C8B-B14F-4D97-AF65-F5344CB8AC3E}">
        <p14:creationId xmlns:p14="http://schemas.microsoft.com/office/powerpoint/2010/main" xmlns="" val="3247371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eaLnBrk="1" hangingPunct="1">
              <a:buFont typeface="+mj-lt"/>
              <a:buNone/>
            </a:pPr>
            <a:r>
              <a:rPr lang="es-ES" altLang="en-US" noProof="0" dirty="0"/>
              <a:t>Michela</a:t>
            </a:r>
          </a:p>
          <a:p>
            <a:pPr marL="158750" indent="0" eaLnBrk="1" hangingPunct="1">
              <a:buFont typeface="+mj-lt"/>
              <a:buNone/>
            </a:pPr>
            <a:endParaRPr lang="es-ES" altLang="en-US" noProof="0" dirty="0"/>
          </a:p>
          <a:p>
            <a:pPr marL="387350" indent="-228600" eaLnBrk="1" hangingPunct="1">
              <a:buFont typeface="+mj-lt"/>
              <a:buAutoNum type="arabicPeriod"/>
            </a:pPr>
            <a:r>
              <a:rPr lang="es-ES" altLang="en-US" noProof="0" dirty="0"/>
              <a:t>La migración puede crear mayores oportunidades para los y las trabajadoras y traducirse en mejores condiciones de vida. </a:t>
            </a:r>
          </a:p>
          <a:p>
            <a:pPr marL="387350" indent="-228600" eaLnBrk="1" hangingPunct="1">
              <a:buFont typeface="+mj-lt"/>
              <a:buAutoNum type="arabicPeriod"/>
            </a:pPr>
            <a:r>
              <a:rPr lang="es-ES" altLang="en-US" noProof="0" dirty="0"/>
              <a:t>También puede suponer obstáculos y riesgos, algunos muy graves </a:t>
            </a:r>
            <a:r>
              <a:rPr lang="es-ES" dirty="0"/>
              <a:t>con importantes consecuencias en la psique de la persona (dejando marcas indelebles)</a:t>
            </a:r>
            <a:endParaRPr lang="es-ES" altLang="en-US" noProof="0" dirty="0"/>
          </a:p>
          <a:p>
            <a:pPr marL="387350" indent="-228600" eaLnBrk="1" hangingPunct="1">
              <a:buFont typeface="+mj-lt"/>
              <a:buAutoNum type="arabicPeriod"/>
            </a:pPr>
            <a:r>
              <a:rPr lang="es-ES" altLang="en-US" noProof="0" dirty="0"/>
              <a:t>Las personas migrantes a menudo enfrentan discriminación y pueden ser objeto de la hostilidad y la explotación, como se analizó a manera de panorama general en una sesión anterior sobre las violaciones a los derechos de los trabajadores y trabajadoras migrantes.</a:t>
            </a:r>
          </a:p>
          <a:p>
            <a:pPr marL="387350" indent="-228600" eaLnBrk="1" hangingPunct="1">
              <a:buFont typeface="+mj-lt"/>
              <a:buAutoNum type="arabicPeriod"/>
            </a:pPr>
            <a:r>
              <a:rPr lang="es-ES" altLang="en-US" noProof="0" dirty="0"/>
              <a:t>Las trabajadoras y trabajadores migrantes no enfrentan el mismo grado de vulnerabilidad: Quienes se encuentran más expuestos a la violación de sus derechos son aquéllos en situación IRREGULAR, los con un menor grado de escolaridad, con menos destrezas y, a menudo, las mujeres.</a:t>
            </a:r>
            <a:endParaRPr dirty="0"/>
          </a:p>
        </p:txBody>
      </p:sp>
    </p:spTree>
    <p:extLst>
      <p:ext uri="{BB962C8B-B14F-4D97-AF65-F5344CB8AC3E}">
        <p14:creationId xmlns:p14="http://schemas.microsoft.com/office/powerpoint/2010/main" xmlns="" val="3919625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Font typeface="+mj-lt"/>
              <a:buNone/>
            </a:pPr>
            <a:r>
              <a:rPr lang="es-ES" dirty="0"/>
              <a:t>Michela</a:t>
            </a:r>
          </a:p>
          <a:p>
            <a:pPr marL="228600" lvl="0" indent="-228600" rtl="0">
              <a:spcBef>
                <a:spcPts val="0"/>
              </a:spcBef>
              <a:spcAft>
                <a:spcPts val="0"/>
              </a:spcAft>
              <a:buFont typeface="+mj-lt"/>
              <a:buAutoNum type="arabicPeriod"/>
            </a:pPr>
            <a:endParaRPr lang="es-ES" dirty="0"/>
          </a:p>
          <a:p>
            <a:pPr marL="228600" lvl="0" indent="-228600" rtl="0">
              <a:spcBef>
                <a:spcPts val="0"/>
              </a:spcBef>
              <a:spcAft>
                <a:spcPts val="0"/>
              </a:spcAft>
              <a:buFont typeface="+mj-lt"/>
              <a:buAutoNum type="arabicPeriod"/>
            </a:pPr>
            <a:r>
              <a:rPr lang="es-ES" dirty="0"/>
              <a:t>A menudo se piensa que los países de origen disponen de muy pocos medios de intervención para proteger los derechos e intereses de los trabajadores y trabajadoras migrantes. Esto es incorrecto: es mucho lo que puede hacerse. Si bien no puede refutarse que las autoridades de los países de destino son las responsables primordiales por prevenir y poner fin a las violaciones a los derechos de la mano de obra migrante, los países de origen a su vez disponen de diversos recursos. No obstante, veremos que implementar las medidas planeadas y adoptadas por los países de origen resulta a menudo un trabajo arduo, debido en parte a la primacía de las autoridades de los países de destino en esta materia. </a:t>
            </a:r>
          </a:p>
          <a:p>
            <a:pPr marL="0" lvl="0" indent="0" rtl="0">
              <a:spcBef>
                <a:spcPts val="0"/>
              </a:spcBef>
              <a:spcAft>
                <a:spcPts val="0"/>
              </a:spcAft>
              <a:buFont typeface="+mj-lt"/>
              <a:buNone/>
            </a:pPr>
            <a:r>
              <a:rPr lang="es-ES" b="1" u="sng" dirty="0"/>
              <a:t>Por </a:t>
            </a:r>
            <a:r>
              <a:rPr lang="es-ES" b="1" u="sng" dirty="0" err="1"/>
              <a:t>ej</a:t>
            </a:r>
            <a:r>
              <a:rPr lang="es-ES" dirty="0"/>
              <a:t>: Las prácticas en perjuicio de los trabaja. Preparación de los trabajadores migrantes ante de partir: sesiones de información sobre las características del país de destino, del trabajo y des los riesgos. </a:t>
            </a:r>
            <a:r>
              <a:rPr lang="es-ES" b="1" dirty="0"/>
              <a:t>En términos más generales, es mucho lo que puede hacerse en el país de origen a fin de organizar una migración laboral en buenas condiciones.  </a:t>
            </a:r>
          </a:p>
          <a:p>
            <a:pPr marL="0" lvl="0" indent="0" rtl="0">
              <a:spcBef>
                <a:spcPts val="0"/>
              </a:spcBef>
              <a:spcAft>
                <a:spcPts val="0"/>
              </a:spcAft>
              <a:buFont typeface="+mj-lt"/>
              <a:buNone/>
            </a:pPr>
            <a:r>
              <a:rPr lang="es-ES" b="1" dirty="0"/>
              <a:t>Ejemplos: (mencionar uno de los ejemplos – y preguntar a los participantes de dar ejemplos de sus países:</a:t>
            </a:r>
          </a:p>
          <a:p>
            <a:pPr marL="685800" lvl="1" indent="-228600" rtl="0">
              <a:spcBef>
                <a:spcPts val="0"/>
              </a:spcBef>
              <a:spcAft>
                <a:spcPts val="0"/>
              </a:spcAft>
              <a:buFont typeface="+mj-lt"/>
              <a:buAutoNum type="arabicPeriod"/>
            </a:pPr>
            <a:r>
              <a:rPr lang="es-ES" b="1" u="sng" dirty="0"/>
              <a:t>Ecuador</a:t>
            </a:r>
            <a:r>
              <a:rPr lang="es-ES" b="0" dirty="0"/>
              <a:t> </a:t>
            </a:r>
            <a:r>
              <a:rPr lang="es-ES" b="0" u="sng" dirty="0"/>
              <a:t>La Dirección de Atención a Personas Migrantes y sus Familias de la Secretaría Nacional del Migrante (SENAMI) </a:t>
            </a:r>
            <a:r>
              <a:rPr lang="es-ES" b="0" dirty="0"/>
              <a:t>proporciona asistencia legal, psico-social y opciones de apoyo socio-económico para las personas migrantes y sus familias en Ecuador. Este servicio también es proporcionado por SENAMI a través de sus Casas Ecuatorianas en ciudades donde existe una alta concentración de población ecuatoriana como Nueva York, Caracas, Madrid y Milán. El trabajo realizado por esta Dirección de SENAMI también ha ayudado a centralizar la información y brindar información clara, así como asesoría y seguimiento a las múltiples situaciones presentadas por los ecuatorianos que se encuentren en el exterior y a sus familiares en Ecuador. </a:t>
            </a:r>
          </a:p>
          <a:p>
            <a:pPr marL="685800" lvl="1" indent="-228600" rtl="0">
              <a:spcBef>
                <a:spcPts val="0"/>
              </a:spcBef>
              <a:spcAft>
                <a:spcPts val="0"/>
              </a:spcAft>
              <a:buFont typeface="+mj-lt"/>
              <a:buAutoNum type="arabicPeriod"/>
            </a:pPr>
            <a:r>
              <a:rPr lang="es-ES" b="1" dirty="0"/>
              <a:t>El Salvador </a:t>
            </a:r>
            <a:r>
              <a:rPr lang="es-ES" b="0" dirty="0"/>
              <a:t>- nombrar un </a:t>
            </a:r>
            <a:r>
              <a:rPr lang="es-ES" b="0" u="sng" dirty="0"/>
              <a:t>Comisionado Presidencial para la atención especial y dedicada a los salvadoreños en el exterior</a:t>
            </a:r>
            <a:r>
              <a:rPr lang="es-ES" b="0" dirty="0"/>
              <a:t>; - facilitar los trámites gubernamentales como partidas de nacimiento, pasaportes, certificaciones de registros de propiedad y comercio, etc., para que las/los salvadoreños puedan acceder a ellos en línea desde su lugar de residencia; </a:t>
            </a:r>
          </a:p>
          <a:p>
            <a:pPr marL="685800" lvl="1" indent="-228600" rtl="0">
              <a:spcBef>
                <a:spcPts val="0"/>
              </a:spcBef>
              <a:spcAft>
                <a:spcPts val="0"/>
              </a:spcAft>
              <a:buFont typeface="+mj-lt"/>
              <a:buAutoNum type="arabicPeriod"/>
            </a:pPr>
            <a:r>
              <a:rPr lang="es-ES" b="1" dirty="0"/>
              <a:t>Honduras: </a:t>
            </a:r>
            <a:r>
              <a:rPr lang="es-ES" b="0" dirty="0"/>
              <a:t>se creó la Comisión Interinstitucional para la Gestión de Programas de Migración Laboral Temporal para Trabajadores Hondureños en el Exterior, que tiene como funciones: Promover medidas orientadas a incrementar el número de trabajadores hondureños beneficiados con este tipo de programas, etc.</a:t>
            </a:r>
          </a:p>
          <a:p>
            <a:pPr marL="228600" lvl="0" indent="-228600" rtl="0">
              <a:spcBef>
                <a:spcPts val="0"/>
              </a:spcBef>
              <a:spcAft>
                <a:spcPts val="0"/>
              </a:spcAft>
              <a:buFont typeface="+mj-lt"/>
              <a:buAutoNum type="arabicPeriod" startAt="2"/>
            </a:pPr>
            <a:r>
              <a:rPr lang="es-ES" dirty="0"/>
              <a:t>En el país de destino, la representación consular y la diplomática disponen de varios medios de intervención para proteger los derechos de la mano de obra migrante. </a:t>
            </a:r>
          </a:p>
          <a:p>
            <a:pPr marL="228600" lvl="0" indent="-228600" rtl="0">
              <a:spcBef>
                <a:spcPts val="0"/>
              </a:spcBef>
              <a:spcAft>
                <a:spcPts val="0"/>
              </a:spcAft>
              <a:buFont typeface="+mj-lt"/>
              <a:buAutoNum type="arabicPeriod" startAt="2"/>
            </a:pPr>
            <a:r>
              <a:rPr lang="es-ES" dirty="0"/>
              <a:t>Por último, cabe recalcar que la cooperación entre los países de origen y los de destino es fundamental. </a:t>
            </a:r>
            <a:endParaRPr dirty="0"/>
          </a:p>
        </p:txBody>
      </p:sp>
    </p:spTree>
    <p:extLst>
      <p:ext uri="{BB962C8B-B14F-4D97-AF65-F5344CB8AC3E}">
        <p14:creationId xmlns:p14="http://schemas.microsoft.com/office/powerpoint/2010/main" xmlns="" val="11913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Ana</a:t>
            </a:r>
            <a:endParaRPr dirty="0"/>
          </a:p>
        </p:txBody>
      </p:sp>
    </p:spTree>
    <p:extLst>
      <p:ext uri="{BB962C8B-B14F-4D97-AF65-F5344CB8AC3E}">
        <p14:creationId xmlns:p14="http://schemas.microsoft.com/office/powerpoint/2010/main" xmlns="" val="3469261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Ana</a:t>
            </a:r>
          </a:p>
          <a:p>
            <a:pPr marL="0" lvl="0" indent="0" rtl="0">
              <a:spcBef>
                <a:spcPts val="0"/>
              </a:spcBef>
              <a:spcAft>
                <a:spcPts val="0"/>
              </a:spcAft>
              <a:buNone/>
            </a:pPr>
            <a:endParaRPr lang="es-ES" dirty="0"/>
          </a:p>
          <a:p>
            <a:pPr marL="0" lvl="0" indent="0" rtl="0">
              <a:spcBef>
                <a:spcPts val="0"/>
              </a:spcBef>
              <a:spcAft>
                <a:spcPts val="0"/>
              </a:spcAft>
              <a:buNone/>
            </a:pPr>
            <a:r>
              <a:rPr lang="es-ES" dirty="0"/>
              <a:t>Una distinción fundamental entre ambas es que los representantes diplomáticos son representantes políticos del Estado en cuestión, a diferencia de los representantes consulares. </a:t>
            </a:r>
          </a:p>
          <a:p>
            <a:pPr marL="0" lvl="0" indent="0" rtl="0">
              <a:spcBef>
                <a:spcPts val="0"/>
              </a:spcBef>
              <a:spcAft>
                <a:spcPts val="0"/>
              </a:spcAft>
              <a:buNone/>
            </a:pPr>
            <a:r>
              <a:rPr lang="es-ES" dirty="0"/>
              <a:t>La protección diplomática tiene en esencia un carácter de reparación, mientras que la asistencia consular está ante todo dirigida a evitar que el nacional sea objeto de un acto internacionalmente ilícito.</a:t>
            </a:r>
          </a:p>
          <a:p>
            <a:pPr marL="0" lvl="0" indent="0" rtl="0">
              <a:spcBef>
                <a:spcPts val="0"/>
              </a:spcBef>
              <a:spcAft>
                <a:spcPts val="0"/>
              </a:spcAft>
              <a:buNone/>
            </a:pPr>
            <a:endParaRPr lang="es-ES" dirty="0"/>
          </a:p>
          <a:p>
            <a:pPr marL="0" lvl="0" indent="0" rtl="0">
              <a:spcBef>
                <a:spcPts val="0"/>
              </a:spcBef>
              <a:spcAft>
                <a:spcPts val="0"/>
              </a:spcAft>
              <a:buNone/>
            </a:pPr>
            <a:r>
              <a:rPr lang="es-ES" dirty="0"/>
              <a:t>La asistencia consular se refiere a la acción de la representación consular (o diplomática) dirigida a las autoridades del país de destino con el objetivo de proteger los intereses y derechos de los nacionales del país de origen. </a:t>
            </a:r>
            <a:endParaRPr dirty="0"/>
          </a:p>
        </p:txBody>
      </p:sp>
    </p:spTree>
    <p:extLst>
      <p:ext uri="{BB962C8B-B14F-4D97-AF65-F5344CB8AC3E}">
        <p14:creationId xmlns:p14="http://schemas.microsoft.com/office/powerpoint/2010/main" xmlns="" val="877631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Tree>
    <p:extLst>
      <p:ext uri="{BB962C8B-B14F-4D97-AF65-F5344CB8AC3E}">
        <p14:creationId xmlns:p14="http://schemas.microsoft.com/office/powerpoint/2010/main" xmlns="" val="3196837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07376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3.xml"/><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6.xml"/><Relationship Id="rId7" Type="http://schemas.openxmlformats.org/officeDocument/2006/relationships/diagramColors" Target="../diagrams/colors2.xml"/><Relationship Id="rId2" Type="http://schemas.openxmlformats.org/officeDocument/2006/relationships/slideLayout" Target="../slideLayouts/slideLayout10.xml"/><Relationship Id="rId1" Type="http://schemas.openxmlformats.org/officeDocument/2006/relationships/themeOverride" Target="../theme/themeOverride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hemeOverride" Target="../theme/themeOverride2.xml"/><Relationship Id="rId5" Type="http://schemas.openxmlformats.org/officeDocument/2006/relationships/image" Target="../media/image6.png"/><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hemeOverride" Target="../theme/themeOverride3.xml"/><Relationship Id="rId5" Type="http://schemas.openxmlformats.org/officeDocument/2006/relationships/image" Target="../media/image6.png"/><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hemeOverride" Target="../theme/themeOverride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0.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hemeOverride" Target="../theme/themeOverride5.xml"/><Relationship Id="rId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tags" Target="../tags/tag26.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hemeOverride" Target="../theme/themeOverride6.xml"/><Relationship Id="rId5" Type="http://schemas.openxmlformats.org/officeDocument/2006/relationships/image" Target="../media/image6.png"/><Relationship Id="rId4"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hemeOverride" Target="../theme/themeOverride7.xml"/><Relationship Id="rId4"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hemeOverride" Target="../theme/themeOverride8.xml"/><Relationship Id="rId4"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hemeOverride" Target="../theme/themeOverride9.xml"/><Relationship Id="rId5" Type="http://schemas.openxmlformats.org/officeDocument/2006/relationships/image" Target="../media/image6.png"/><Relationship Id="rId4"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tags" Target="../tags/tag31.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tags" Target="../tags/tag32.xml"/><Relationship Id="rId6" Type="http://schemas.openxmlformats.org/officeDocument/2006/relationships/image" Target="../media/image4.gif"/><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
        <p:cNvGrpSpPr/>
        <p:nvPr/>
      </p:nvGrpSpPr>
      <p:grpSpPr>
        <a:xfrm>
          <a:off x="0" y="0"/>
          <a:ext cx="0" cy="0"/>
          <a:chOff x="0" y="0"/>
          <a:chExt cx="0" cy="0"/>
        </a:xfrm>
      </p:grpSpPr>
      <p:sp>
        <p:nvSpPr>
          <p:cNvPr id="54" name="Shape 54"/>
          <p:cNvSpPr/>
          <p:nvPr/>
        </p:nvSpPr>
        <p:spPr>
          <a:xfrm>
            <a:off x="-55200" y="-82400"/>
            <a:ext cx="9434100" cy="5226000"/>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Shape 55"/>
          <p:cNvSpPr txBox="1">
            <a:spLocks noGrp="1"/>
          </p:cNvSpPr>
          <p:nvPr>
            <p:ph type="subTitle" idx="1"/>
          </p:nvPr>
        </p:nvSpPr>
        <p:spPr>
          <a:xfrm>
            <a:off x="1686617" y="213093"/>
            <a:ext cx="6157500" cy="22800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lang="en-US" sz="2400" smtClean="0">
              <a:solidFill>
                <a:srgbClr val="FFD966"/>
              </a:solidFill>
              <a:latin typeface="Oswald"/>
              <a:ea typeface="Oswald"/>
              <a:cs typeface="Oswald"/>
              <a:sym typeface="Oswald"/>
            </a:endParaRPr>
          </a:p>
          <a:p>
            <a:pPr marL="0" lvl="0" indent="0" algn="l" rtl="0">
              <a:lnSpc>
                <a:spcPct val="115000"/>
              </a:lnSpc>
              <a:spcBef>
                <a:spcPts val="0"/>
              </a:spcBef>
              <a:spcAft>
                <a:spcPts val="0"/>
              </a:spcAft>
              <a:buNone/>
            </a:pPr>
            <a:r>
              <a:rPr lang="en-US" sz="4000" smtClean="0">
                <a:solidFill>
                  <a:srgbClr val="FFD966"/>
                </a:solidFill>
                <a:latin typeface="Oswald"/>
                <a:ea typeface="Oswald"/>
                <a:cs typeface="Oswald"/>
                <a:sym typeface="Oswald"/>
              </a:rPr>
              <a:t>CONSULAR PROTECTION </a:t>
            </a:r>
          </a:p>
          <a:p>
            <a:pPr marL="0" lvl="0" indent="0" algn="l" rtl="0">
              <a:lnSpc>
                <a:spcPct val="115000"/>
              </a:lnSpc>
              <a:spcBef>
                <a:spcPts val="0"/>
              </a:spcBef>
              <a:spcAft>
                <a:spcPts val="0"/>
              </a:spcAft>
              <a:buNone/>
            </a:pPr>
            <a:r>
              <a:rPr lang="en-US" sz="4000" smtClean="0">
                <a:solidFill>
                  <a:srgbClr val="FFD966"/>
                </a:solidFill>
                <a:latin typeface="Oswald"/>
                <a:ea typeface="Oswald"/>
                <a:cs typeface="Oswald"/>
                <a:sym typeface="Oswald"/>
              </a:rPr>
              <a:t>FOR MIGRANT WORKERS</a:t>
            </a:r>
            <a:endParaRPr sz="4000" dirty="0">
              <a:solidFill>
                <a:srgbClr val="FFD966"/>
              </a:solidFill>
              <a:latin typeface="Oswald"/>
              <a:ea typeface="Oswald"/>
              <a:cs typeface="Oswald"/>
              <a:sym typeface="Oswald"/>
            </a:endParaRPr>
          </a:p>
          <a:p>
            <a:pPr marL="0" lvl="0" indent="0">
              <a:spcBef>
                <a:spcPts val="0"/>
              </a:spcBef>
              <a:spcAft>
                <a:spcPts val="0"/>
              </a:spcAft>
              <a:buNone/>
            </a:pPr>
            <a:endParaRPr sz="4000" dirty="0">
              <a:solidFill>
                <a:schemeClr val="lt1"/>
              </a:solidFill>
              <a:latin typeface="Oswald"/>
              <a:ea typeface="Oswald"/>
              <a:cs typeface="Oswald"/>
              <a:sym typeface="Oswald"/>
            </a:endParaRPr>
          </a:p>
        </p:txBody>
      </p:sp>
      <p:sp>
        <p:nvSpPr>
          <p:cNvPr id="56" name="Shape 56"/>
          <p:cNvSpPr/>
          <p:nvPr/>
        </p:nvSpPr>
        <p:spPr>
          <a:xfrm>
            <a:off x="-55200" y="-82400"/>
            <a:ext cx="1595100" cy="34629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FFF00"/>
              </a:solidFill>
            </a:endParaRPr>
          </a:p>
        </p:txBody>
      </p:sp>
      <p:sp>
        <p:nvSpPr>
          <p:cNvPr id="57" name="Shape 57"/>
          <p:cNvSpPr txBox="1"/>
          <p:nvPr/>
        </p:nvSpPr>
        <p:spPr>
          <a:xfrm rot="-5400000">
            <a:off x="-477818" y="1258777"/>
            <a:ext cx="3029386" cy="874800"/>
          </a:xfrm>
          <a:prstGeom prst="rect">
            <a:avLst/>
          </a:prstGeom>
          <a:noFill/>
          <a:ln>
            <a:noFill/>
          </a:ln>
        </p:spPr>
        <p:txBody>
          <a:bodyPr spcFirstLastPara="1" wrap="square" lIns="91425" tIns="91425" rIns="91425" bIns="91425" anchor="t" anchorCtr="0">
            <a:noAutofit/>
          </a:bodyPr>
          <a:lstStyle/>
          <a:p>
            <a:pPr lvl="1" algn="ctr"/>
            <a:r>
              <a:rPr lang="en" sz="4400" b="1" smtClean="0">
                <a:solidFill>
                  <a:srgbClr val="0B5394"/>
                </a:solidFill>
                <a:latin typeface="Oswald"/>
                <a:ea typeface="Oswald"/>
                <a:cs typeface="Oswald"/>
                <a:sym typeface="Oswald"/>
              </a:rPr>
              <a:t>WORKSHOP</a:t>
            </a:r>
            <a:endParaRPr sz="4400" b="1">
              <a:solidFill>
                <a:srgbClr val="0B5394"/>
              </a:solidFill>
              <a:latin typeface="Oswald"/>
              <a:ea typeface="Oswald"/>
              <a:cs typeface="Oswald"/>
              <a:sym typeface="Oswald"/>
            </a:endParaRPr>
          </a:p>
        </p:txBody>
      </p:sp>
      <p:pic>
        <p:nvPicPr>
          <p:cNvPr id="58" name="Shape 58"/>
          <p:cNvPicPr preferRelativeResize="0"/>
          <p:nvPr/>
        </p:nvPicPr>
        <p:blipFill rotWithShape="1">
          <a:blip r:embed="rId3">
            <a:alphaModFix/>
          </a:blip>
          <a:srcRect l="10257" t="28136" b="42594"/>
          <a:stretch/>
        </p:blipFill>
        <p:spPr>
          <a:xfrm>
            <a:off x="108533" y="3856008"/>
            <a:ext cx="2596679" cy="1096075"/>
          </a:xfrm>
          <a:prstGeom prst="rect">
            <a:avLst/>
          </a:prstGeom>
          <a:noFill/>
          <a:ln>
            <a:noFill/>
          </a:ln>
        </p:spPr>
      </p:pic>
      <p:pic>
        <p:nvPicPr>
          <p:cNvPr id="60" name="Shape 60"/>
          <p:cNvPicPr preferRelativeResize="0"/>
          <p:nvPr/>
        </p:nvPicPr>
        <p:blipFill>
          <a:blip r:embed="rId4">
            <a:alphaModFix/>
          </a:blip>
          <a:stretch>
            <a:fillRect/>
          </a:stretch>
        </p:blipFill>
        <p:spPr>
          <a:xfrm>
            <a:off x="5064276" y="3977041"/>
            <a:ext cx="2244000" cy="854000"/>
          </a:xfrm>
          <a:prstGeom prst="rect">
            <a:avLst/>
          </a:prstGeom>
          <a:noFill/>
          <a:ln>
            <a:noFill/>
          </a:ln>
        </p:spPr>
      </p:pic>
      <p:sp>
        <p:nvSpPr>
          <p:cNvPr id="61" name="Shape 61"/>
          <p:cNvSpPr/>
          <p:nvPr/>
        </p:nvSpPr>
        <p:spPr>
          <a:xfrm>
            <a:off x="-55200" y="3324075"/>
            <a:ext cx="9434100" cy="1605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62" name="Shape 62"/>
          <p:cNvPicPr preferRelativeResize="0"/>
          <p:nvPr/>
        </p:nvPicPr>
        <p:blipFill rotWithShape="1">
          <a:blip r:embed="rId5">
            <a:alphaModFix/>
          </a:blip>
          <a:srcRect l="22307" r="29531"/>
          <a:stretch/>
        </p:blipFill>
        <p:spPr>
          <a:xfrm>
            <a:off x="7355838" y="36700"/>
            <a:ext cx="1288725" cy="3462899"/>
          </a:xfrm>
          <a:prstGeom prst="rect">
            <a:avLst/>
          </a:prstGeom>
          <a:noFill/>
          <a:ln>
            <a:noFill/>
          </a:ln>
        </p:spPr>
      </p:pic>
      <p:sp>
        <p:nvSpPr>
          <p:cNvPr id="11" name="Shape 55">
            <a:extLst>
              <a:ext uri="{FF2B5EF4-FFF2-40B4-BE49-F238E27FC236}">
                <a16:creationId xmlns:a16="http://schemas.microsoft.com/office/drawing/2014/main" xmlns="" id="{89825EF8-345C-457F-BAFD-DD71C024CCB9}"/>
              </a:ext>
            </a:extLst>
          </p:cNvPr>
          <p:cNvSpPr txBox="1">
            <a:spLocks/>
          </p:cNvSpPr>
          <p:nvPr/>
        </p:nvSpPr>
        <p:spPr>
          <a:xfrm>
            <a:off x="1685446" y="2493093"/>
            <a:ext cx="4485658" cy="71304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gn="l">
              <a:lnSpc>
                <a:spcPct val="115000"/>
              </a:lnSpc>
            </a:pPr>
            <a:r>
              <a:rPr lang="es-ES" sz="1600" smtClean="0">
                <a:solidFill>
                  <a:srgbClr val="FFD966"/>
                </a:solidFill>
                <a:latin typeface="Oswald"/>
                <a:ea typeface="Oswald"/>
                <a:cs typeface="Oswald"/>
                <a:sym typeface="Oswald"/>
              </a:rPr>
              <a:t>Panama City, Panama</a:t>
            </a:r>
            <a:endParaRPr lang="es-ES" sz="1600" dirty="0">
              <a:solidFill>
                <a:srgbClr val="FFFFFF"/>
              </a:solidFill>
              <a:latin typeface="Oswald"/>
              <a:ea typeface="Oswald"/>
              <a:cs typeface="Oswald"/>
              <a:sym typeface="Oswald"/>
            </a:endParaRPr>
          </a:p>
          <a:p>
            <a:pPr marL="0" indent="0" algn="l">
              <a:lnSpc>
                <a:spcPct val="115000"/>
              </a:lnSpc>
            </a:pPr>
            <a:r>
              <a:rPr lang="es-ES" sz="1600" smtClean="0">
                <a:solidFill>
                  <a:srgbClr val="FFFFFF"/>
                </a:solidFill>
                <a:latin typeface="Oswald"/>
                <a:ea typeface="Oswald"/>
                <a:cs typeface="Oswald"/>
                <a:sym typeface="Oswald"/>
              </a:rPr>
              <a:t>25</a:t>
            </a:r>
            <a:r>
              <a:rPr lang="es-ES" sz="1600" smtClean="0">
                <a:solidFill>
                  <a:srgbClr val="FFFFFF"/>
                </a:solidFill>
                <a:latin typeface="Calibri" pitchFamily="34" charset="0"/>
                <a:ea typeface="Oswald"/>
                <a:cs typeface="Oswald"/>
                <a:sym typeface="Oswald"/>
              </a:rPr>
              <a:t>–</a:t>
            </a:r>
            <a:r>
              <a:rPr lang="es-ES" sz="1600" smtClean="0">
                <a:solidFill>
                  <a:srgbClr val="FFFFFF"/>
                </a:solidFill>
                <a:latin typeface="Oswald"/>
                <a:ea typeface="Oswald"/>
                <a:cs typeface="Oswald"/>
                <a:sym typeface="Oswald"/>
              </a:rPr>
              <a:t>26 April </a:t>
            </a:r>
            <a:r>
              <a:rPr lang="es-ES" sz="1600" dirty="0">
                <a:solidFill>
                  <a:srgbClr val="FFFFFF"/>
                </a:solidFill>
                <a:latin typeface="Oswald"/>
                <a:ea typeface="Oswald"/>
                <a:cs typeface="Oswald"/>
                <a:sym typeface="Oswald"/>
              </a:rPr>
              <a:t>2018</a:t>
            </a:r>
            <a:endParaRPr lang="es-ES" sz="1600" dirty="0">
              <a:solidFill>
                <a:schemeClr val="lt1"/>
              </a:solidFill>
              <a:latin typeface="Oswald"/>
              <a:ea typeface="Oswald"/>
              <a:cs typeface="Oswald"/>
              <a:sym typeface="Oswald"/>
            </a:endParaRPr>
          </a:p>
        </p:txBody>
      </p:sp>
      <p:pic>
        <p:nvPicPr>
          <p:cNvPr id="15" name="Shape 63">
            <a:extLst>
              <a:ext uri="{FF2B5EF4-FFF2-40B4-BE49-F238E27FC236}">
                <a16:creationId xmlns:a16="http://schemas.microsoft.com/office/drawing/2014/main" xmlns="" id="{95844337-1E89-4E25-BBE5-B8480017CAD4}"/>
              </a:ext>
            </a:extLst>
          </p:cNvPr>
          <p:cNvPicPr preferRelativeResize="0"/>
          <p:nvPr/>
        </p:nvPicPr>
        <p:blipFill>
          <a:blip r:embed="rId6">
            <a:alphaModFix/>
          </a:blip>
          <a:stretch>
            <a:fillRect/>
          </a:stretch>
        </p:blipFill>
        <p:spPr>
          <a:xfrm>
            <a:off x="2663467" y="3930770"/>
            <a:ext cx="1908601" cy="946541"/>
          </a:xfrm>
          <a:prstGeom prst="rect">
            <a:avLst/>
          </a:prstGeom>
          <a:noFill/>
          <a:ln>
            <a:noFill/>
          </a:ln>
        </p:spPr>
      </p:pic>
      <p:pic>
        <p:nvPicPr>
          <p:cNvPr id="13" name="Picture 12" descr="Image result for ILO logo"/>
          <p:cNvPicPr/>
          <p:nvPr/>
        </p:nvPicPr>
        <p:blipFill>
          <a:blip r:embed="rId7" cstate="print"/>
          <a:srcRect/>
          <a:stretch>
            <a:fillRect/>
          </a:stretch>
        </p:blipFill>
        <p:spPr bwMode="auto">
          <a:xfrm>
            <a:off x="8006235" y="3671559"/>
            <a:ext cx="865541" cy="1202981"/>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7488600" cy="8895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n-US" sz="3600" smtClean="0">
                <a:solidFill>
                  <a:schemeClr val="lt1"/>
                </a:solidFill>
                <a:latin typeface="Oswald"/>
                <a:ea typeface="Oswald"/>
                <a:cs typeface="Oswald"/>
                <a:sym typeface="Oswald"/>
              </a:rPr>
              <a:t>Diplomatic vs. Consular Protectioin</a:t>
            </a:r>
            <a:endParaRPr sz="36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8084225" y="4546948"/>
            <a:ext cx="1059775" cy="503251"/>
          </a:xfrm>
          <a:prstGeom prst="rect">
            <a:avLst/>
          </a:prstGeom>
          <a:noFill/>
          <a:ln>
            <a:noFill/>
          </a:ln>
        </p:spPr>
      </p:pic>
      <p:graphicFrame>
        <p:nvGraphicFramePr>
          <p:cNvPr id="7" name="Table 6"/>
          <p:cNvGraphicFramePr>
            <a:graphicFrameLocks noGrp="1"/>
          </p:cNvGraphicFramePr>
          <p:nvPr/>
        </p:nvGraphicFramePr>
        <p:xfrm>
          <a:off x="1394938" y="997721"/>
          <a:ext cx="6066843" cy="3877653"/>
        </p:xfrm>
        <a:graphic>
          <a:graphicData uri="http://schemas.openxmlformats.org/drawingml/2006/table">
            <a:tbl>
              <a:tblPr/>
              <a:tblGrid>
                <a:gridCol w="2998555"/>
                <a:gridCol w="3068288"/>
              </a:tblGrid>
              <a:tr h="365760">
                <a:tc>
                  <a:txBody>
                    <a:bodyPr/>
                    <a:lstStyle/>
                    <a:p>
                      <a:pPr marL="0" marR="0" algn="ctr">
                        <a:spcBef>
                          <a:spcPts val="600"/>
                        </a:spcBef>
                        <a:spcAft>
                          <a:spcPts val="600"/>
                        </a:spcAft>
                      </a:pPr>
                      <a:r>
                        <a:rPr lang="en-US" sz="1200" b="1" cap="small">
                          <a:latin typeface="Calibri"/>
                          <a:ea typeface="Calibri"/>
                          <a:cs typeface="Times New Roman"/>
                        </a:rPr>
                        <a:t>Diplomatic Protection </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ABF8F"/>
                    </a:solidFill>
                  </a:tcPr>
                </a:tc>
                <a:tc>
                  <a:txBody>
                    <a:bodyPr/>
                    <a:lstStyle/>
                    <a:p>
                      <a:pPr marL="0" marR="0" algn="ctr">
                        <a:spcBef>
                          <a:spcPts val="600"/>
                        </a:spcBef>
                        <a:spcAft>
                          <a:spcPts val="600"/>
                        </a:spcAft>
                      </a:pPr>
                      <a:r>
                        <a:rPr lang="en-US" sz="1200" b="1" cap="small">
                          <a:latin typeface="Calibri"/>
                          <a:ea typeface="Calibri"/>
                          <a:cs typeface="Times New Roman"/>
                        </a:rPr>
                        <a:t>Consular Assistance</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8CCE4"/>
                    </a:solidFill>
                  </a:tcPr>
                </a:tc>
              </a:tr>
              <a:tr h="501699">
                <a:tc>
                  <a:txBody>
                    <a:bodyPr/>
                    <a:lstStyle/>
                    <a:p>
                      <a:pPr marL="0" marR="0" algn="ctr">
                        <a:spcBef>
                          <a:spcPts val="0"/>
                        </a:spcBef>
                        <a:spcAft>
                          <a:spcPts val="0"/>
                        </a:spcAft>
                      </a:pPr>
                      <a:r>
                        <a:rPr lang="en-US" sz="1200" b="1" i="1">
                          <a:latin typeface="Calibri"/>
                          <a:ea typeface="Calibri"/>
                          <a:cs typeface="Times New Roman"/>
                        </a:rPr>
                        <a:t>Vienna Convention on </a:t>
                      </a:r>
                      <a:br>
                        <a:rPr lang="en-US" sz="1200" b="1" i="1">
                          <a:latin typeface="Calibri"/>
                          <a:ea typeface="Calibri"/>
                          <a:cs typeface="Times New Roman"/>
                        </a:rPr>
                      </a:br>
                      <a:r>
                        <a:rPr lang="en-US" sz="1200" b="1" i="1">
                          <a:latin typeface="Calibri"/>
                          <a:ea typeface="Calibri"/>
                          <a:cs typeface="Times New Roman"/>
                        </a:rPr>
                        <a:t>Diplomatic Relations (1961)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r>
                        <a:rPr lang="en-US" sz="1200" b="1" i="1">
                          <a:latin typeface="Calibri"/>
                          <a:ea typeface="Calibri"/>
                          <a:cs typeface="Times New Roman"/>
                        </a:rPr>
                        <a:t>Vienna Convention on </a:t>
                      </a:r>
                      <a:br>
                        <a:rPr lang="en-US" sz="1200" b="1" i="1">
                          <a:latin typeface="Calibri"/>
                          <a:ea typeface="Calibri"/>
                          <a:cs typeface="Times New Roman"/>
                        </a:rPr>
                      </a:br>
                      <a:r>
                        <a:rPr lang="en-US" sz="1200" b="1" i="1">
                          <a:latin typeface="Calibri"/>
                          <a:ea typeface="Calibri"/>
                          <a:cs typeface="Times New Roman"/>
                        </a:rPr>
                        <a:t>Consular Relations (1961)</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501699">
                <a:tc>
                  <a:txBody>
                    <a:bodyPr/>
                    <a:lstStyle/>
                    <a:p>
                      <a:pPr marL="0" marR="0" algn="ctr">
                        <a:spcBef>
                          <a:spcPts val="0"/>
                        </a:spcBef>
                        <a:spcAft>
                          <a:spcPts val="0"/>
                        </a:spcAft>
                      </a:pPr>
                      <a:r>
                        <a:rPr lang="en-US" sz="1200" b="1" i="1">
                          <a:latin typeface="Calibri"/>
                          <a:ea typeface="Calibri"/>
                          <a:cs typeface="Times New Roman"/>
                        </a:rPr>
                        <a:t>Violation of international law</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r>
                        <a:rPr lang="en-US" sz="1200" b="1" i="1">
                          <a:latin typeface="Calibri"/>
                          <a:ea typeface="Calibri"/>
                          <a:cs typeface="Times New Roman"/>
                        </a:rPr>
                        <a:t>Violation of international law </a:t>
                      </a:r>
                      <a:br>
                        <a:rPr lang="en-US" sz="1200" b="1" i="1">
                          <a:latin typeface="Calibri"/>
                          <a:ea typeface="Calibri"/>
                          <a:cs typeface="Times New Roman"/>
                        </a:rPr>
                      </a:br>
                      <a:r>
                        <a:rPr lang="en-US" sz="1200" b="1" i="1" u="sng">
                          <a:latin typeface="Calibri"/>
                          <a:ea typeface="Calibri"/>
                          <a:cs typeface="Times New Roman"/>
                        </a:rPr>
                        <a:t>not necessary</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501699">
                <a:tc>
                  <a:txBody>
                    <a:bodyPr/>
                    <a:lstStyle/>
                    <a:p>
                      <a:pPr marL="0" marR="0" algn="ctr">
                        <a:spcBef>
                          <a:spcPts val="0"/>
                        </a:spcBef>
                        <a:spcAft>
                          <a:spcPts val="0"/>
                        </a:spcAft>
                      </a:pPr>
                      <a:r>
                        <a:rPr lang="en-US" sz="1200" b="1" i="1">
                          <a:latin typeface="Calibri"/>
                          <a:ea typeface="Calibri"/>
                          <a:cs typeface="Times New Roman"/>
                        </a:rPr>
                        <a:t>International / inter-State sphere</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r>
                        <a:rPr lang="en-US" sz="1200" b="1" i="1">
                          <a:latin typeface="Calibri"/>
                          <a:ea typeface="Calibri"/>
                          <a:cs typeface="Times New Roman"/>
                        </a:rPr>
                        <a:t>Action within the framework of the destination country’s legal system</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501699">
                <a:tc>
                  <a:txBody>
                    <a:bodyPr/>
                    <a:lstStyle/>
                    <a:p>
                      <a:pPr marL="0" marR="0" algn="ctr">
                        <a:spcBef>
                          <a:spcPts val="0"/>
                        </a:spcBef>
                        <a:spcAft>
                          <a:spcPts val="0"/>
                        </a:spcAft>
                      </a:pPr>
                      <a:r>
                        <a:rPr lang="en-US" sz="1200" b="1" i="1">
                          <a:latin typeface="Calibri"/>
                          <a:ea typeface="Calibri"/>
                          <a:cs typeface="Times New Roman"/>
                        </a:rPr>
                        <a:t>Interest of the State</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r>
                        <a:rPr lang="en-US" sz="1200" b="1" i="1">
                          <a:latin typeface="Calibri"/>
                          <a:ea typeface="Calibri"/>
                          <a:cs typeface="Times New Roman"/>
                        </a:rPr>
                        <a:t>Interest of the individual</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501699">
                <a:tc>
                  <a:txBody>
                    <a:bodyPr/>
                    <a:lstStyle/>
                    <a:p>
                      <a:pPr marL="0" marR="0" algn="ctr">
                        <a:spcBef>
                          <a:spcPts val="0"/>
                        </a:spcBef>
                        <a:spcAft>
                          <a:spcPts val="0"/>
                        </a:spcAft>
                      </a:pPr>
                      <a:r>
                        <a:rPr lang="en-US" sz="1200" b="1" i="1">
                          <a:latin typeface="Calibri"/>
                          <a:ea typeface="Calibri"/>
                          <a:cs typeface="Times New Roman"/>
                        </a:rPr>
                        <a:t>Focus on reparations</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r>
                        <a:rPr lang="en-US" sz="1200" b="1" i="1">
                          <a:latin typeface="Calibri"/>
                          <a:ea typeface="Calibri"/>
                          <a:cs typeface="Times New Roman"/>
                        </a:rPr>
                        <a:t>Focus on protection against illicit act</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501699">
                <a:tc>
                  <a:txBody>
                    <a:bodyPr/>
                    <a:lstStyle/>
                    <a:p>
                      <a:pPr marL="0" marR="0" algn="ctr">
                        <a:spcBef>
                          <a:spcPts val="0"/>
                        </a:spcBef>
                        <a:spcAft>
                          <a:spcPts val="0"/>
                        </a:spcAft>
                      </a:pPr>
                      <a:r>
                        <a:rPr lang="en-US" sz="1200" b="1" i="1">
                          <a:latin typeface="Calibri"/>
                          <a:ea typeface="Calibri"/>
                          <a:cs typeface="Times New Roman"/>
                        </a:rPr>
                        <a:t>Political officials</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r>
                        <a:rPr lang="en-US" sz="1200" b="1" i="1">
                          <a:latin typeface="Calibri"/>
                          <a:ea typeface="Calibri"/>
                          <a:cs typeface="Times New Roman"/>
                        </a:rPr>
                        <a:t>Non-political officials</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501699">
                <a:tc>
                  <a:txBody>
                    <a:bodyPr/>
                    <a:lstStyle/>
                    <a:p>
                      <a:pPr marL="0" marR="0" algn="ctr">
                        <a:spcBef>
                          <a:spcPts val="0"/>
                        </a:spcBef>
                        <a:spcAft>
                          <a:spcPts val="0"/>
                        </a:spcAft>
                      </a:pPr>
                      <a:r>
                        <a:rPr lang="en-US" sz="1200" b="1" i="1">
                          <a:latin typeface="Calibri"/>
                          <a:ea typeface="Calibri"/>
                          <a:cs typeface="Times New Roman"/>
                        </a:rPr>
                        <a:t>Solemn nature</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r>
                        <a:rPr lang="en-US" sz="1200" b="1" i="1">
                          <a:latin typeface="Calibri"/>
                          <a:ea typeface="Calibri"/>
                          <a:cs typeface="Times New Roman"/>
                        </a:rPr>
                        <a:t>Practical form of protection</a:t>
                      </a:r>
                      <a:endParaRPr lang="en-US"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bl>
          </a:graphicData>
        </a:graphic>
      </p:graphicFrame>
    </p:spTree>
    <p:custDataLst>
      <p:tags r:id="rId1"/>
    </p:custDataLst>
    <p:extLst>
      <p:ext uri="{BB962C8B-B14F-4D97-AF65-F5344CB8AC3E}">
        <p14:creationId xmlns:p14="http://schemas.microsoft.com/office/powerpoint/2010/main" xmlns="" val="2194751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7488600" cy="8895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Functions of Diplomatic Missions</a:t>
            </a:r>
            <a:endParaRPr lang="es-CR" sz="36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909302" y="962872"/>
            <a:ext cx="7325396" cy="3406703"/>
          </a:xfrm>
          <a:prstGeom prst="rect">
            <a:avLst/>
          </a:prstGeom>
          <a:noFill/>
          <a:ln>
            <a:noFill/>
          </a:ln>
        </p:spPr>
        <p:txBody>
          <a:bodyPr spcFirstLastPara="1" wrap="square" lIns="91425" tIns="91425" rIns="91425" bIns="91425" anchor="t" anchorCtr="0">
            <a:noAutofit/>
          </a:bodyPr>
          <a:lstStyle/>
          <a:p>
            <a:pPr lvl="0">
              <a:lnSpc>
                <a:spcPct val="115000"/>
              </a:lnSpc>
            </a:pPr>
            <a:r>
              <a:rPr lang="en-US" sz="1600" b="1" smtClean="0">
                <a:solidFill>
                  <a:schemeClr val="bg1"/>
                </a:solidFill>
              </a:rPr>
              <a:t>Article 3 of the Vienna Convention on Diplomatic Relations. </a:t>
            </a:r>
            <a:endParaRPr lang="en-US" sz="1600" smtClean="0">
              <a:solidFill>
                <a:schemeClr val="bg1"/>
              </a:solidFill>
            </a:endParaRPr>
          </a:p>
          <a:p>
            <a:pPr marL="285750" lvl="0" indent="-285750">
              <a:lnSpc>
                <a:spcPct val="115000"/>
              </a:lnSpc>
              <a:spcBef>
                <a:spcPts val="1200"/>
              </a:spcBef>
            </a:pPr>
            <a:r>
              <a:rPr lang="en-US" b="1" smtClean="0">
                <a:solidFill>
                  <a:schemeClr val="bg1"/>
                </a:solidFill>
              </a:rPr>
              <a:t>The functions of a diplomatic mission consist, inter alia, in:</a:t>
            </a:r>
          </a:p>
          <a:p>
            <a:pPr marL="460375" lvl="0" indent="-285750">
              <a:lnSpc>
                <a:spcPct val="115000"/>
              </a:lnSpc>
              <a:spcBef>
                <a:spcPts val="1200"/>
              </a:spcBef>
            </a:pPr>
            <a:r>
              <a:rPr lang="en-US" b="1" smtClean="0">
                <a:solidFill>
                  <a:schemeClr val="bg1"/>
                </a:solidFill>
              </a:rPr>
              <a:t>(a)	Representing the sending State in the receiving State;</a:t>
            </a:r>
          </a:p>
          <a:p>
            <a:pPr marL="460375" lvl="0" indent="-285750">
              <a:lnSpc>
                <a:spcPct val="115000"/>
              </a:lnSpc>
              <a:spcBef>
                <a:spcPts val="1200"/>
              </a:spcBef>
            </a:pPr>
            <a:r>
              <a:rPr lang="en-US" b="1" smtClean="0">
                <a:solidFill>
                  <a:schemeClr val="bg1"/>
                </a:solidFill>
              </a:rPr>
              <a:t>(b)	Protecting in the receiving State the interests of the sending State and of its nationals, within the limits permitted by international law;</a:t>
            </a:r>
          </a:p>
          <a:p>
            <a:pPr marL="460375" lvl="0" indent="-285750">
              <a:lnSpc>
                <a:spcPct val="115000"/>
              </a:lnSpc>
              <a:spcBef>
                <a:spcPts val="1200"/>
              </a:spcBef>
            </a:pPr>
            <a:r>
              <a:rPr lang="en-US" b="1" smtClean="0">
                <a:solidFill>
                  <a:schemeClr val="bg1"/>
                </a:solidFill>
              </a:rPr>
              <a:t>(c)	Negotiating with the Government of the receiving State;</a:t>
            </a:r>
          </a:p>
          <a:p>
            <a:pPr marL="460375" lvl="0" indent="-285750">
              <a:lnSpc>
                <a:spcPct val="115000"/>
              </a:lnSpc>
              <a:spcBef>
                <a:spcPts val="1200"/>
              </a:spcBef>
            </a:pPr>
            <a:r>
              <a:rPr lang="en-US" b="1" smtClean="0">
                <a:solidFill>
                  <a:schemeClr val="bg1"/>
                </a:solidFill>
              </a:rPr>
              <a:t>(d)	Ascertaining by all lawful means conditions and developments in the receiving State, and reporting thereon to the Government of the sending State;</a:t>
            </a:r>
          </a:p>
          <a:p>
            <a:pPr marL="460375" lvl="0" indent="-285750">
              <a:lnSpc>
                <a:spcPct val="115000"/>
              </a:lnSpc>
              <a:spcBef>
                <a:spcPts val="1200"/>
              </a:spcBef>
            </a:pPr>
            <a:r>
              <a:rPr lang="en-US" b="1" smtClean="0">
                <a:solidFill>
                  <a:schemeClr val="bg1"/>
                </a:solidFill>
              </a:rPr>
              <a:t>(e)	Promoting friendly relations between the sending State and the receiving State, and developing their economic, cultural, and scientific relations.</a:t>
            </a:r>
            <a:endParaRPr lang="es-ES" dirty="0">
              <a:solidFill>
                <a:schemeClr val="bg1"/>
              </a:solidFill>
            </a:endParaRPr>
          </a:p>
          <a:p>
            <a:pPr marL="0" lvl="0" indent="0" rtl="0">
              <a:lnSpc>
                <a:spcPct val="115000"/>
              </a:lnSpc>
              <a:spcBef>
                <a:spcPts val="0"/>
              </a:spcBef>
              <a:spcAft>
                <a:spcPts val="0"/>
              </a:spcAft>
              <a:buNone/>
            </a:pPr>
            <a:endParaRPr dirty="0"/>
          </a:p>
        </p:txBody>
      </p:sp>
      <p:sp>
        <p:nvSpPr>
          <p:cNvPr id="86" name="Shape 86"/>
          <p:cNvSpPr/>
          <p:nvPr/>
        </p:nvSpPr>
        <p:spPr>
          <a:xfrm>
            <a:off x="493850" y="1092413"/>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7979079" y="4486137"/>
            <a:ext cx="1164921" cy="564062"/>
          </a:xfrm>
          <a:prstGeom prst="rect">
            <a:avLst/>
          </a:prstGeom>
          <a:noFill/>
          <a:ln>
            <a:noFill/>
          </a:ln>
        </p:spPr>
      </p:pic>
    </p:spTree>
    <p:custDataLst>
      <p:tags r:id="rId1"/>
    </p:custDataLst>
    <p:extLst>
      <p:ext uri="{BB962C8B-B14F-4D97-AF65-F5344CB8AC3E}">
        <p14:creationId xmlns:p14="http://schemas.microsoft.com/office/powerpoint/2010/main" xmlns="" val="1826176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7488600"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3200" smtClean="0">
                <a:solidFill>
                  <a:srgbClr val="FFFFFF"/>
                </a:solidFill>
                <a:latin typeface="Oswald"/>
                <a:ea typeface="Oswald"/>
                <a:cs typeface="Oswald"/>
                <a:sym typeface="Oswald"/>
              </a:rPr>
              <a:t>Consular Protection</a:t>
            </a: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6" name="Shape 86"/>
          <p:cNvSpPr/>
          <p:nvPr/>
        </p:nvSpPr>
        <p:spPr>
          <a:xfrm>
            <a:off x="301554" y="955694"/>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23457"/>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85">
            <a:extLst>
              <a:ext uri="{FF2B5EF4-FFF2-40B4-BE49-F238E27FC236}">
                <a16:creationId xmlns:a16="http://schemas.microsoft.com/office/drawing/2014/main" xmlns="" id="{1810D0F3-44F0-4DF6-8899-72219EB9BB3E}"/>
              </a:ext>
            </a:extLst>
          </p:cNvPr>
          <p:cNvSpPr txBox="1"/>
          <p:nvPr/>
        </p:nvSpPr>
        <p:spPr>
          <a:xfrm>
            <a:off x="631179" y="844598"/>
            <a:ext cx="8331338" cy="3300610"/>
          </a:xfrm>
          <a:prstGeom prst="rect">
            <a:avLst/>
          </a:prstGeom>
          <a:noFill/>
          <a:ln>
            <a:noFill/>
          </a:ln>
        </p:spPr>
        <p:txBody>
          <a:bodyPr spcFirstLastPara="1" wrap="square" lIns="91425" tIns="91425" rIns="91425" bIns="91425" anchor="t" anchorCtr="0">
            <a:noAutofit/>
          </a:bodyPr>
          <a:lstStyle/>
          <a:p>
            <a:pPr>
              <a:lnSpc>
                <a:spcPct val="115000"/>
              </a:lnSpc>
            </a:pPr>
            <a:r>
              <a:rPr lang="en-US" b="1" smtClean="0">
                <a:solidFill>
                  <a:schemeClr val="bg1"/>
                </a:solidFill>
              </a:rPr>
              <a:t>Article 5 of the Vienna Convention on Consular Relations. </a:t>
            </a:r>
            <a:endParaRPr lang="en-US" smtClean="0">
              <a:solidFill>
                <a:schemeClr val="bg1"/>
              </a:solidFill>
            </a:endParaRPr>
          </a:p>
          <a:p>
            <a:pPr lvl="0">
              <a:lnSpc>
                <a:spcPct val="115000"/>
              </a:lnSpc>
            </a:pPr>
            <a:r>
              <a:rPr lang="en-US" smtClean="0">
                <a:solidFill>
                  <a:schemeClr val="bg1"/>
                </a:solidFill>
              </a:rPr>
              <a:t>Consular Functions</a:t>
            </a:r>
          </a:p>
          <a:p>
            <a:pPr lvl="0">
              <a:lnSpc>
                <a:spcPct val="115000"/>
              </a:lnSpc>
            </a:pPr>
            <a:r>
              <a:rPr lang="en-US" smtClean="0">
                <a:solidFill>
                  <a:schemeClr val="bg1"/>
                </a:solidFill>
              </a:rPr>
              <a:t>Consular functions consist in:</a:t>
            </a:r>
          </a:p>
          <a:p>
            <a:pPr marL="341313" lvl="0" indent="-285750">
              <a:lnSpc>
                <a:spcPct val="115000"/>
              </a:lnSpc>
            </a:pPr>
            <a:r>
              <a:rPr lang="en-US" smtClean="0">
                <a:solidFill>
                  <a:schemeClr val="bg1"/>
                </a:solidFill>
              </a:rPr>
              <a:t>(a)	Protecting in the receiving State the interests of the sending State and of its nationals...;</a:t>
            </a:r>
          </a:p>
          <a:p>
            <a:pPr marL="341313" lvl="0" indent="-285750">
              <a:lnSpc>
                <a:spcPct val="115000"/>
              </a:lnSpc>
            </a:pPr>
            <a:r>
              <a:rPr lang="en-US" smtClean="0">
                <a:solidFill>
                  <a:schemeClr val="bg1"/>
                </a:solidFill>
              </a:rPr>
              <a:t>(b)	Furthering the development of commercial, economic, cultural and scientific relations between the sending State and the receiving State...;</a:t>
            </a:r>
          </a:p>
          <a:p>
            <a:pPr marL="341313" lvl="0" indent="-285750">
              <a:lnSpc>
                <a:spcPct val="115000"/>
              </a:lnSpc>
            </a:pPr>
            <a:r>
              <a:rPr lang="en-US" smtClean="0">
                <a:solidFill>
                  <a:schemeClr val="bg1"/>
                </a:solidFill>
              </a:rPr>
              <a:t>(c)	Ascertaining by all lawful means conditions and developments in the commercial, economic, cultural and scientific life of the receiving State, reporting thereon to the Government of the sending State and giving information to persons interested;</a:t>
            </a:r>
          </a:p>
          <a:p>
            <a:pPr marL="341313" lvl="0" indent="-285750">
              <a:lnSpc>
                <a:spcPct val="115000"/>
              </a:lnSpc>
            </a:pPr>
            <a:r>
              <a:rPr lang="en-US" smtClean="0">
                <a:solidFill>
                  <a:schemeClr val="bg1"/>
                </a:solidFill>
              </a:rPr>
              <a:t>(d)	Issuing passports and travel documents to nationals of the sending State, and visas or appropriate documents to persons wishing to travel to the sending State;</a:t>
            </a:r>
          </a:p>
          <a:p>
            <a:pPr marL="341313" lvl="0" indent="-285750">
              <a:lnSpc>
                <a:spcPct val="115000"/>
              </a:lnSpc>
            </a:pPr>
            <a:r>
              <a:rPr lang="en-US" smtClean="0">
                <a:solidFill>
                  <a:schemeClr val="bg1"/>
                </a:solidFill>
              </a:rPr>
              <a:t>(e)	Helping and assisting nationals, both individuals and bodies corporate, of the sending State;</a:t>
            </a:r>
          </a:p>
          <a:p>
            <a:pPr marL="341313" lvl="0" indent="-285750">
              <a:lnSpc>
                <a:spcPct val="115000"/>
              </a:lnSpc>
            </a:pPr>
            <a:r>
              <a:rPr lang="en-US" smtClean="0">
                <a:solidFill>
                  <a:schemeClr val="bg1"/>
                </a:solidFill>
              </a:rPr>
              <a:t>(f)	Acting as notary and civil registrar and in capacities of a similar kind...;</a:t>
            </a:r>
          </a:p>
          <a:p>
            <a:pPr marL="341313" lvl="0" indent="-285750">
              <a:lnSpc>
                <a:spcPct val="115000"/>
              </a:lnSpc>
            </a:pPr>
            <a:r>
              <a:rPr lang="en-US" smtClean="0">
                <a:solidFill>
                  <a:schemeClr val="bg1"/>
                </a:solidFill>
              </a:rPr>
              <a:t>(g)	Safeguarding the interests of nationals...of the sending State...;</a:t>
            </a:r>
          </a:p>
          <a:p>
            <a:pPr marL="341313" lvl="0" indent="-285750">
              <a:lnSpc>
                <a:spcPct val="115000"/>
              </a:lnSpc>
            </a:pPr>
            <a:r>
              <a:rPr lang="en-US" smtClean="0">
                <a:solidFill>
                  <a:schemeClr val="bg1"/>
                </a:solidFill>
              </a:rPr>
              <a:t>(h)	Safeguarding...the interests of minors and other persons lacking full capacity who are nationals of the sending State...;</a:t>
            </a:r>
          </a:p>
          <a:p>
            <a:pPr marL="0" lvl="0" indent="0" rtl="0">
              <a:lnSpc>
                <a:spcPct val="115000"/>
              </a:lnSpc>
              <a:spcBef>
                <a:spcPts val="0"/>
              </a:spcBef>
              <a:spcAft>
                <a:spcPts val="0"/>
              </a:spcAft>
              <a:buNone/>
            </a:pPr>
            <a:endParaRPr dirty="0"/>
          </a:p>
        </p:txBody>
      </p:sp>
    </p:spTree>
    <p:custDataLst>
      <p:tags r:id="rId1"/>
    </p:custDataLst>
    <p:extLst>
      <p:ext uri="{BB962C8B-B14F-4D97-AF65-F5344CB8AC3E}">
        <p14:creationId xmlns:p14="http://schemas.microsoft.com/office/powerpoint/2010/main" xmlns="" val="1614026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7488600"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3200" smtClean="0">
                <a:solidFill>
                  <a:srgbClr val="FFFFFF"/>
                </a:solidFill>
                <a:latin typeface="Oswald"/>
                <a:ea typeface="Oswald"/>
                <a:cs typeface="Oswald"/>
                <a:sym typeface="Oswald"/>
              </a:rPr>
              <a:t>Consular Protection</a:t>
            </a: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909301" y="876493"/>
            <a:ext cx="7383119" cy="922882"/>
          </a:xfrm>
          <a:prstGeom prst="rect">
            <a:avLst/>
          </a:prstGeom>
          <a:noFill/>
          <a:ln>
            <a:noFill/>
          </a:ln>
        </p:spPr>
        <p:txBody>
          <a:bodyPr spcFirstLastPara="1" wrap="square" lIns="91425" tIns="91425" rIns="91425" bIns="91425" anchor="t" anchorCtr="0">
            <a:noAutofit/>
          </a:bodyPr>
          <a:lstStyle/>
          <a:p>
            <a:pPr lvl="0">
              <a:lnSpc>
                <a:spcPct val="115000"/>
              </a:lnSpc>
            </a:pPr>
            <a:r>
              <a:rPr lang="es-ES" sz="1600" smtClean="0">
                <a:solidFill>
                  <a:schemeClr val="bg1"/>
                </a:solidFill>
              </a:rPr>
              <a:t>Obligations and rights conferred upon the migrant, the country of origin, and the destination country with respect to arrest, detention, and criminal proceedings:</a:t>
            </a:r>
            <a:endParaRPr lang="es-ES" sz="1600" dirty="0">
              <a:solidFill>
                <a:schemeClr val="bg1"/>
              </a:solidFill>
            </a:endParaRPr>
          </a:p>
          <a:p>
            <a:pPr marL="0" lvl="0" indent="0" rtl="0">
              <a:lnSpc>
                <a:spcPct val="115000"/>
              </a:lnSpc>
              <a:spcBef>
                <a:spcPts val="0"/>
              </a:spcBef>
              <a:spcAft>
                <a:spcPts val="0"/>
              </a:spcAft>
              <a:buNone/>
            </a:pPr>
            <a:endParaRPr dirty="0"/>
          </a:p>
        </p:txBody>
      </p:sp>
      <p:sp>
        <p:nvSpPr>
          <p:cNvPr id="86" name="Shape 86"/>
          <p:cNvSpPr/>
          <p:nvPr/>
        </p:nvSpPr>
        <p:spPr>
          <a:xfrm>
            <a:off x="496999" y="1025495"/>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23457"/>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aphicFrame>
        <p:nvGraphicFramePr>
          <p:cNvPr id="8" name="4 Diagrama">
            <a:extLst>
              <a:ext uri="{FF2B5EF4-FFF2-40B4-BE49-F238E27FC236}">
                <a16:creationId xmlns:a16="http://schemas.microsoft.com/office/drawing/2014/main" xmlns="" id="{9FC1C597-6839-4F66-82FE-5D6328747863}"/>
              </a:ext>
            </a:extLst>
          </p:cNvPr>
          <p:cNvGraphicFramePr/>
          <p:nvPr>
            <p:extLst>
              <p:ext uri="{D42A27DB-BD31-4B8C-83A1-F6EECF244321}">
                <p14:modId xmlns:p14="http://schemas.microsoft.com/office/powerpoint/2010/main" xmlns="" val="2974998723"/>
              </p:ext>
            </p:extLst>
          </p:nvPr>
        </p:nvGraphicFramePr>
        <p:xfrm>
          <a:off x="2619787" y="1799375"/>
          <a:ext cx="3904426" cy="31160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Shape 85">
            <a:extLst>
              <a:ext uri="{FF2B5EF4-FFF2-40B4-BE49-F238E27FC236}">
                <a16:creationId xmlns:a16="http://schemas.microsoft.com/office/drawing/2014/main" xmlns="" id="{A3203F06-D811-4324-8E52-B5D6C7A76F05}"/>
              </a:ext>
            </a:extLst>
          </p:cNvPr>
          <p:cNvSpPr txBox="1"/>
          <p:nvPr/>
        </p:nvSpPr>
        <p:spPr>
          <a:xfrm>
            <a:off x="4070959" y="257622"/>
            <a:ext cx="4734839" cy="1341489"/>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endParaRPr dirty="0"/>
          </a:p>
        </p:txBody>
      </p:sp>
    </p:spTree>
    <p:custDataLst>
      <p:tags r:id="rId1"/>
    </p:custDataLst>
    <p:extLst>
      <p:ext uri="{BB962C8B-B14F-4D97-AF65-F5344CB8AC3E}">
        <p14:creationId xmlns:p14="http://schemas.microsoft.com/office/powerpoint/2010/main" xmlns="" val="2112729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7488600"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n-US" sz="3600" smtClean="0">
                <a:solidFill>
                  <a:srgbClr val="FFFFFF"/>
                </a:solidFill>
                <a:latin typeface="Oswald"/>
                <a:ea typeface="Oswald"/>
                <a:cs typeface="Oswald"/>
                <a:sym typeface="Oswald"/>
              </a:rPr>
              <a:t>The Function of a Labour Attaché</a:t>
            </a:r>
            <a:endParaRPr sz="36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866825" y="1142000"/>
            <a:ext cx="7690125" cy="3353800"/>
          </a:xfrm>
          <a:prstGeom prst="rect">
            <a:avLst/>
          </a:prstGeom>
          <a:noFill/>
          <a:ln>
            <a:noFill/>
          </a:ln>
        </p:spPr>
        <p:txBody>
          <a:bodyPr spcFirstLastPara="1" wrap="square" lIns="91425" tIns="91425" rIns="91425" bIns="91425" anchor="t" anchorCtr="0">
            <a:noAutofit/>
          </a:bodyPr>
          <a:lstStyle/>
          <a:p>
            <a:pPr lvl="0">
              <a:lnSpc>
                <a:spcPct val="115000"/>
              </a:lnSpc>
            </a:pPr>
            <a:r>
              <a:rPr lang="es-ES" sz="2400" smtClean="0">
                <a:solidFill>
                  <a:srgbClr val="FFFFFF"/>
                </a:solidFill>
                <a:latin typeface="Calibri"/>
                <a:ea typeface="Calibri"/>
                <a:cs typeface="Calibri"/>
                <a:sym typeface="Calibri"/>
              </a:rPr>
              <a:t>Person who forms part of an Embassy’s diplomatic staff with a specific function (commercial, cultural, labour, military, etc.).  Normally this official is from a Ministry other than the Foreign Affairs and Cooperation Ministry.</a:t>
            </a:r>
            <a:endParaRPr lang="es-ES" sz="2400" dirty="0">
              <a:solidFill>
                <a:srgbClr val="FFFFFF"/>
              </a:solidFill>
              <a:latin typeface="Calibri"/>
              <a:ea typeface="Calibri"/>
              <a:cs typeface="Calibri"/>
              <a:sym typeface="Calibri"/>
            </a:endParaRPr>
          </a:p>
          <a:p>
            <a:pPr lvl="0">
              <a:lnSpc>
                <a:spcPct val="115000"/>
              </a:lnSpc>
            </a:pPr>
            <a:endParaRPr lang="es-ES" sz="1800" dirty="0">
              <a:solidFill>
                <a:srgbClr val="FFFFFF"/>
              </a:solidFill>
              <a:latin typeface="Calibri"/>
              <a:ea typeface="Calibri"/>
              <a:cs typeface="Calibri"/>
              <a:sym typeface="Calibri"/>
            </a:endParaRPr>
          </a:p>
          <a:p>
            <a:pPr lvl="0">
              <a:lnSpc>
                <a:spcPct val="115000"/>
              </a:lnSpc>
            </a:pPr>
            <a:r>
              <a:rPr lang="es-ES" sz="2400" smtClean="0">
                <a:solidFill>
                  <a:srgbClr val="FFFFFF"/>
                </a:solidFill>
                <a:latin typeface="Calibri"/>
                <a:ea typeface="Calibri"/>
                <a:cs typeface="Calibri"/>
                <a:sym typeface="Calibri"/>
              </a:rPr>
              <a:t>The Labour Attaché is also known as a Social Attaché.</a:t>
            </a:r>
            <a:endParaRPr lang="es-ES" sz="2400" dirty="0">
              <a:solidFill>
                <a:srgbClr val="FFFFFF"/>
              </a:solidFill>
              <a:latin typeface="Calibri"/>
              <a:ea typeface="Calibri"/>
              <a:cs typeface="Calibri"/>
              <a:sym typeface="Calibri"/>
            </a:endParaRPr>
          </a:p>
        </p:txBody>
      </p:sp>
      <p:sp>
        <p:nvSpPr>
          <p:cNvPr id="86" name="Shape 86"/>
          <p:cNvSpPr/>
          <p:nvPr/>
        </p:nvSpPr>
        <p:spPr>
          <a:xfrm>
            <a:off x="595625" y="1297064"/>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592353" y="3356929"/>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7778663" y="4421688"/>
            <a:ext cx="1365337" cy="628511"/>
          </a:xfrm>
          <a:prstGeom prst="rect">
            <a:avLst/>
          </a:prstGeom>
          <a:noFill/>
          <a:ln>
            <a:noFill/>
          </a:ln>
        </p:spPr>
      </p:pic>
    </p:spTree>
    <p:custDataLst>
      <p:tags r:id="rId1"/>
    </p:custDataLst>
    <p:extLst>
      <p:ext uri="{BB962C8B-B14F-4D97-AF65-F5344CB8AC3E}">
        <p14:creationId xmlns:p14="http://schemas.microsoft.com/office/powerpoint/2010/main" xmlns="" val="997224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4" y="335046"/>
            <a:ext cx="8548375" cy="806953"/>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n-US" sz="2800" smtClean="0">
                <a:solidFill>
                  <a:srgbClr val="FFFFFF"/>
                </a:solidFill>
                <a:latin typeface="Oswald"/>
                <a:ea typeface="Oswald"/>
                <a:cs typeface="Oswald"/>
                <a:sym typeface="Oswald"/>
              </a:rPr>
              <a:t>Mechanisms for Protecting the Rights of Migrant Workers</a:t>
            </a:r>
            <a:endParaRPr sz="28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1598455" y="977221"/>
            <a:ext cx="7114113" cy="3549108"/>
          </a:xfrm>
          <a:prstGeom prst="rect">
            <a:avLst/>
          </a:prstGeom>
          <a:noFill/>
          <a:ln>
            <a:noFill/>
          </a:ln>
        </p:spPr>
        <p:txBody>
          <a:bodyPr spcFirstLastPara="1" wrap="square" lIns="91425" tIns="91425" rIns="91425" bIns="91425" anchor="t" anchorCtr="0">
            <a:noAutofit/>
          </a:bodyPr>
          <a:lstStyle/>
          <a:p>
            <a:pPr marL="285750" lvl="0" indent="-285750">
              <a:buFont typeface="Wingdings" panose="05000000000000000000" pitchFamily="2" charset="2"/>
              <a:buChar char="§"/>
            </a:pPr>
            <a:r>
              <a:rPr lang="es-ES" sz="1600" smtClean="0">
                <a:solidFill>
                  <a:srgbClr val="FFFFFF"/>
                </a:solidFill>
                <a:latin typeface="Calibri"/>
                <a:ea typeface="Calibri"/>
                <a:cs typeface="Calibri"/>
                <a:sym typeface="Calibri"/>
              </a:rPr>
              <a:t>Negotiation for or against certain administrative measures or legislative proposals.</a:t>
            </a:r>
          </a:p>
          <a:p>
            <a:pPr marL="285750" lvl="0" indent="-285750">
              <a:spcBef>
                <a:spcPts val="300"/>
              </a:spcBef>
              <a:buFont typeface="Wingdings" panose="05000000000000000000" pitchFamily="2" charset="2"/>
              <a:buChar char="§"/>
            </a:pPr>
            <a:r>
              <a:rPr lang="es-ES" sz="1600" smtClean="0">
                <a:solidFill>
                  <a:srgbClr val="FFFFFF"/>
                </a:solidFill>
                <a:latin typeface="Calibri"/>
                <a:ea typeface="Calibri"/>
                <a:cs typeface="Calibri"/>
                <a:sym typeface="Calibri"/>
              </a:rPr>
              <a:t>Representation of migrant workers in bargaining with principal employers.</a:t>
            </a:r>
          </a:p>
          <a:p>
            <a:pPr marL="285750" lvl="0" indent="-285750">
              <a:spcBef>
                <a:spcPts val="300"/>
              </a:spcBef>
              <a:buFont typeface="Wingdings" panose="05000000000000000000" pitchFamily="2" charset="2"/>
              <a:buChar char="§"/>
            </a:pPr>
            <a:r>
              <a:rPr lang="es-ES" sz="1600" smtClean="0">
                <a:solidFill>
                  <a:srgbClr val="FFFFFF"/>
                </a:solidFill>
                <a:latin typeface="Calibri"/>
                <a:ea typeface="Calibri"/>
                <a:cs typeface="Calibri"/>
                <a:sym typeface="Calibri"/>
              </a:rPr>
              <a:t>Identification and marketing of employment opportunities.</a:t>
            </a:r>
          </a:p>
          <a:p>
            <a:pPr marL="285750" lvl="0" indent="-285750">
              <a:spcBef>
                <a:spcPts val="300"/>
              </a:spcBef>
              <a:buFont typeface="Wingdings" panose="05000000000000000000" pitchFamily="2" charset="2"/>
              <a:buChar char="§"/>
            </a:pPr>
            <a:r>
              <a:rPr lang="es-ES" sz="1600" smtClean="0">
                <a:solidFill>
                  <a:srgbClr val="FFFFFF"/>
                </a:solidFill>
                <a:latin typeface="Calibri"/>
                <a:ea typeface="Calibri"/>
                <a:cs typeface="Calibri"/>
                <a:sym typeface="Calibri"/>
              </a:rPr>
              <a:t>Promotion of good labour relations with the host country.</a:t>
            </a:r>
          </a:p>
          <a:p>
            <a:pPr marL="285750" lvl="0" indent="-285750">
              <a:spcBef>
                <a:spcPts val="300"/>
              </a:spcBef>
              <a:buFont typeface="Wingdings" panose="05000000000000000000" pitchFamily="2" charset="2"/>
              <a:buChar char="§"/>
            </a:pPr>
            <a:r>
              <a:rPr lang="es-ES" sz="1600" smtClean="0">
                <a:solidFill>
                  <a:srgbClr val="FFFFFF"/>
                </a:solidFill>
                <a:latin typeface="Calibri"/>
                <a:ea typeface="Calibri"/>
                <a:cs typeface="Calibri"/>
                <a:sym typeface="Calibri"/>
              </a:rPr>
              <a:t>Assistance for recovering income or other benefits.</a:t>
            </a:r>
          </a:p>
          <a:p>
            <a:pPr marL="285750" lvl="0" indent="-285750">
              <a:spcBef>
                <a:spcPts val="300"/>
              </a:spcBef>
              <a:buFont typeface="Wingdings" panose="05000000000000000000" pitchFamily="2" charset="2"/>
              <a:buChar char="§"/>
            </a:pPr>
            <a:r>
              <a:rPr lang="es-ES" sz="1600" smtClean="0">
                <a:solidFill>
                  <a:srgbClr val="FFFFFF"/>
                </a:solidFill>
                <a:latin typeface="Calibri"/>
                <a:ea typeface="Calibri"/>
                <a:cs typeface="Calibri"/>
                <a:sym typeface="Calibri"/>
              </a:rPr>
              <a:t>Ensuring that sick persons receive medical care or assistance in returning </a:t>
            </a:r>
            <a:br>
              <a:rPr lang="es-ES" sz="1600" smtClean="0">
                <a:solidFill>
                  <a:srgbClr val="FFFFFF"/>
                </a:solidFill>
                <a:latin typeface="Calibri"/>
                <a:ea typeface="Calibri"/>
                <a:cs typeface="Calibri"/>
                <a:sym typeface="Calibri"/>
              </a:rPr>
            </a:br>
            <a:r>
              <a:rPr lang="es-ES" sz="1600" smtClean="0">
                <a:solidFill>
                  <a:srgbClr val="FFFFFF"/>
                </a:solidFill>
                <a:latin typeface="Calibri"/>
                <a:ea typeface="Calibri"/>
                <a:cs typeface="Calibri"/>
                <a:sym typeface="Calibri"/>
              </a:rPr>
              <a:t>to their country of origin.</a:t>
            </a:r>
          </a:p>
          <a:p>
            <a:pPr marL="285750" lvl="0" indent="-285750">
              <a:spcBef>
                <a:spcPts val="300"/>
              </a:spcBef>
              <a:buFont typeface="Wingdings" panose="05000000000000000000" pitchFamily="2" charset="2"/>
              <a:buChar char="§"/>
            </a:pPr>
            <a:r>
              <a:rPr lang="es-ES" sz="1600" smtClean="0">
                <a:solidFill>
                  <a:srgbClr val="FFFFFF"/>
                </a:solidFill>
                <a:latin typeface="Calibri"/>
                <a:ea typeface="Calibri"/>
                <a:cs typeface="Calibri"/>
                <a:sym typeface="Calibri"/>
              </a:rPr>
              <a:t>Assistance and advice for migrant workers in cases involving workplace accidents or death.</a:t>
            </a:r>
            <a:endParaRPr lang="en-US" sz="1600" smtClean="0">
              <a:solidFill>
                <a:srgbClr val="FFFFFF"/>
              </a:solidFill>
              <a:latin typeface="Calibri"/>
              <a:ea typeface="Calibri"/>
              <a:cs typeface="Calibri"/>
              <a:sym typeface="Calibri"/>
            </a:endParaRPr>
          </a:p>
          <a:p>
            <a:pPr marL="285750" indent="-285750">
              <a:spcBef>
                <a:spcPts val="300"/>
              </a:spcBef>
              <a:buFont typeface="Wingdings" panose="05000000000000000000" pitchFamily="2" charset="2"/>
              <a:buChar char="§"/>
            </a:pPr>
            <a:r>
              <a:rPr lang="en-US" altLang="en-US" sz="1600" smtClean="0">
                <a:solidFill>
                  <a:srgbClr val="FFFFFF"/>
                </a:solidFill>
                <a:latin typeface="Calibri"/>
                <a:ea typeface="Calibri"/>
                <a:cs typeface="Calibri"/>
                <a:sym typeface="Calibri"/>
              </a:rPr>
              <a:t>Assistance and protection for migrant workers who are victims of trafficking </a:t>
            </a:r>
            <a:br>
              <a:rPr lang="en-US" altLang="en-US" sz="1600" smtClean="0">
                <a:solidFill>
                  <a:srgbClr val="FFFFFF"/>
                </a:solidFill>
                <a:latin typeface="Calibri"/>
                <a:ea typeface="Calibri"/>
                <a:cs typeface="Calibri"/>
                <a:sym typeface="Calibri"/>
              </a:rPr>
            </a:br>
            <a:r>
              <a:rPr lang="en-US" altLang="en-US" sz="1600" smtClean="0">
                <a:solidFill>
                  <a:srgbClr val="FFFFFF"/>
                </a:solidFill>
                <a:latin typeface="Calibri"/>
                <a:ea typeface="Calibri"/>
                <a:cs typeface="Calibri"/>
                <a:sym typeface="Calibri"/>
              </a:rPr>
              <a:t>in persons for purposes of labour exploitation.</a:t>
            </a:r>
            <a:endParaRPr lang="es-NI" altLang="en-US" sz="1600" smtClean="0">
              <a:solidFill>
                <a:srgbClr val="FFFFFF"/>
              </a:solidFill>
              <a:latin typeface="Calibri"/>
              <a:ea typeface="Calibri"/>
              <a:cs typeface="Calibri"/>
              <a:sym typeface="Calibri"/>
            </a:endParaRPr>
          </a:p>
          <a:p>
            <a:pPr marL="285750" indent="-285750">
              <a:spcBef>
                <a:spcPts val="300"/>
              </a:spcBef>
              <a:buFont typeface="Wingdings" panose="05000000000000000000" pitchFamily="2" charset="2"/>
              <a:buChar char="§"/>
            </a:pPr>
            <a:r>
              <a:rPr lang="es-NI" altLang="en-US" sz="1600" smtClean="0">
                <a:solidFill>
                  <a:srgbClr val="FFFFFF"/>
                </a:solidFill>
                <a:latin typeface="Calibri"/>
                <a:ea typeface="Calibri"/>
                <a:cs typeface="Calibri"/>
                <a:sym typeface="Calibri"/>
              </a:rPr>
              <a:t>Follow-up on agreements on labour migration management procedures.</a:t>
            </a:r>
            <a:endParaRPr lang="es-ES" sz="1600" dirty="0">
              <a:solidFill>
                <a:srgbClr val="FFFFFF"/>
              </a:solidFill>
              <a:latin typeface="Calibri"/>
              <a:ea typeface="Calibri"/>
              <a:cs typeface="Calibri"/>
              <a:sym typeface="Calibri"/>
            </a:endParaRPr>
          </a:p>
          <a:p>
            <a:pPr marL="285750" indent="-285750" algn="just">
              <a:lnSpc>
                <a:spcPct val="115000"/>
              </a:lnSpc>
              <a:buFont typeface="Wingdings" panose="05000000000000000000" pitchFamily="2" charset="2"/>
              <a:buChar char="§"/>
            </a:pPr>
            <a:endParaRPr lang="es-ES" altLang="en-US" sz="1600" dirty="0">
              <a:solidFill>
                <a:srgbClr val="FFFFFF"/>
              </a:solidFill>
              <a:latin typeface="Calibri"/>
              <a:ea typeface="Calibri"/>
              <a:cs typeface="Calibri"/>
              <a:sym typeface="Calibri"/>
            </a:endParaRPr>
          </a:p>
          <a:p>
            <a:pPr marL="285750" lvl="0" indent="-285750">
              <a:lnSpc>
                <a:spcPct val="115000"/>
              </a:lnSpc>
              <a:buFont typeface="Wingdings" panose="05000000000000000000" pitchFamily="2" charset="2"/>
              <a:buChar char="§"/>
            </a:pPr>
            <a:endParaRPr lang="es-ES" dirty="0">
              <a:solidFill>
                <a:schemeClr val="bg1"/>
              </a:solidFill>
              <a:latin typeface="Calibri"/>
              <a:ea typeface="Calibri"/>
              <a:cs typeface="Calibri"/>
              <a:sym typeface="Calibri"/>
            </a:endParaRPr>
          </a:p>
        </p:txBody>
      </p:sp>
      <p:sp>
        <p:nvSpPr>
          <p:cNvPr id="89" name="Shape 89"/>
          <p:cNvSpPr/>
          <p:nvPr/>
        </p:nvSpPr>
        <p:spPr>
          <a:xfrm>
            <a:off x="-114176" y="448250"/>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7778663" y="4514989"/>
            <a:ext cx="1365337" cy="628511"/>
          </a:xfrm>
          <a:prstGeom prst="rect">
            <a:avLst/>
          </a:prstGeom>
          <a:noFill/>
          <a:ln>
            <a:noFill/>
          </a:ln>
        </p:spPr>
      </p:pic>
      <p:sp>
        <p:nvSpPr>
          <p:cNvPr id="9" name="6 Llamada de flecha a la derecha">
            <a:extLst>
              <a:ext uri="{FF2B5EF4-FFF2-40B4-BE49-F238E27FC236}">
                <a16:creationId xmlns:a16="http://schemas.microsoft.com/office/drawing/2014/main" xmlns="" id="{6B580B31-DBA5-49E4-B926-57408E2F2B48}"/>
              </a:ext>
            </a:extLst>
          </p:cNvPr>
          <p:cNvSpPr/>
          <p:nvPr/>
        </p:nvSpPr>
        <p:spPr>
          <a:xfrm>
            <a:off x="219044" y="1067963"/>
            <a:ext cx="1296144" cy="3552898"/>
          </a:xfrm>
          <a:prstGeom prst="rightArrowCallout">
            <a:avLst/>
          </a:prstGeom>
          <a:solidFill>
            <a:srgbClr val="FFD966"/>
          </a:solidFill>
        </p:spPr>
        <p:style>
          <a:lnRef idx="2">
            <a:schemeClr val="accent2">
              <a:shade val="50000"/>
            </a:schemeClr>
          </a:lnRef>
          <a:fillRef idx="1">
            <a:schemeClr val="accent2"/>
          </a:fillRef>
          <a:effectRef idx="0">
            <a:schemeClr val="accent2"/>
          </a:effectRef>
          <a:fontRef idx="minor">
            <a:schemeClr val="lt1"/>
          </a:fontRef>
        </p:style>
        <p:txBody>
          <a:bodyPr vert="vert270" anchor="ctr"/>
          <a:lstStyle/>
          <a:p>
            <a:pPr algn="ctr" eaLnBrk="1" hangingPunct="1">
              <a:defRPr/>
            </a:pPr>
            <a:r>
              <a:rPr lang="es-ES" sz="2000" smtClean="0">
                <a:ln w="18415" cmpd="sng">
                  <a:solidFill>
                    <a:srgbClr val="FFFFFF"/>
                  </a:solidFill>
                  <a:prstDash val="solid"/>
                </a:ln>
                <a:solidFill>
                  <a:srgbClr val="FFFFFF"/>
                </a:solidFill>
                <a:effectLst>
                  <a:outerShdw blurRad="63500" dir="3600000" algn="tl" rotWithShape="0">
                    <a:srgbClr val="000000">
                      <a:alpha val="70000"/>
                    </a:srgbClr>
                  </a:outerShdw>
                </a:effectLst>
              </a:rPr>
              <a:t>LABOUR ATTACHÉ</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xmlns="" val="283247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
        <p:cNvGrpSpPr/>
        <p:nvPr/>
      </p:nvGrpSpPr>
      <p:grpSpPr>
        <a:xfrm>
          <a:off x="0" y="0"/>
          <a:ext cx="0" cy="0"/>
          <a:chOff x="0" y="0"/>
          <a:chExt cx="0" cy="0"/>
        </a:xfrm>
      </p:grpSpPr>
      <p:graphicFrame>
        <p:nvGraphicFramePr>
          <p:cNvPr id="16" name="15 Diagrama"/>
          <p:cNvGraphicFramePr/>
          <p:nvPr/>
        </p:nvGraphicFramePr>
        <p:xfrm>
          <a:off x="1524000" y="539749"/>
          <a:ext cx="6096000" cy="42513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overrideClrMapping bg1="lt1" tx1="dk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606585" y="1364798"/>
            <a:ext cx="8111531" cy="2192594"/>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Principal Functions of Consular Staff </a:t>
            </a:r>
          </a:p>
          <a:p>
            <a:pPr marL="0" lvl="0" indent="0" algn="ctr" rtl="0">
              <a:lnSpc>
                <a:spcPct val="90000"/>
              </a:lnSpc>
              <a:spcBef>
                <a:spcPts val="60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and Labour Attachés Regarding </a:t>
            </a:r>
          </a:p>
          <a:p>
            <a:pPr marL="0" lvl="0" indent="0" algn="ctr" rtl="0">
              <a:lnSpc>
                <a:spcPct val="90000"/>
              </a:lnSpc>
              <a:spcBef>
                <a:spcPts val="60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Migrant Workers</a:t>
            </a:r>
            <a:endParaRPr dirty="0"/>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5">
            <a:alphaModFix/>
          </a:blip>
          <a:srcRect t="31059" b="37451"/>
          <a:stretch/>
        </p:blipFill>
        <p:spPr>
          <a:xfrm>
            <a:off x="7415408" y="4308953"/>
            <a:ext cx="1728592" cy="741246"/>
          </a:xfrm>
          <a:prstGeom prst="rect">
            <a:avLst/>
          </a:prstGeom>
          <a:noFill/>
          <a:ln>
            <a:noFill/>
          </a:ln>
        </p:spPr>
      </p:pic>
    </p:spTree>
    <p:custDataLst>
      <p:tags r:id="rId2"/>
    </p:custDataLst>
    <p:extLst>
      <p:ext uri="{BB962C8B-B14F-4D97-AF65-F5344CB8AC3E}">
        <p14:creationId xmlns:p14="http://schemas.microsoft.com/office/powerpoint/2010/main" xmlns="" val="2634541147"/>
      </p:ext>
    </p:extLst>
  </p:cSld>
  <p:clrMapOvr>
    <a:overrideClrMapping bg1="lt1" tx1="dk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606586" y="1364798"/>
            <a:ext cx="7699796" cy="2192594"/>
          </a:xfrm>
          <a:prstGeom prst="rect">
            <a:avLst/>
          </a:prstGeom>
          <a:noFill/>
          <a:ln>
            <a:noFill/>
          </a:ln>
        </p:spPr>
        <p:txBody>
          <a:bodyPr spcFirstLastPara="1" wrap="square" lIns="91425" tIns="91425" rIns="91425" bIns="91425" anchor="t" anchorCtr="0">
            <a:noAutofit/>
          </a:bodyPr>
          <a:lstStyle/>
          <a:p>
            <a:pPr lvl="0" algn="ctr" rtl="0">
              <a:lnSpc>
                <a:spcPct val="90000"/>
              </a:lnSpc>
              <a:spcBef>
                <a:spcPts val="0"/>
              </a:spcBef>
              <a:spcAft>
                <a:spcPts val="0"/>
              </a:spcAft>
              <a:buClr>
                <a:schemeClr val="dk1"/>
              </a:buClr>
              <a:buSzPts val="1100"/>
            </a:pPr>
            <a:r>
              <a:rPr lang="en-US" sz="3600" smtClean="0">
                <a:solidFill>
                  <a:srgbClr val="FFFFFF"/>
                </a:solidFill>
                <a:latin typeface="Oswald"/>
                <a:ea typeface="Oswald"/>
                <a:cs typeface="Oswald"/>
                <a:sym typeface="Oswald"/>
              </a:rPr>
              <a:t>Protection of the Rights </a:t>
            </a:r>
          </a:p>
          <a:p>
            <a:pPr lvl="0" algn="ctr" rtl="0">
              <a:lnSpc>
                <a:spcPct val="90000"/>
              </a:lnSpc>
              <a:spcBef>
                <a:spcPts val="600"/>
              </a:spcBef>
              <a:spcAft>
                <a:spcPts val="0"/>
              </a:spcAft>
              <a:buClr>
                <a:schemeClr val="dk1"/>
              </a:buClr>
              <a:buSzPts val="1100"/>
            </a:pPr>
            <a:r>
              <a:rPr lang="en-US" sz="3600" smtClean="0">
                <a:solidFill>
                  <a:srgbClr val="FFFFFF"/>
                </a:solidFill>
                <a:latin typeface="Oswald"/>
                <a:ea typeface="Oswald"/>
                <a:cs typeface="Oswald"/>
                <a:sym typeface="Oswald"/>
              </a:rPr>
              <a:t>of Migrant Workers</a:t>
            </a:r>
            <a:endParaRPr sz="36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5">
            <a:alphaModFix/>
          </a:blip>
          <a:srcRect t="31059" b="37451"/>
          <a:stretch/>
        </p:blipFill>
        <p:spPr>
          <a:xfrm>
            <a:off x="7415408" y="4308953"/>
            <a:ext cx="1728592" cy="741246"/>
          </a:xfrm>
          <a:prstGeom prst="rect">
            <a:avLst/>
          </a:prstGeom>
          <a:noFill/>
          <a:ln>
            <a:noFill/>
          </a:ln>
        </p:spPr>
      </p:pic>
    </p:spTree>
    <p:custDataLst>
      <p:tags r:id="rId2"/>
    </p:custDataLst>
    <p:extLst>
      <p:ext uri="{BB962C8B-B14F-4D97-AF65-F5344CB8AC3E}">
        <p14:creationId xmlns:p14="http://schemas.microsoft.com/office/powerpoint/2010/main" xmlns="" val="2231301216"/>
      </p:ext>
    </p:extLst>
  </p:cSld>
  <p:clrMapOvr>
    <a:overrideClrMapping bg1="lt1" tx1="dk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650714" y="307108"/>
            <a:ext cx="8111531" cy="1390928"/>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n-US" sz="3200" smtClean="0">
                <a:solidFill>
                  <a:srgbClr val="FFFFFF"/>
                </a:solidFill>
                <a:latin typeface="Oswald"/>
                <a:sym typeface="Oswald"/>
              </a:rPr>
              <a:t>Mechanisms for Protecting </a:t>
            </a:r>
            <a:br>
              <a:rPr lang="en-US" sz="3200" smtClean="0">
                <a:solidFill>
                  <a:srgbClr val="FFFFFF"/>
                </a:solidFill>
                <a:latin typeface="Oswald"/>
                <a:sym typeface="Oswald"/>
              </a:rPr>
            </a:br>
            <a:r>
              <a:rPr lang="en-US" sz="3200" smtClean="0">
                <a:solidFill>
                  <a:srgbClr val="FFFFFF"/>
                </a:solidFill>
                <a:latin typeface="Oswald"/>
                <a:sym typeface="Oswald"/>
              </a:rPr>
              <a:t>the Rights of Migrant Workers</a:t>
            </a:r>
            <a:endParaRPr sz="1200" dirty="0"/>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5">
            <a:alphaModFix/>
          </a:blip>
          <a:srcRect t="31059" b="37451"/>
          <a:stretch/>
        </p:blipFill>
        <p:spPr>
          <a:xfrm>
            <a:off x="7415408" y="4308953"/>
            <a:ext cx="1728592" cy="741246"/>
          </a:xfrm>
          <a:prstGeom prst="rect">
            <a:avLst/>
          </a:prstGeom>
          <a:noFill/>
          <a:ln>
            <a:noFill/>
          </a:ln>
        </p:spPr>
      </p:pic>
      <p:sp>
        <p:nvSpPr>
          <p:cNvPr id="6" name="Shape 85">
            <a:extLst>
              <a:ext uri="{FF2B5EF4-FFF2-40B4-BE49-F238E27FC236}">
                <a16:creationId xmlns:a16="http://schemas.microsoft.com/office/drawing/2014/main" xmlns="" id="{E940F8C7-8D4E-47C6-BB6A-9887A2F81217}"/>
              </a:ext>
            </a:extLst>
          </p:cNvPr>
          <p:cNvSpPr txBox="1"/>
          <p:nvPr/>
        </p:nvSpPr>
        <p:spPr>
          <a:xfrm>
            <a:off x="738973" y="1463478"/>
            <a:ext cx="8023272" cy="1540016"/>
          </a:xfrm>
          <a:prstGeom prst="rect">
            <a:avLst/>
          </a:prstGeom>
          <a:noFill/>
          <a:ln>
            <a:noFill/>
          </a:ln>
        </p:spPr>
        <p:txBody>
          <a:bodyPr spcFirstLastPara="1" wrap="square" lIns="91425" tIns="91425" rIns="91425" bIns="91425" anchor="t" anchorCtr="0">
            <a:noAutofit/>
          </a:bodyPr>
          <a:lstStyle/>
          <a:p>
            <a:pPr lvl="0" algn="just">
              <a:lnSpc>
                <a:spcPct val="115000"/>
              </a:lnSpc>
            </a:pPr>
            <a:r>
              <a:rPr lang="es-ES" sz="1600" smtClean="0">
                <a:solidFill>
                  <a:schemeClr val="bg1"/>
                </a:solidFill>
              </a:rPr>
              <a:t>Two types of measures:</a:t>
            </a:r>
            <a:endParaRPr lang="es-ES" sz="1600" dirty="0">
              <a:solidFill>
                <a:schemeClr val="bg1"/>
              </a:solidFill>
            </a:endParaRPr>
          </a:p>
          <a:p>
            <a:pPr lvl="0" algn="just">
              <a:lnSpc>
                <a:spcPct val="115000"/>
              </a:lnSpc>
            </a:pPr>
            <a:r>
              <a:rPr lang="es-ES" sz="1600" smtClean="0">
                <a:solidFill>
                  <a:schemeClr val="bg1"/>
                </a:solidFill>
              </a:rPr>
              <a:t>  - Those related to the organization of consular missions.</a:t>
            </a:r>
          </a:p>
          <a:p>
            <a:pPr lvl="0" algn="just">
              <a:lnSpc>
                <a:spcPct val="115000"/>
              </a:lnSpc>
            </a:pPr>
            <a:r>
              <a:rPr lang="es-ES" sz="1600" smtClean="0">
                <a:solidFill>
                  <a:schemeClr val="bg1"/>
                </a:solidFill>
              </a:rPr>
              <a:t>  - Cooperation actions between these missions and civil society.</a:t>
            </a:r>
            <a:endParaRPr lang="es-ES" sz="1600" dirty="0">
              <a:solidFill>
                <a:schemeClr val="bg1"/>
              </a:solidFill>
            </a:endParaRPr>
          </a:p>
          <a:p>
            <a:pPr lvl="0" algn="just">
              <a:lnSpc>
                <a:spcPct val="115000"/>
              </a:lnSpc>
            </a:pPr>
            <a:endParaRPr lang="es-ES" sz="1600" dirty="0">
              <a:solidFill>
                <a:schemeClr val="bg1"/>
              </a:solidFill>
            </a:endParaRPr>
          </a:p>
          <a:p>
            <a:pPr lvl="0">
              <a:lnSpc>
                <a:spcPct val="115000"/>
              </a:lnSpc>
            </a:pPr>
            <a:r>
              <a:rPr lang="es-ES" sz="1600" smtClean="0">
                <a:solidFill>
                  <a:schemeClr val="bg1"/>
                </a:solidFill>
              </a:rPr>
              <a:t>Beyond the traditional inter-State concept: </a:t>
            </a:r>
          </a:p>
          <a:p>
            <a:pPr lvl="0">
              <a:lnSpc>
                <a:spcPct val="115000"/>
              </a:lnSpc>
            </a:pPr>
            <a:r>
              <a:rPr lang="es-ES" sz="1600" smtClean="0">
                <a:solidFill>
                  <a:schemeClr val="bg1"/>
                </a:solidFill>
              </a:rPr>
              <a:t>  - Protection and promotion of the human rights of migrant workers.</a:t>
            </a:r>
            <a:endParaRPr lang="es-ES" sz="1600" dirty="0">
              <a:solidFill>
                <a:schemeClr val="bg1"/>
              </a:solidFill>
            </a:endParaRPr>
          </a:p>
        </p:txBody>
      </p:sp>
      <p:pic>
        <p:nvPicPr>
          <p:cNvPr id="2" name="Picture 1">
            <a:extLst>
              <a:ext uri="{FF2B5EF4-FFF2-40B4-BE49-F238E27FC236}">
                <a16:creationId xmlns:a16="http://schemas.microsoft.com/office/drawing/2014/main" xmlns="" id="{DD100065-F591-441F-B16C-EFFEAB59BBAB}"/>
              </a:ext>
            </a:extLst>
          </p:cNvPr>
          <p:cNvPicPr>
            <a:picLocks noChangeAspect="1"/>
          </p:cNvPicPr>
          <p:nvPr/>
        </p:nvPicPr>
        <p:blipFill>
          <a:blip r:embed="rId6"/>
          <a:stretch>
            <a:fillRect/>
          </a:stretch>
        </p:blipFill>
        <p:spPr>
          <a:xfrm>
            <a:off x="2039847" y="3338017"/>
            <a:ext cx="5305342" cy="1693800"/>
          </a:xfrm>
          <a:prstGeom prst="rect">
            <a:avLst/>
          </a:prstGeom>
        </p:spPr>
      </p:pic>
      <p:sp>
        <p:nvSpPr>
          <p:cNvPr id="9" name="Shape 87">
            <a:extLst>
              <a:ext uri="{FF2B5EF4-FFF2-40B4-BE49-F238E27FC236}">
                <a16:creationId xmlns:a16="http://schemas.microsoft.com/office/drawing/2014/main" xmlns="" id="{2A084ED4-B4AD-4154-BA5C-6773AA2C409F}"/>
              </a:ext>
            </a:extLst>
          </p:cNvPr>
          <p:cNvSpPr/>
          <p:nvPr/>
        </p:nvSpPr>
        <p:spPr>
          <a:xfrm>
            <a:off x="417494" y="1577514"/>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87">
            <a:extLst>
              <a:ext uri="{FF2B5EF4-FFF2-40B4-BE49-F238E27FC236}">
                <a16:creationId xmlns:a16="http://schemas.microsoft.com/office/drawing/2014/main" xmlns="" id="{99092FDB-0D6A-4F9E-B122-12B7C894F242}"/>
              </a:ext>
            </a:extLst>
          </p:cNvPr>
          <p:cNvSpPr/>
          <p:nvPr/>
        </p:nvSpPr>
        <p:spPr>
          <a:xfrm>
            <a:off x="423644" y="2735076"/>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TextBox 10"/>
          <p:cNvSpPr txBox="1"/>
          <p:nvPr/>
        </p:nvSpPr>
        <p:spPr>
          <a:xfrm>
            <a:off x="2094046" y="3873984"/>
            <a:ext cx="5158332" cy="1000274"/>
          </a:xfrm>
          <a:prstGeom prst="rect">
            <a:avLst/>
          </a:prstGeom>
          <a:solidFill>
            <a:srgbClr val="FF6600"/>
          </a:solidFill>
        </p:spPr>
        <p:txBody>
          <a:bodyPr wrap="square" rtlCol="0">
            <a:spAutoFit/>
          </a:bodyPr>
          <a:lstStyle/>
          <a:p>
            <a:pPr algn="ctr"/>
            <a:r>
              <a:rPr lang="en-US" sz="1200" i="1" smtClean="0">
                <a:solidFill>
                  <a:schemeClr val="bg1"/>
                </a:solidFill>
              </a:rPr>
              <a:t>“State Parties shall facilitate as appropriate the provision of </a:t>
            </a:r>
            <a:br>
              <a:rPr lang="en-US" sz="1200" i="1" smtClean="0">
                <a:solidFill>
                  <a:schemeClr val="bg1"/>
                </a:solidFill>
              </a:rPr>
            </a:br>
            <a:r>
              <a:rPr lang="en-US" sz="1200" i="1" smtClean="0">
                <a:solidFill>
                  <a:schemeClr val="bg1"/>
                </a:solidFill>
              </a:rPr>
              <a:t>adequate consular and other services that are necessary to meet </a:t>
            </a:r>
            <a:br>
              <a:rPr lang="en-US" sz="1200" i="1" smtClean="0">
                <a:solidFill>
                  <a:schemeClr val="bg1"/>
                </a:solidFill>
              </a:rPr>
            </a:br>
            <a:r>
              <a:rPr lang="en-US" sz="1200" i="1" smtClean="0">
                <a:solidFill>
                  <a:schemeClr val="bg1"/>
                </a:solidFill>
              </a:rPr>
              <a:t>the social, cultural, and other needs of migrant workers and members </a:t>
            </a:r>
            <a:br>
              <a:rPr lang="en-US" sz="1200" i="1" smtClean="0">
                <a:solidFill>
                  <a:schemeClr val="bg1"/>
                </a:solidFill>
              </a:rPr>
            </a:br>
            <a:r>
              <a:rPr lang="en-US" sz="1200" i="1" smtClean="0">
                <a:solidFill>
                  <a:schemeClr val="bg1"/>
                </a:solidFill>
              </a:rPr>
              <a:t>of their families”</a:t>
            </a:r>
          </a:p>
          <a:p>
            <a:pPr algn="ctr"/>
            <a:r>
              <a:rPr lang="en-US" sz="1100" i="1" smtClean="0">
                <a:solidFill>
                  <a:schemeClr val="bg1"/>
                </a:solidFill>
              </a:rPr>
              <a:t>(Article 65.2 of the 1990 Convention)</a:t>
            </a:r>
            <a:endParaRPr lang="en-US" sz="1200" i="1">
              <a:solidFill>
                <a:schemeClr val="bg1"/>
              </a:solidFill>
            </a:endParaRPr>
          </a:p>
        </p:txBody>
      </p:sp>
    </p:spTree>
    <p:custDataLst>
      <p:tags r:id="rId2"/>
    </p:custDataLst>
    <p:extLst>
      <p:ext uri="{BB962C8B-B14F-4D97-AF65-F5344CB8AC3E}">
        <p14:creationId xmlns:p14="http://schemas.microsoft.com/office/powerpoint/2010/main" xmlns="" val="1660771004"/>
      </p:ext>
    </p:extLst>
  </p:cSld>
  <p:clrMapOvr>
    <a:overrideClrMapping bg1="lt1" tx1="dk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66"/>
        <p:cNvGrpSpPr/>
        <p:nvPr/>
      </p:nvGrpSpPr>
      <p:grpSpPr>
        <a:xfrm>
          <a:off x="0" y="0"/>
          <a:ext cx="0" cy="0"/>
          <a:chOff x="0" y="0"/>
          <a:chExt cx="0" cy="0"/>
        </a:xfrm>
      </p:grpSpPr>
      <p:sp>
        <p:nvSpPr>
          <p:cNvPr id="67" name="Shape 67"/>
          <p:cNvSpPr/>
          <p:nvPr/>
        </p:nvSpPr>
        <p:spPr>
          <a:xfrm rot="10800000" flipH="1">
            <a:off x="4950" y="-150"/>
            <a:ext cx="9134100" cy="220500"/>
          </a:xfrm>
          <a:prstGeom prst="rect">
            <a:avLst/>
          </a:prstGeom>
          <a:solidFill>
            <a:srgbClr val="FFD96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Shape 68"/>
          <p:cNvSpPr txBox="1"/>
          <p:nvPr/>
        </p:nvSpPr>
        <p:spPr>
          <a:xfrm>
            <a:off x="1028781" y="986419"/>
            <a:ext cx="7086438" cy="3033468"/>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s-CR" sz="4000" cap="small" smtClean="0">
                <a:solidFill>
                  <a:srgbClr val="FFFFFF"/>
                </a:solidFill>
                <a:latin typeface="Oswald"/>
                <a:ea typeface="Oswald"/>
                <a:cs typeface="Oswald"/>
                <a:sym typeface="Oswald"/>
              </a:rPr>
              <a:t>Session</a:t>
            </a:r>
            <a:r>
              <a:rPr lang="en-US" sz="4000" smtClean="0">
                <a:solidFill>
                  <a:srgbClr val="FFFFFF"/>
                </a:solidFill>
                <a:latin typeface="Oswald"/>
                <a:ea typeface="Oswald"/>
                <a:cs typeface="Oswald"/>
                <a:sym typeface="Oswald"/>
              </a:rPr>
              <a:t> 5</a:t>
            </a:r>
            <a:endParaRPr lang="en-US" sz="4000" dirty="0">
              <a:solidFill>
                <a:srgbClr val="FFFFFF"/>
              </a:solidFill>
              <a:latin typeface="Oswald"/>
              <a:ea typeface="Oswald"/>
              <a:cs typeface="Oswald"/>
              <a:sym typeface="Oswald"/>
            </a:endParaRPr>
          </a:p>
          <a:p>
            <a:pPr marL="0" lvl="0" indent="0" algn="ctr" rtl="0">
              <a:lnSpc>
                <a:spcPct val="90000"/>
              </a:lnSpc>
              <a:spcBef>
                <a:spcPts val="600"/>
              </a:spcBef>
              <a:spcAft>
                <a:spcPts val="0"/>
              </a:spcAft>
              <a:buClr>
                <a:schemeClr val="dk1"/>
              </a:buClr>
              <a:buSzPts val="1100"/>
              <a:buFont typeface="Arial"/>
              <a:buNone/>
            </a:pPr>
            <a:r>
              <a:rPr lang="en" sz="4000" smtClean="0">
                <a:solidFill>
                  <a:srgbClr val="FFFFFF"/>
                </a:solidFill>
                <a:latin typeface="Oswald"/>
                <a:ea typeface="Oswald"/>
                <a:cs typeface="Oswald"/>
                <a:sym typeface="Oswald"/>
              </a:rPr>
              <a:t>Protection of Migrant Worker</a:t>
            </a:r>
          </a:p>
          <a:p>
            <a:pPr marL="0" lvl="0" indent="0" algn="ctr" rtl="0">
              <a:lnSpc>
                <a:spcPct val="90000"/>
              </a:lnSpc>
              <a:spcBef>
                <a:spcPts val="600"/>
              </a:spcBef>
              <a:spcAft>
                <a:spcPts val="0"/>
              </a:spcAft>
              <a:buClr>
                <a:schemeClr val="dk1"/>
              </a:buClr>
              <a:buSzPts val="1100"/>
              <a:buFont typeface="Arial"/>
              <a:buNone/>
            </a:pPr>
            <a:r>
              <a:rPr lang="en" sz="4000" smtClean="0">
                <a:solidFill>
                  <a:srgbClr val="FFFFFF"/>
                </a:solidFill>
                <a:latin typeface="Oswald"/>
                <a:ea typeface="Oswald"/>
                <a:cs typeface="Oswald"/>
                <a:sym typeface="Oswald"/>
              </a:rPr>
              <a:t>Rights by Consular Staff:</a:t>
            </a:r>
            <a:endParaRPr lang="en-US" sz="4000" smtClean="0">
              <a:solidFill>
                <a:srgbClr val="FFFFFF"/>
              </a:solidFill>
              <a:latin typeface="Oswald"/>
              <a:ea typeface="Oswald"/>
              <a:cs typeface="Oswald"/>
              <a:sym typeface="Oswald"/>
            </a:endParaRPr>
          </a:p>
          <a:p>
            <a:pPr marL="0" lvl="0" indent="0" algn="ctr" rtl="0">
              <a:lnSpc>
                <a:spcPct val="90000"/>
              </a:lnSpc>
              <a:spcBef>
                <a:spcPts val="600"/>
              </a:spcBef>
              <a:spcAft>
                <a:spcPts val="0"/>
              </a:spcAft>
              <a:buClr>
                <a:schemeClr val="dk1"/>
              </a:buClr>
              <a:buSzPts val="1100"/>
              <a:buFont typeface="Arial"/>
              <a:buNone/>
            </a:pPr>
            <a:r>
              <a:rPr lang="en-US" sz="4000" smtClean="0">
                <a:solidFill>
                  <a:srgbClr val="FFFFFF"/>
                </a:solidFill>
                <a:latin typeface="Oswald"/>
                <a:ea typeface="Oswald"/>
                <a:cs typeface="Oswald"/>
                <a:sym typeface="Oswald"/>
              </a:rPr>
              <a:t>Functions and Challenges</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69" name="Shape 69"/>
          <p:cNvSpPr/>
          <p:nvPr/>
        </p:nvSpPr>
        <p:spPr>
          <a:xfrm>
            <a:off x="-145050" y="4983000"/>
            <a:ext cx="9434100" cy="1605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70" name="Shape 70"/>
          <p:cNvPicPr preferRelativeResize="0"/>
          <p:nvPr/>
        </p:nvPicPr>
        <p:blipFill>
          <a:blip r:embed="rId4">
            <a:alphaModFix/>
          </a:blip>
          <a:stretch>
            <a:fillRect/>
          </a:stretch>
        </p:blipFill>
        <p:spPr>
          <a:xfrm>
            <a:off x="7773911" y="3671544"/>
            <a:ext cx="1397965" cy="2042164"/>
          </a:xfrm>
          <a:prstGeom prst="rect">
            <a:avLst/>
          </a:prstGeom>
          <a:noFill/>
          <a:ln>
            <a:noFill/>
          </a:ln>
        </p:spPr>
      </p:pic>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7488600"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n-US" sz="3600" dirty="0">
                <a:solidFill>
                  <a:srgbClr val="FFFFFF"/>
                </a:solidFill>
                <a:latin typeface="Oswald"/>
                <a:ea typeface="Oswald"/>
                <a:cs typeface="Oswald"/>
                <a:sym typeface="Oswald"/>
              </a:rPr>
              <a:t>1</a:t>
            </a:r>
            <a:r>
              <a:rPr lang="en-US" sz="3600">
                <a:solidFill>
                  <a:srgbClr val="FFFFFF"/>
                </a:solidFill>
                <a:latin typeface="Oswald"/>
                <a:ea typeface="Oswald"/>
                <a:cs typeface="Oswald"/>
                <a:sym typeface="Oswald"/>
              </a:rPr>
              <a:t>. </a:t>
            </a:r>
            <a:r>
              <a:rPr lang="en-US" sz="3600" smtClean="0">
                <a:solidFill>
                  <a:srgbClr val="FFFFFF"/>
                </a:solidFill>
                <a:latin typeface="Oswald"/>
                <a:ea typeface="Oswald"/>
                <a:cs typeface="Oswald"/>
                <a:sym typeface="Oswald"/>
              </a:rPr>
              <a:t> Be Informed</a:t>
            </a:r>
            <a:endParaRPr sz="36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1052186" y="1052186"/>
            <a:ext cx="7504764" cy="3748464"/>
          </a:xfrm>
          <a:prstGeom prst="rect">
            <a:avLst/>
          </a:prstGeom>
          <a:noFill/>
          <a:ln>
            <a:noFill/>
          </a:ln>
        </p:spPr>
        <p:txBody>
          <a:bodyPr spcFirstLastPara="1" wrap="square" lIns="91425" tIns="91425" rIns="91425" bIns="91425" anchor="t" anchorCtr="0">
            <a:noAutofit/>
          </a:bodyPr>
          <a:lstStyle/>
          <a:p>
            <a:pPr lvl="0">
              <a:lnSpc>
                <a:spcPct val="115000"/>
              </a:lnSpc>
            </a:pPr>
            <a:r>
              <a:rPr lang="es-ES" sz="1600" smtClean="0">
                <a:solidFill>
                  <a:schemeClr val="bg1"/>
                </a:solidFill>
              </a:rPr>
              <a:t>Regarding labour legislation and the specific provisions concerning the work </a:t>
            </a:r>
            <a:br>
              <a:rPr lang="es-ES" sz="1600" smtClean="0">
                <a:solidFill>
                  <a:schemeClr val="bg1"/>
                </a:solidFill>
              </a:rPr>
            </a:br>
            <a:r>
              <a:rPr lang="es-ES" sz="1600" smtClean="0">
                <a:solidFill>
                  <a:schemeClr val="bg1"/>
                </a:solidFill>
              </a:rPr>
              <a:t>of migrants, as well the migratory legislation of the host country.</a:t>
            </a:r>
            <a:endParaRPr lang="es-ES" sz="1600" dirty="0">
              <a:solidFill>
                <a:schemeClr val="bg1"/>
              </a:solidFill>
            </a:endParaRPr>
          </a:p>
          <a:p>
            <a:pPr lvl="0">
              <a:lnSpc>
                <a:spcPct val="115000"/>
              </a:lnSpc>
            </a:pPr>
            <a:endParaRPr lang="es-ES" sz="1600" dirty="0">
              <a:solidFill>
                <a:schemeClr val="bg1"/>
              </a:solidFill>
            </a:endParaRPr>
          </a:p>
          <a:p>
            <a:pPr lvl="0">
              <a:lnSpc>
                <a:spcPct val="115000"/>
              </a:lnSpc>
            </a:pPr>
            <a:r>
              <a:rPr lang="es-ES" sz="1600" smtClean="0">
                <a:solidFill>
                  <a:schemeClr val="bg1"/>
                </a:solidFill>
              </a:rPr>
              <a:t>Regarding the availability of State programmes and services for migrants.</a:t>
            </a:r>
            <a:endParaRPr lang="es-ES" sz="1600" dirty="0">
              <a:solidFill>
                <a:schemeClr val="bg1"/>
              </a:solidFill>
            </a:endParaRPr>
          </a:p>
          <a:p>
            <a:pPr lvl="0">
              <a:lnSpc>
                <a:spcPct val="115000"/>
              </a:lnSpc>
            </a:pPr>
            <a:endParaRPr lang="es-ES" sz="1600" dirty="0">
              <a:solidFill>
                <a:schemeClr val="bg1"/>
              </a:solidFill>
            </a:endParaRPr>
          </a:p>
          <a:p>
            <a:pPr lvl="0">
              <a:lnSpc>
                <a:spcPct val="115000"/>
              </a:lnSpc>
            </a:pPr>
            <a:r>
              <a:rPr lang="es-ES" sz="1600" smtClean="0">
                <a:solidFill>
                  <a:schemeClr val="bg1"/>
                </a:solidFill>
              </a:rPr>
              <a:t>Regarding the requisites for obtaining recognition of degrees and certificates.</a:t>
            </a:r>
            <a:endParaRPr lang="es-ES" sz="1600" dirty="0">
              <a:solidFill>
                <a:schemeClr val="bg1"/>
              </a:solidFill>
            </a:endParaRPr>
          </a:p>
          <a:p>
            <a:pPr lvl="0">
              <a:lnSpc>
                <a:spcPct val="115000"/>
              </a:lnSpc>
            </a:pPr>
            <a:endParaRPr lang="es-ES" sz="1600" dirty="0">
              <a:solidFill>
                <a:schemeClr val="bg1"/>
              </a:solidFill>
            </a:endParaRPr>
          </a:p>
          <a:p>
            <a:pPr lvl="0">
              <a:lnSpc>
                <a:spcPct val="115000"/>
              </a:lnSpc>
            </a:pPr>
            <a:r>
              <a:rPr lang="es-ES" sz="1600" smtClean="0">
                <a:solidFill>
                  <a:schemeClr val="bg1"/>
                </a:solidFill>
              </a:rPr>
              <a:t>Regading social programmes that migrants may qualify for, such as housing grants, assistance in the event of unemployment or emergency situations, </a:t>
            </a:r>
            <a:br>
              <a:rPr lang="es-ES" sz="1600" smtClean="0">
                <a:solidFill>
                  <a:schemeClr val="bg1"/>
                </a:solidFill>
              </a:rPr>
            </a:br>
            <a:r>
              <a:rPr lang="es-ES" sz="1600" smtClean="0">
                <a:solidFill>
                  <a:schemeClr val="bg1"/>
                </a:solidFill>
              </a:rPr>
              <a:t>and scholarships for their children, among others.</a:t>
            </a:r>
            <a:endParaRPr dirty="0"/>
          </a:p>
        </p:txBody>
      </p:sp>
      <p:sp>
        <p:nvSpPr>
          <p:cNvPr id="86" name="Shape 86"/>
          <p:cNvSpPr/>
          <p:nvPr/>
        </p:nvSpPr>
        <p:spPr>
          <a:xfrm>
            <a:off x="632578" y="1168538"/>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618618" y="2041276"/>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25598" y="2580978"/>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7653403" y="4334005"/>
            <a:ext cx="1490597" cy="716194"/>
          </a:xfrm>
          <a:prstGeom prst="rect">
            <a:avLst/>
          </a:prstGeom>
          <a:noFill/>
          <a:ln>
            <a:noFill/>
          </a:ln>
        </p:spPr>
      </p:pic>
      <p:sp>
        <p:nvSpPr>
          <p:cNvPr id="10" name="Shape 86">
            <a:extLst>
              <a:ext uri="{FF2B5EF4-FFF2-40B4-BE49-F238E27FC236}">
                <a16:creationId xmlns:a16="http://schemas.microsoft.com/office/drawing/2014/main" xmlns="" id="{947628C2-24E8-4D16-9EC8-DA890972C85D}"/>
              </a:ext>
            </a:extLst>
          </p:cNvPr>
          <p:cNvSpPr/>
          <p:nvPr/>
        </p:nvSpPr>
        <p:spPr>
          <a:xfrm>
            <a:off x="632578" y="3152954"/>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1"/>
    </p:custDataLst>
    <p:extLst>
      <p:ext uri="{BB962C8B-B14F-4D97-AF65-F5344CB8AC3E}">
        <p14:creationId xmlns:p14="http://schemas.microsoft.com/office/powerpoint/2010/main" xmlns="" val="2435227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404848"/>
            <a:ext cx="8197646" cy="737151"/>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n-US" sz="2800" dirty="0">
                <a:solidFill>
                  <a:srgbClr val="FFFFFF"/>
                </a:solidFill>
                <a:latin typeface="Oswald"/>
                <a:ea typeface="Oswald"/>
                <a:cs typeface="Oswald"/>
                <a:sym typeface="Oswald"/>
              </a:rPr>
              <a:t>2</a:t>
            </a:r>
            <a:r>
              <a:rPr lang="en-US" sz="2800">
                <a:solidFill>
                  <a:srgbClr val="FFFFFF"/>
                </a:solidFill>
                <a:latin typeface="Oswald"/>
                <a:ea typeface="Oswald"/>
                <a:cs typeface="Oswald"/>
                <a:sym typeface="Oswald"/>
              </a:rPr>
              <a:t>. </a:t>
            </a:r>
            <a:r>
              <a:rPr lang="en-US" sz="2800" smtClean="0">
                <a:solidFill>
                  <a:srgbClr val="FFFFFF"/>
                </a:solidFill>
                <a:latin typeface="Oswald"/>
                <a:ea typeface="Oswald"/>
                <a:cs typeface="Oswald"/>
                <a:sym typeface="Oswald"/>
              </a:rPr>
              <a:t> Establish Ties with Key Entities for Referral Purposes</a:t>
            </a: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1052416" y="1123805"/>
            <a:ext cx="7870603" cy="3793197"/>
          </a:xfrm>
          <a:prstGeom prst="rect">
            <a:avLst/>
          </a:prstGeom>
          <a:noFill/>
          <a:ln>
            <a:noFill/>
          </a:ln>
        </p:spPr>
        <p:txBody>
          <a:bodyPr spcFirstLastPara="1" wrap="square" lIns="91425" tIns="91425" rIns="91425" bIns="91425" anchor="t" anchorCtr="0">
            <a:noAutofit/>
          </a:bodyPr>
          <a:lstStyle/>
          <a:p>
            <a:pPr lvl="0">
              <a:lnSpc>
                <a:spcPct val="115000"/>
              </a:lnSpc>
            </a:pPr>
            <a:r>
              <a:rPr lang="es-ES" sz="1300" smtClean="0">
                <a:solidFill>
                  <a:schemeClr val="bg1"/>
                </a:solidFill>
              </a:rPr>
              <a:t>Coordinate with the Labour Ministry and with State agencies in charge of social security and </a:t>
            </a:r>
            <a:br>
              <a:rPr lang="es-ES" sz="1300" smtClean="0">
                <a:solidFill>
                  <a:schemeClr val="bg1"/>
                </a:solidFill>
              </a:rPr>
            </a:br>
            <a:r>
              <a:rPr lang="es-ES" sz="1300" smtClean="0">
                <a:solidFill>
                  <a:schemeClr val="bg1"/>
                </a:solidFill>
              </a:rPr>
              <a:t>welfare assistance, in order to request information and advice and to refer cases.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Establish agreement with the Labour Ministry and related entities.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Establish ties with private migrant assistance organizations, free legal aid clinics, healthcare </a:t>
            </a:r>
            <a:br>
              <a:rPr lang="es-ES" sz="1300" smtClean="0">
                <a:solidFill>
                  <a:schemeClr val="bg1"/>
                </a:solidFill>
              </a:rPr>
            </a:br>
            <a:r>
              <a:rPr lang="es-ES" sz="1300" smtClean="0">
                <a:solidFill>
                  <a:schemeClr val="bg1"/>
                </a:solidFill>
              </a:rPr>
              <a:t>entities, and training, formation, and education programmes for purposes of making referrals.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Contact unions that accept migrant workers as members and defend their interests.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Identify and make alliances with the diaspora community and migrant associations.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Establish consular networks.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Sign agreements with law firms.</a:t>
            </a:r>
            <a:endParaRPr lang="es-ES" sz="1300" dirty="0">
              <a:solidFill>
                <a:schemeClr val="bg1"/>
              </a:solidFill>
            </a:endParaRPr>
          </a:p>
          <a:p>
            <a:pPr marL="0" lvl="0" indent="0" rtl="0">
              <a:lnSpc>
                <a:spcPct val="115000"/>
              </a:lnSpc>
              <a:spcBef>
                <a:spcPts val="0"/>
              </a:spcBef>
              <a:spcAft>
                <a:spcPts val="0"/>
              </a:spcAft>
              <a:buNone/>
            </a:pPr>
            <a:endParaRPr dirty="0"/>
          </a:p>
        </p:txBody>
      </p:sp>
      <p:sp>
        <p:nvSpPr>
          <p:cNvPr id="86" name="Shape 86"/>
          <p:cNvSpPr/>
          <p:nvPr/>
        </p:nvSpPr>
        <p:spPr>
          <a:xfrm>
            <a:off x="660498" y="1228207"/>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674459" y="1905031"/>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74459" y="2367264"/>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7653403" y="4334005"/>
            <a:ext cx="1490597" cy="716194"/>
          </a:xfrm>
          <a:prstGeom prst="rect">
            <a:avLst/>
          </a:prstGeom>
          <a:noFill/>
          <a:ln>
            <a:noFill/>
          </a:ln>
        </p:spPr>
      </p:pic>
      <p:sp>
        <p:nvSpPr>
          <p:cNvPr id="10" name="Shape 86">
            <a:extLst>
              <a:ext uri="{FF2B5EF4-FFF2-40B4-BE49-F238E27FC236}">
                <a16:creationId xmlns:a16="http://schemas.microsoft.com/office/drawing/2014/main" xmlns="" id="{947628C2-24E8-4D16-9EC8-DA890972C85D}"/>
              </a:ext>
            </a:extLst>
          </p:cNvPr>
          <p:cNvSpPr/>
          <p:nvPr/>
        </p:nvSpPr>
        <p:spPr>
          <a:xfrm>
            <a:off x="678918" y="3035661"/>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88">
            <a:extLst>
              <a:ext uri="{FF2B5EF4-FFF2-40B4-BE49-F238E27FC236}">
                <a16:creationId xmlns:a16="http://schemas.microsoft.com/office/drawing/2014/main" xmlns="" id="{7F32A40F-A825-4D86-BCA2-34691ABCA843}"/>
              </a:ext>
            </a:extLst>
          </p:cNvPr>
          <p:cNvSpPr/>
          <p:nvPr/>
        </p:nvSpPr>
        <p:spPr>
          <a:xfrm>
            <a:off x="692878" y="3507614"/>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88">
            <a:extLst>
              <a:ext uri="{FF2B5EF4-FFF2-40B4-BE49-F238E27FC236}">
                <a16:creationId xmlns:a16="http://schemas.microsoft.com/office/drawing/2014/main" xmlns="" id="{64D52D48-566B-460A-B48A-0ABD319F0431}"/>
              </a:ext>
            </a:extLst>
          </p:cNvPr>
          <p:cNvSpPr/>
          <p:nvPr/>
        </p:nvSpPr>
        <p:spPr>
          <a:xfrm>
            <a:off x="695399" y="3950966"/>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88">
            <a:extLst>
              <a:ext uri="{FF2B5EF4-FFF2-40B4-BE49-F238E27FC236}">
                <a16:creationId xmlns:a16="http://schemas.microsoft.com/office/drawing/2014/main" xmlns="" id="{AE1ED623-78D1-403B-8124-4D670D6681A2}"/>
              </a:ext>
            </a:extLst>
          </p:cNvPr>
          <p:cNvSpPr/>
          <p:nvPr/>
        </p:nvSpPr>
        <p:spPr>
          <a:xfrm>
            <a:off x="707918" y="4423801"/>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1"/>
    </p:custDataLst>
    <p:extLst>
      <p:ext uri="{BB962C8B-B14F-4D97-AF65-F5344CB8AC3E}">
        <p14:creationId xmlns:p14="http://schemas.microsoft.com/office/powerpoint/2010/main" xmlns="" val="2658429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8197646"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2800" smtClean="0">
                <a:solidFill>
                  <a:srgbClr val="FFFFFF"/>
                </a:solidFill>
                <a:latin typeface="Oswald"/>
                <a:ea typeface="Oswald"/>
                <a:cs typeface="Oswald"/>
                <a:sym typeface="Oswald"/>
              </a:rPr>
              <a:t>3.  Disseminate Information Regarding Migrant </a:t>
            </a:r>
            <a:br>
              <a:rPr lang="es-CR" sz="2800" smtClean="0">
                <a:solidFill>
                  <a:srgbClr val="FFFFFF"/>
                </a:solidFill>
                <a:latin typeface="Oswald"/>
                <a:ea typeface="Oswald"/>
                <a:cs typeface="Oswald"/>
                <a:sym typeface="Oswald"/>
              </a:rPr>
            </a:br>
            <a:r>
              <a:rPr lang="es-CR" sz="3200" smtClean="0">
                <a:solidFill>
                  <a:srgbClr val="FFFFFF"/>
                </a:solidFill>
                <a:latin typeface="Oswald"/>
                <a:ea typeface="Oswald"/>
                <a:cs typeface="Oswald"/>
                <a:sym typeface="Oswald"/>
              </a:rPr>
              <a:t>     </a:t>
            </a:r>
            <a:r>
              <a:rPr lang="es-CR" sz="2800" smtClean="0">
                <a:solidFill>
                  <a:srgbClr val="FFFFFF"/>
                </a:solidFill>
                <a:latin typeface="Oswald"/>
                <a:ea typeface="Oswald"/>
                <a:cs typeface="Oswald"/>
                <a:sym typeface="Oswald"/>
              </a:rPr>
              <a:t>Rights and Access to Public Services</a:t>
            </a:r>
            <a:endParaRPr dirty="0"/>
          </a:p>
        </p:txBody>
      </p:sp>
      <p:sp>
        <p:nvSpPr>
          <p:cNvPr id="85" name="Shape 85"/>
          <p:cNvSpPr txBox="1"/>
          <p:nvPr/>
        </p:nvSpPr>
        <p:spPr>
          <a:xfrm>
            <a:off x="1052416" y="1168538"/>
            <a:ext cx="7870603" cy="3748464"/>
          </a:xfrm>
          <a:prstGeom prst="rect">
            <a:avLst/>
          </a:prstGeom>
          <a:noFill/>
          <a:ln>
            <a:noFill/>
          </a:ln>
        </p:spPr>
        <p:txBody>
          <a:bodyPr spcFirstLastPara="1" wrap="square" lIns="91425" tIns="91425" rIns="91425" bIns="91425" anchor="t" anchorCtr="0">
            <a:noAutofit/>
          </a:bodyPr>
          <a:lstStyle/>
          <a:p>
            <a:pPr lvl="0" algn="just">
              <a:lnSpc>
                <a:spcPct val="115000"/>
              </a:lnSpc>
            </a:pPr>
            <a:r>
              <a:rPr lang="es-ES" sz="1800" smtClean="0">
                <a:solidFill>
                  <a:schemeClr val="bg1"/>
                </a:solidFill>
              </a:rPr>
              <a:t>Disseminate information regarding:</a:t>
            </a:r>
            <a:endParaRPr lang="es-ES" sz="1800" dirty="0">
              <a:solidFill>
                <a:schemeClr val="bg1"/>
              </a:solidFill>
            </a:endParaRPr>
          </a:p>
          <a:p>
            <a:pPr lvl="0" algn="just">
              <a:lnSpc>
                <a:spcPct val="115000"/>
              </a:lnSpc>
            </a:pPr>
            <a:endParaRPr lang="es-ES" sz="1300" dirty="0">
              <a:solidFill>
                <a:schemeClr val="bg1"/>
              </a:solidFill>
            </a:endParaRPr>
          </a:p>
          <a:p>
            <a:pPr lvl="0">
              <a:lnSpc>
                <a:spcPct val="115000"/>
              </a:lnSpc>
            </a:pPr>
            <a:r>
              <a:rPr lang="es-ES" sz="1300" smtClean="0">
                <a:solidFill>
                  <a:schemeClr val="bg1"/>
                </a:solidFill>
              </a:rPr>
              <a:t>Exisitng migratory, labour, and social security agreements (among others) with other countries.</a:t>
            </a:r>
            <a:endParaRPr lang="es-ES" sz="1300" dirty="0">
              <a:solidFill>
                <a:schemeClr val="bg1"/>
              </a:solidFill>
            </a:endParaRPr>
          </a:p>
          <a:p>
            <a:pPr lvl="0">
              <a:lnSpc>
                <a:spcPct val="115000"/>
              </a:lnSpc>
            </a:pPr>
            <a:endParaRPr lang="es-ES" sz="1300" smtClean="0">
              <a:solidFill>
                <a:schemeClr val="bg1"/>
              </a:solidFill>
            </a:endParaRPr>
          </a:p>
          <a:p>
            <a:pPr lvl="0">
              <a:lnSpc>
                <a:spcPct val="115000"/>
              </a:lnSpc>
            </a:pPr>
            <a:r>
              <a:rPr lang="es-ES" sz="1300" smtClean="0">
                <a:solidFill>
                  <a:schemeClr val="bg1"/>
                </a:solidFill>
              </a:rPr>
              <a:t>Their labour rights.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Governmental labour advisory services.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Help hotlines available.</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Non-governmental organizations that offer support and advice.</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Available governmental programmes.</a:t>
            </a:r>
            <a:endParaRPr lang="es-ES" sz="1300" dirty="0">
              <a:solidFill>
                <a:schemeClr val="bg1"/>
              </a:solidFill>
            </a:endParaRPr>
          </a:p>
          <a:p>
            <a:pPr lvl="0">
              <a:lnSpc>
                <a:spcPct val="115000"/>
              </a:lnSpc>
            </a:pPr>
            <a:endParaRPr lang="es-ES" sz="1300" dirty="0">
              <a:solidFill>
                <a:schemeClr val="bg1"/>
              </a:solidFill>
            </a:endParaRPr>
          </a:p>
          <a:p>
            <a:pPr lvl="0">
              <a:lnSpc>
                <a:spcPct val="115000"/>
              </a:lnSpc>
            </a:pPr>
            <a:r>
              <a:rPr lang="es-ES" sz="1300" smtClean="0">
                <a:solidFill>
                  <a:schemeClr val="bg1"/>
                </a:solidFill>
              </a:rPr>
              <a:t>Possibilities for accessing healthcare, education, and other services for the migrant population.</a:t>
            </a:r>
            <a:endParaRPr lang="es-ES" sz="1300" dirty="0">
              <a:solidFill>
                <a:schemeClr val="bg1"/>
              </a:solidFill>
            </a:endParaRPr>
          </a:p>
          <a:p>
            <a:pPr marL="0" lvl="0" indent="0" rtl="0">
              <a:lnSpc>
                <a:spcPct val="115000"/>
              </a:lnSpc>
              <a:spcBef>
                <a:spcPts val="0"/>
              </a:spcBef>
              <a:spcAft>
                <a:spcPts val="0"/>
              </a:spcAft>
              <a:buNone/>
            </a:pPr>
            <a:endParaRPr dirty="0"/>
          </a:p>
        </p:txBody>
      </p:sp>
      <p:sp>
        <p:nvSpPr>
          <p:cNvPr id="87" name="Shape 87"/>
          <p:cNvSpPr/>
          <p:nvPr/>
        </p:nvSpPr>
        <p:spPr>
          <a:xfrm>
            <a:off x="631136" y="1820791"/>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31136" y="2290258"/>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86">
            <a:extLst>
              <a:ext uri="{FF2B5EF4-FFF2-40B4-BE49-F238E27FC236}">
                <a16:creationId xmlns:a16="http://schemas.microsoft.com/office/drawing/2014/main" xmlns="" id="{947628C2-24E8-4D16-9EC8-DA890972C85D}"/>
              </a:ext>
            </a:extLst>
          </p:cNvPr>
          <p:cNvSpPr/>
          <p:nvPr/>
        </p:nvSpPr>
        <p:spPr>
          <a:xfrm>
            <a:off x="631136" y="2741623"/>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88">
            <a:extLst>
              <a:ext uri="{FF2B5EF4-FFF2-40B4-BE49-F238E27FC236}">
                <a16:creationId xmlns:a16="http://schemas.microsoft.com/office/drawing/2014/main" xmlns="" id="{7F32A40F-A825-4D86-BCA2-34691ABCA843}"/>
              </a:ext>
            </a:extLst>
          </p:cNvPr>
          <p:cNvSpPr/>
          <p:nvPr/>
        </p:nvSpPr>
        <p:spPr>
          <a:xfrm>
            <a:off x="631136" y="3195211"/>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88">
            <a:extLst>
              <a:ext uri="{FF2B5EF4-FFF2-40B4-BE49-F238E27FC236}">
                <a16:creationId xmlns:a16="http://schemas.microsoft.com/office/drawing/2014/main" xmlns="" id="{64D52D48-566B-460A-B48A-0ABD319F0431}"/>
              </a:ext>
            </a:extLst>
          </p:cNvPr>
          <p:cNvSpPr/>
          <p:nvPr/>
        </p:nvSpPr>
        <p:spPr>
          <a:xfrm>
            <a:off x="631136" y="3646063"/>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88">
            <a:extLst>
              <a:ext uri="{FF2B5EF4-FFF2-40B4-BE49-F238E27FC236}">
                <a16:creationId xmlns:a16="http://schemas.microsoft.com/office/drawing/2014/main" xmlns="" id="{AE1ED623-78D1-403B-8124-4D670D6681A2}"/>
              </a:ext>
            </a:extLst>
          </p:cNvPr>
          <p:cNvSpPr/>
          <p:nvPr/>
        </p:nvSpPr>
        <p:spPr>
          <a:xfrm>
            <a:off x="631136" y="4096915"/>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87">
            <a:extLst>
              <a:ext uri="{FF2B5EF4-FFF2-40B4-BE49-F238E27FC236}">
                <a16:creationId xmlns:a16="http://schemas.microsoft.com/office/drawing/2014/main" xmlns="" id="{6D99377A-C79B-412F-B3E6-E6D7FD19DA7E}"/>
              </a:ext>
            </a:extLst>
          </p:cNvPr>
          <p:cNvSpPr/>
          <p:nvPr/>
        </p:nvSpPr>
        <p:spPr>
          <a:xfrm>
            <a:off x="631136" y="4572001"/>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1"/>
    </p:custDataLst>
    <p:extLst>
      <p:ext uri="{BB962C8B-B14F-4D97-AF65-F5344CB8AC3E}">
        <p14:creationId xmlns:p14="http://schemas.microsoft.com/office/powerpoint/2010/main" xmlns="" val="1656472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8197646" cy="889500"/>
          </a:xfrm>
          <a:prstGeom prst="rect">
            <a:avLst/>
          </a:prstGeom>
          <a:noFill/>
          <a:ln>
            <a:noFill/>
          </a:ln>
        </p:spPr>
        <p:txBody>
          <a:bodyPr spcFirstLastPara="1" wrap="square" lIns="91425" tIns="91425" rIns="91425" bIns="91425" anchor="t" anchorCtr="0">
            <a:noAutofit/>
          </a:bodyPr>
          <a:lstStyle/>
          <a:p>
            <a:pPr lvl="0">
              <a:lnSpc>
                <a:spcPct val="90000"/>
              </a:lnSpc>
              <a:buClr>
                <a:schemeClr val="dk1"/>
              </a:buClr>
              <a:buSzPts val="1100"/>
            </a:pPr>
            <a:r>
              <a:rPr lang="es-CR" sz="2800" dirty="0">
                <a:solidFill>
                  <a:srgbClr val="FFFFFF"/>
                </a:solidFill>
                <a:latin typeface="Oswald"/>
                <a:ea typeface="Oswald"/>
                <a:cs typeface="Oswald"/>
                <a:sym typeface="Oswald"/>
              </a:rPr>
              <a:t>3</a:t>
            </a:r>
            <a:r>
              <a:rPr lang="es-CR" sz="2800">
                <a:solidFill>
                  <a:srgbClr val="FFFFFF"/>
                </a:solidFill>
                <a:latin typeface="Oswald"/>
                <a:ea typeface="Oswald"/>
                <a:cs typeface="Oswald"/>
                <a:sym typeface="Oswald"/>
              </a:rPr>
              <a:t>. </a:t>
            </a:r>
            <a:r>
              <a:rPr lang="en-US" sz="2800" smtClean="0">
                <a:solidFill>
                  <a:srgbClr val="FFFFFF"/>
                </a:solidFill>
                <a:latin typeface="Oswald"/>
                <a:ea typeface="Oswald"/>
                <a:cs typeface="Oswald"/>
                <a:sym typeface="Oswald"/>
              </a:rPr>
              <a:t>Disseminate Information Regarding Migrant Rights </a:t>
            </a:r>
          </a:p>
          <a:p>
            <a:pPr lvl="0">
              <a:lnSpc>
                <a:spcPct val="90000"/>
              </a:lnSpc>
              <a:buClr>
                <a:schemeClr val="dk1"/>
              </a:buClr>
              <a:buSzPts val="1100"/>
            </a:pPr>
            <a:r>
              <a:rPr lang="en-US" sz="2800" smtClean="0">
                <a:solidFill>
                  <a:srgbClr val="FFFFFF"/>
                </a:solidFill>
                <a:latin typeface="Oswald"/>
                <a:ea typeface="Oswald"/>
                <a:cs typeface="Oswald"/>
                <a:sym typeface="Oswald"/>
              </a:rPr>
              <a:t>     and Access to Public Services (</a:t>
            </a:r>
            <a:r>
              <a:rPr lang="es-CR" sz="2800" smtClean="0">
                <a:solidFill>
                  <a:srgbClr val="FFFFFF"/>
                </a:solidFill>
                <a:latin typeface="Oswald"/>
                <a:ea typeface="Oswald"/>
                <a:cs typeface="Oswald"/>
                <a:sym typeface="Oswald"/>
              </a:rPr>
              <a:t>2)</a:t>
            </a:r>
            <a:endParaRPr lang="es-C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1052416" y="1168538"/>
            <a:ext cx="7870603" cy="3748464"/>
          </a:xfrm>
          <a:prstGeom prst="rect">
            <a:avLst/>
          </a:prstGeom>
          <a:noFill/>
          <a:ln>
            <a:noFill/>
          </a:ln>
        </p:spPr>
        <p:txBody>
          <a:bodyPr spcFirstLastPara="1" wrap="square" lIns="91425" tIns="91425" rIns="91425" bIns="91425" anchor="t" anchorCtr="0">
            <a:noAutofit/>
          </a:bodyPr>
          <a:lstStyle/>
          <a:p>
            <a:pPr lvl="0" algn="just">
              <a:lnSpc>
                <a:spcPct val="115000"/>
              </a:lnSpc>
            </a:pPr>
            <a:r>
              <a:rPr lang="es-ES" sz="1800" smtClean="0">
                <a:solidFill>
                  <a:schemeClr val="bg1"/>
                </a:solidFill>
              </a:rPr>
              <a:t>Disseminate information regarding:</a:t>
            </a:r>
            <a:endParaRPr lang="es-ES" sz="1800" dirty="0">
              <a:solidFill>
                <a:schemeClr val="bg1"/>
              </a:solidFill>
            </a:endParaRPr>
          </a:p>
          <a:p>
            <a:pPr lvl="0" algn="just">
              <a:lnSpc>
                <a:spcPct val="115000"/>
              </a:lnSpc>
            </a:pPr>
            <a:endParaRPr lang="es-ES" sz="1300" dirty="0">
              <a:solidFill>
                <a:schemeClr val="bg1"/>
              </a:solidFill>
            </a:endParaRPr>
          </a:p>
          <a:p>
            <a:pPr lvl="0" algn="just">
              <a:lnSpc>
                <a:spcPct val="115000"/>
              </a:lnSpc>
            </a:pPr>
            <a:r>
              <a:rPr lang="es-ES" smtClean="0">
                <a:solidFill>
                  <a:schemeClr val="bg1"/>
                </a:solidFill>
              </a:rPr>
              <a:t>Pension fund programmes and social security programmes.</a:t>
            </a:r>
            <a:endParaRPr lang="es-ES" dirty="0">
              <a:solidFill>
                <a:schemeClr val="bg1"/>
              </a:solidFill>
            </a:endParaRPr>
          </a:p>
          <a:p>
            <a:pPr lvl="0" algn="just">
              <a:lnSpc>
                <a:spcPct val="115000"/>
              </a:lnSpc>
            </a:pPr>
            <a:endParaRPr lang="es-ES" dirty="0">
              <a:solidFill>
                <a:schemeClr val="bg1"/>
              </a:solidFill>
            </a:endParaRPr>
          </a:p>
          <a:p>
            <a:pPr lvl="0" algn="just">
              <a:lnSpc>
                <a:spcPct val="115000"/>
              </a:lnSpc>
            </a:pPr>
            <a:r>
              <a:rPr lang="es-ES" smtClean="0">
                <a:solidFill>
                  <a:schemeClr val="bg1"/>
                </a:solidFill>
              </a:rPr>
              <a:t>Programmes, procedures, and requisites for migratory normalization.</a:t>
            </a:r>
            <a:endParaRPr lang="es-ES" dirty="0">
              <a:solidFill>
                <a:schemeClr val="bg1"/>
              </a:solidFill>
            </a:endParaRPr>
          </a:p>
          <a:p>
            <a:pPr lvl="0" algn="just">
              <a:lnSpc>
                <a:spcPct val="115000"/>
              </a:lnSpc>
            </a:pPr>
            <a:endParaRPr lang="es-ES" dirty="0">
              <a:solidFill>
                <a:schemeClr val="bg1"/>
              </a:solidFill>
            </a:endParaRPr>
          </a:p>
          <a:p>
            <a:pPr lvl="0">
              <a:lnSpc>
                <a:spcPct val="115000"/>
              </a:lnSpc>
            </a:pPr>
            <a:r>
              <a:rPr lang="es-ES" smtClean="0">
                <a:solidFill>
                  <a:schemeClr val="bg1"/>
                </a:solidFill>
              </a:rPr>
              <a:t>Mechanisms for requesting Labour Ministry inspections and filing complaints regarding </a:t>
            </a:r>
            <a:br>
              <a:rPr lang="es-ES" smtClean="0">
                <a:solidFill>
                  <a:schemeClr val="bg1"/>
                </a:solidFill>
              </a:rPr>
            </a:br>
            <a:r>
              <a:rPr lang="es-ES" smtClean="0">
                <a:solidFill>
                  <a:schemeClr val="bg1"/>
                </a:solidFill>
              </a:rPr>
              <a:t>violations of labour rights.</a:t>
            </a:r>
            <a:endParaRPr lang="es-ES" dirty="0">
              <a:solidFill>
                <a:schemeClr val="bg1"/>
              </a:solidFill>
            </a:endParaRPr>
          </a:p>
          <a:p>
            <a:pPr lvl="0">
              <a:lnSpc>
                <a:spcPct val="115000"/>
              </a:lnSpc>
            </a:pPr>
            <a:endParaRPr lang="es-ES" dirty="0">
              <a:solidFill>
                <a:schemeClr val="bg1"/>
              </a:solidFill>
            </a:endParaRPr>
          </a:p>
          <a:p>
            <a:pPr lvl="0">
              <a:lnSpc>
                <a:spcPct val="115000"/>
              </a:lnSpc>
            </a:pPr>
            <a:r>
              <a:rPr lang="es-ES" smtClean="0">
                <a:solidFill>
                  <a:schemeClr val="bg1"/>
                </a:solidFill>
              </a:rPr>
              <a:t>Policies, programmes, and mechanisms for accessing labour justice for migrant workers.</a:t>
            </a:r>
            <a:endParaRPr lang="es-ES" dirty="0">
              <a:solidFill>
                <a:schemeClr val="bg1"/>
              </a:solidFill>
            </a:endParaRPr>
          </a:p>
          <a:p>
            <a:pPr lvl="0">
              <a:lnSpc>
                <a:spcPct val="115000"/>
              </a:lnSpc>
            </a:pPr>
            <a:endParaRPr lang="es-ES" dirty="0">
              <a:solidFill>
                <a:schemeClr val="bg1"/>
              </a:solidFill>
            </a:endParaRPr>
          </a:p>
          <a:p>
            <a:pPr lvl="0">
              <a:lnSpc>
                <a:spcPct val="115000"/>
              </a:lnSpc>
            </a:pPr>
            <a:r>
              <a:rPr lang="es-ES" smtClean="0">
                <a:solidFill>
                  <a:schemeClr val="bg1"/>
                </a:solidFill>
              </a:rPr>
              <a:t>Lists of law firms that provide assistance to migrants.</a:t>
            </a:r>
            <a:endParaRPr lang="es-ES" dirty="0">
              <a:solidFill>
                <a:schemeClr val="bg1"/>
              </a:solidFill>
            </a:endParaRPr>
          </a:p>
          <a:p>
            <a:pPr marL="0" lvl="0" indent="0" rtl="0">
              <a:lnSpc>
                <a:spcPct val="115000"/>
              </a:lnSpc>
              <a:spcBef>
                <a:spcPts val="0"/>
              </a:spcBef>
              <a:spcAft>
                <a:spcPts val="0"/>
              </a:spcAft>
              <a:buNone/>
            </a:pPr>
            <a:endParaRPr dirty="0"/>
          </a:p>
        </p:txBody>
      </p:sp>
      <p:sp>
        <p:nvSpPr>
          <p:cNvPr id="87" name="Shape 87"/>
          <p:cNvSpPr/>
          <p:nvPr/>
        </p:nvSpPr>
        <p:spPr>
          <a:xfrm>
            <a:off x="631136" y="1820791"/>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31136" y="2290258"/>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86">
            <a:extLst>
              <a:ext uri="{FF2B5EF4-FFF2-40B4-BE49-F238E27FC236}">
                <a16:creationId xmlns:a16="http://schemas.microsoft.com/office/drawing/2014/main" xmlns="" id="{947628C2-24E8-4D16-9EC8-DA890972C85D}"/>
              </a:ext>
            </a:extLst>
          </p:cNvPr>
          <p:cNvSpPr/>
          <p:nvPr/>
        </p:nvSpPr>
        <p:spPr>
          <a:xfrm>
            <a:off x="631136" y="2807650"/>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88">
            <a:extLst>
              <a:ext uri="{FF2B5EF4-FFF2-40B4-BE49-F238E27FC236}">
                <a16:creationId xmlns:a16="http://schemas.microsoft.com/office/drawing/2014/main" xmlns="" id="{64D52D48-566B-460A-B48A-0ABD319F0431}"/>
              </a:ext>
            </a:extLst>
          </p:cNvPr>
          <p:cNvSpPr/>
          <p:nvPr/>
        </p:nvSpPr>
        <p:spPr>
          <a:xfrm>
            <a:off x="631136" y="3559717"/>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88">
            <a:extLst>
              <a:ext uri="{FF2B5EF4-FFF2-40B4-BE49-F238E27FC236}">
                <a16:creationId xmlns:a16="http://schemas.microsoft.com/office/drawing/2014/main" xmlns="" id="{AE1ED623-78D1-403B-8124-4D670D6681A2}"/>
              </a:ext>
            </a:extLst>
          </p:cNvPr>
          <p:cNvSpPr/>
          <p:nvPr/>
        </p:nvSpPr>
        <p:spPr>
          <a:xfrm>
            <a:off x="631136" y="4050483"/>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1"/>
    </p:custDataLst>
    <p:extLst>
      <p:ext uri="{BB962C8B-B14F-4D97-AF65-F5344CB8AC3E}">
        <p14:creationId xmlns:p14="http://schemas.microsoft.com/office/powerpoint/2010/main" xmlns="" val="3850724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8197646"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2800" dirty="0">
                <a:solidFill>
                  <a:srgbClr val="FFFFFF"/>
                </a:solidFill>
                <a:latin typeface="Oswald"/>
                <a:sym typeface="Oswald"/>
              </a:rPr>
              <a:t>4</a:t>
            </a:r>
            <a:r>
              <a:rPr lang="es-CR" sz="2800">
                <a:solidFill>
                  <a:srgbClr val="FFFFFF"/>
                </a:solidFill>
                <a:latin typeface="Oswald"/>
                <a:sym typeface="Oswald"/>
              </a:rPr>
              <a:t>. </a:t>
            </a:r>
            <a:r>
              <a:rPr lang="es-CR" sz="2800" smtClean="0">
                <a:solidFill>
                  <a:srgbClr val="FFFFFF"/>
                </a:solidFill>
                <a:latin typeface="Oswald"/>
                <a:sym typeface="Oswald"/>
              </a:rPr>
              <a:t>Promote Ethical Labour Recruiting</a:t>
            </a:r>
            <a:endParaRPr dirty="0"/>
          </a:p>
        </p:txBody>
      </p:sp>
      <p:sp>
        <p:nvSpPr>
          <p:cNvPr id="85" name="Shape 85"/>
          <p:cNvSpPr txBox="1"/>
          <p:nvPr/>
        </p:nvSpPr>
        <p:spPr>
          <a:xfrm>
            <a:off x="1090516" y="852454"/>
            <a:ext cx="7870603" cy="3880183"/>
          </a:xfrm>
          <a:prstGeom prst="rect">
            <a:avLst/>
          </a:prstGeom>
          <a:noFill/>
          <a:ln>
            <a:noFill/>
          </a:ln>
        </p:spPr>
        <p:txBody>
          <a:bodyPr spcFirstLastPara="1" wrap="square" lIns="91425" tIns="91425" rIns="91425" bIns="91425" anchor="t" anchorCtr="0">
            <a:noAutofit/>
          </a:bodyPr>
          <a:lstStyle/>
          <a:p>
            <a:pPr lvl="0" algn="just">
              <a:lnSpc>
                <a:spcPct val="115000"/>
              </a:lnSpc>
            </a:pPr>
            <a:r>
              <a:rPr lang="es-ES" sz="1800" b="1" smtClean="0">
                <a:solidFill>
                  <a:schemeClr val="bg1"/>
                </a:solidFill>
              </a:rPr>
              <a:t>Agreements:</a:t>
            </a:r>
            <a:endParaRPr lang="es-ES" sz="1800" b="1" dirty="0">
              <a:solidFill>
                <a:schemeClr val="bg1"/>
              </a:solidFill>
            </a:endParaRPr>
          </a:p>
          <a:p>
            <a:pPr lvl="0" algn="just">
              <a:lnSpc>
                <a:spcPct val="115000"/>
              </a:lnSpc>
            </a:pPr>
            <a:r>
              <a:rPr lang="es-ES" sz="1800" smtClean="0">
                <a:solidFill>
                  <a:schemeClr val="bg1"/>
                </a:solidFill>
              </a:rPr>
              <a:t>- Promote the signing of bilateral labour agreements.</a:t>
            </a:r>
          </a:p>
          <a:p>
            <a:pPr lvl="0" algn="just">
              <a:lnSpc>
                <a:spcPct val="115000"/>
              </a:lnSpc>
            </a:pPr>
            <a:r>
              <a:rPr lang="es-ES" sz="1800" smtClean="0">
                <a:solidFill>
                  <a:schemeClr val="bg1"/>
                </a:solidFill>
              </a:rPr>
              <a:t>- Participate in negotiating the contents of such agreements.</a:t>
            </a:r>
          </a:p>
          <a:p>
            <a:pPr lvl="0" algn="just">
              <a:lnSpc>
                <a:spcPct val="115000"/>
              </a:lnSpc>
            </a:pPr>
            <a:r>
              <a:rPr lang="es-ES" sz="1800" smtClean="0">
                <a:solidFill>
                  <a:schemeClr val="bg1"/>
                </a:solidFill>
              </a:rPr>
              <a:t>- Include the perspectives of workers, employers, and governments.</a:t>
            </a:r>
            <a:endParaRPr lang="es-ES" sz="1800" dirty="0">
              <a:solidFill>
                <a:schemeClr val="bg1"/>
              </a:solidFill>
            </a:endParaRPr>
          </a:p>
          <a:p>
            <a:pPr lvl="0" algn="just">
              <a:lnSpc>
                <a:spcPct val="115000"/>
              </a:lnSpc>
            </a:pPr>
            <a:r>
              <a:rPr lang="es-ES" sz="1800">
                <a:solidFill>
                  <a:schemeClr val="bg1"/>
                </a:solidFill>
              </a:rPr>
              <a:t>- </a:t>
            </a:r>
            <a:r>
              <a:rPr lang="es-ES" sz="1800" smtClean="0">
                <a:solidFill>
                  <a:schemeClr val="bg1"/>
                </a:solidFill>
              </a:rPr>
              <a:t>Support the implementation of such agreements.</a:t>
            </a:r>
            <a:endParaRPr lang="es-ES" sz="1800" dirty="0">
              <a:solidFill>
                <a:schemeClr val="bg1"/>
              </a:solidFill>
            </a:endParaRPr>
          </a:p>
          <a:p>
            <a:pPr lvl="0" algn="just">
              <a:lnSpc>
                <a:spcPct val="115000"/>
              </a:lnSpc>
            </a:pPr>
            <a:r>
              <a:rPr lang="es-ES" sz="1800" smtClean="0">
                <a:solidFill>
                  <a:schemeClr val="bg1"/>
                </a:solidFill>
              </a:rPr>
              <a:t>- Contribute to follow-up efforts.</a:t>
            </a:r>
            <a:endParaRPr lang="es-ES" sz="1800" dirty="0">
              <a:solidFill>
                <a:schemeClr val="bg1"/>
              </a:solidFill>
            </a:endParaRPr>
          </a:p>
          <a:p>
            <a:pPr lvl="0" algn="just">
              <a:lnSpc>
                <a:spcPct val="115000"/>
              </a:lnSpc>
              <a:buFontTx/>
              <a:buChar char="-"/>
            </a:pPr>
            <a:endParaRPr lang="es-ES" sz="1200" dirty="0">
              <a:solidFill>
                <a:schemeClr val="bg1"/>
              </a:solidFill>
            </a:endParaRPr>
          </a:p>
          <a:p>
            <a:pPr lvl="0" algn="just">
              <a:lnSpc>
                <a:spcPct val="115000"/>
              </a:lnSpc>
            </a:pPr>
            <a:r>
              <a:rPr lang="es-ES" sz="1800" b="1" smtClean="0">
                <a:solidFill>
                  <a:schemeClr val="bg1"/>
                </a:solidFill>
              </a:rPr>
              <a:t>Private employment agencies (PEA):</a:t>
            </a:r>
            <a:endParaRPr lang="es-ES" sz="1800" b="1" dirty="0">
              <a:solidFill>
                <a:schemeClr val="bg1"/>
              </a:solidFill>
            </a:endParaRPr>
          </a:p>
          <a:p>
            <a:pPr lvl="0" algn="just">
              <a:lnSpc>
                <a:spcPct val="115000"/>
              </a:lnSpc>
            </a:pPr>
            <a:r>
              <a:rPr lang="es-ES" sz="1800" smtClean="0">
                <a:solidFill>
                  <a:schemeClr val="bg1"/>
                </a:solidFill>
              </a:rPr>
              <a:t>- Monitor the actions of private employment agencies.</a:t>
            </a:r>
          </a:p>
          <a:p>
            <a:pPr lvl="0" algn="just">
              <a:lnSpc>
                <a:spcPct val="115000"/>
              </a:lnSpc>
            </a:pPr>
            <a:r>
              <a:rPr lang="es-ES" sz="1800" smtClean="0">
                <a:solidFill>
                  <a:schemeClr val="bg1"/>
                </a:solidFill>
              </a:rPr>
              <a:t>- Keep a registry of PEAs operating in the country.</a:t>
            </a:r>
            <a:endParaRPr lang="es-ES" sz="1800" dirty="0">
              <a:solidFill>
                <a:schemeClr val="bg1"/>
              </a:solidFill>
            </a:endParaRPr>
          </a:p>
          <a:p>
            <a:pPr lvl="0" algn="just">
              <a:lnSpc>
                <a:spcPct val="115000"/>
              </a:lnSpc>
            </a:pPr>
            <a:r>
              <a:rPr lang="es-ES" sz="1800">
                <a:solidFill>
                  <a:schemeClr val="bg1"/>
                </a:solidFill>
              </a:rPr>
              <a:t>- </a:t>
            </a:r>
            <a:r>
              <a:rPr lang="es-ES" sz="1800" smtClean="0">
                <a:solidFill>
                  <a:schemeClr val="bg1"/>
                </a:solidFill>
              </a:rPr>
              <a:t>Record labour contracts signed by migrant workers.</a:t>
            </a:r>
            <a:endParaRPr lang="es-ES" sz="1800" dirty="0">
              <a:solidFill>
                <a:schemeClr val="bg1"/>
              </a:solidFill>
            </a:endParaRPr>
          </a:p>
          <a:p>
            <a:pPr lvl="0" algn="just">
              <a:lnSpc>
                <a:spcPct val="115000"/>
              </a:lnSpc>
            </a:pPr>
            <a:r>
              <a:rPr lang="es-ES" sz="1800">
                <a:solidFill>
                  <a:schemeClr val="bg1"/>
                </a:solidFill>
              </a:rPr>
              <a:t>- </a:t>
            </a:r>
            <a:r>
              <a:rPr lang="es-ES" sz="1800" smtClean="0">
                <a:solidFill>
                  <a:schemeClr val="bg1"/>
                </a:solidFill>
              </a:rPr>
              <a:t>Keep a list of PEAs against which complaints have been filed.</a:t>
            </a:r>
            <a:endParaRPr lang="es-ES" sz="1800" dirty="0">
              <a:solidFill>
                <a:schemeClr val="bg1"/>
              </a:solidFill>
            </a:endParaRPr>
          </a:p>
          <a:p>
            <a:pPr marL="0" lvl="0" indent="0" rtl="0">
              <a:lnSpc>
                <a:spcPct val="115000"/>
              </a:lnSpc>
              <a:spcBef>
                <a:spcPts val="0"/>
              </a:spcBef>
              <a:spcAft>
                <a:spcPts val="0"/>
              </a:spcAft>
              <a:buNone/>
            </a:pPr>
            <a:endParaRPr dirty="0"/>
          </a:p>
        </p:txBody>
      </p:sp>
      <p:sp>
        <p:nvSpPr>
          <p:cNvPr id="87" name="Shape 87"/>
          <p:cNvSpPr/>
          <p:nvPr/>
        </p:nvSpPr>
        <p:spPr>
          <a:xfrm>
            <a:off x="631136" y="1016096"/>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88">
            <a:extLst>
              <a:ext uri="{FF2B5EF4-FFF2-40B4-BE49-F238E27FC236}">
                <a16:creationId xmlns:a16="http://schemas.microsoft.com/office/drawing/2014/main" xmlns="" id="{64D52D48-566B-460A-B48A-0ABD319F0431}"/>
              </a:ext>
            </a:extLst>
          </p:cNvPr>
          <p:cNvSpPr/>
          <p:nvPr/>
        </p:nvSpPr>
        <p:spPr>
          <a:xfrm>
            <a:off x="624786" y="3116487"/>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2"/>
    </p:custDataLst>
    <p:extLst>
      <p:ext uri="{BB962C8B-B14F-4D97-AF65-F5344CB8AC3E}">
        <p14:creationId xmlns:p14="http://schemas.microsoft.com/office/powerpoint/2010/main" xmlns="" val="160971250"/>
      </p:ext>
    </p:extLst>
  </p:cSld>
  <p:clrMapOvr>
    <a:overrideClrMapping bg1="lt1" tx1="dk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8197646"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2800" dirty="0">
                <a:solidFill>
                  <a:srgbClr val="FFFFFF"/>
                </a:solidFill>
                <a:latin typeface="Oswald"/>
                <a:sym typeface="Oswald"/>
              </a:rPr>
              <a:t>5</a:t>
            </a:r>
            <a:r>
              <a:rPr lang="es-CR" sz="2800">
                <a:solidFill>
                  <a:srgbClr val="FFFFFF"/>
                </a:solidFill>
                <a:latin typeface="Oswald"/>
                <a:sym typeface="Oswald"/>
              </a:rPr>
              <a:t>. </a:t>
            </a:r>
            <a:r>
              <a:rPr lang="es-CR" sz="2800" smtClean="0">
                <a:solidFill>
                  <a:srgbClr val="FFFFFF"/>
                </a:solidFill>
                <a:latin typeface="Oswald"/>
                <a:sym typeface="Oswald"/>
              </a:rPr>
              <a:t>Ensure Respect for Migrant Worker Rights </a:t>
            </a:r>
            <a:br>
              <a:rPr lang="es-CR" sz="2800" smtClean="0">
                <a:solidFill>
                  <a:srgbClr val="FFFFFF"/>
                </a:solidFill>
                <a:latin typeface="Oswald"/>
                <a:sym typeface="Oswald"/>
              </a:rPr>
            </a:br>
            <a:r>
              <a:rPr lang="es-CR" sz="2800" smtClean="0">
                <a:solidFill>
                  <a:srgbClr val="FFFFFF"/>
                </a:solidFill>
                <a:latin typeface="Oswald"/>
                <a:sym typeface="Oswald"/>
              </a:rPr>
              <a:t>     and Working Conditions</a:t>
            </a:r>
            <a:endParaRPr dirty="0"/>
          </a:p>
        </p:txBody>
      </p:sp>
      <p:sp>
        <p:nvSpPr>
          <p:cNvPr id="85" name="Shape 85"/>
          <p:cNvSpPr txBox="1"/>
          <p:nvPr/>
        </p:nvSpPr>
        <p:spPr>
          <a:xfrm>
            <a:off x="1055944" y="1332050"/>
            <a:ext cx="7032111" cy="3440365"/>
          </a:xfrm>
          <a:prstGeom prst="rect">
            <a:avLst/>
          </a:prstGeom>
          <a:noFill/>
          <a:ln>
            <a:noFill/>
          </a:ln>
        </p:spPr>
        <p:txBody>
          <a:bodyPr spcFirstLastPara="1" wrap="square" lIns="91425" tIns="91425" rIns="91425" bIns="91425" anchor="t" anchorCtr="0">
            <a:noAutofit/>
          </a:bodyPr>
          <a:lstStyle/>
          <a:p>
            <a:pPr lvl="0" algn="just">
              <a:lnSpc>
                <a:spcPct val="115000"/>
              </a:lnSpc>
            </a:pPr>
            <a:r>
              <a:rPr lang="es-ES" sz="1800" b="1" smtClean="0">
                <a:solidFill>
                  <a:schemeClr val="bg1"/>
                </a:solidFill>
              </a:rPr>
              <a:t>Verification of Working Conditions</a:t>
            </a:r>
            <a:endParaRPr lang="es-ES" sz="1800" b="1" dirty="0">
              <a:solidFill>
                <a:schemeClr val="bg1"/>
              </a:solidFill>
            </a:endParaRPr>
          </a:p>
          <a:p>
            <a:pPr marL="457200" lvl="0" indent="-228600">
              <a:lnSpc>
                <a:spcPct val="110000"/>
              </a:lnSpc>
              <a:spcBef>
                <a:spcPts val="600"/>
              </a:spcBef>
            </a:pPr>
            <a:r>
              <a:rPr lang="es-ES" sz="1600" smtClean="0">
                <a:solidFill>
                  <a:schemeClr val="bg1"/>
                </a:solidFill>
              </a:rPr>
              <a:t>-	Where there exist </a:t>
            </a:r>
            <a:r>
              <a:rPr lang="es-ES" sz="1600" u="sng" smtClean="0">
                <a:solidFill>
                  <a:schemeClr val="bg1"/>
                </a:solidFill>
              </a:rPr>
              <a:t>migratory and labour agreements</a:t>
            </a:r>
            <a:r>
              <a:rPr lang="es-ES" sz="1600" smtClean="0">
                <a:solidFill>
                  <a:schemeClr val="bg1"/>
                </a:solidFill>
              </a:rPr>
              <a:t> between two </a:t>
            </a:r>
            <a:br>
              <a:rPr lang="es-ES" sz="1600" smtClean="0">
                <a:solidFill>
                  <a:schemeClr val="bg1"/>
                </a:solidFill>
              </a:rPr>
            </a:br>
            <a:r>
              <a:rPr lang="es-ES" sz="1600" smtClean="0">
                <a:solidFill>
                  <a:schemeClr val="bg1"/>
                </a:solidFill>
              </a:rPr>
              <a:t>or more countries.</a:t>
            </a:r>
            <a:endParaRPr lang="es-ES" sz="1600" dirty="0">
              <a:solidFill>
                <a:schemeClr val="bg1"/>
              </a:solidFill>
            </a:endParaRPr>
          </a:p>
          <a:p>
            <a:pPr marL="457200" lvl="0" indent="-228600">
              <a:lnSpc>
                <a:spcPct val="110000"/>
              </a:lnSpc>
              <a:spcBef>
                <a:spcPts val="600"/>
              </a:spcBef>
            </a:pPr>
            <a:r>
              <a:rPr lang="es-ES" sz="1600" smtClean="0">
                <a:solidFill>
                  <a:schemeClr val="bg1"/>
                </a:solidFill>
              </a:rPr>
              <a:t>-	Where there exist </a:t>
            </a:r>
            <a:r>
              <a:rPr lang="es-ES" sz="1600" u="sng" smtClean="0">
                <a:solidFill>
                  <a:schemeClr val="bg1"/>
                </a:solidFill>
              </a:rPr>
              <a:t>temporary work programmes</a:t>
            </a:r>
            <a:r>
              <a:rPr lang="es-ES" sz="1600" smtClean="0">
                <a:solidFill>
                  <a:schemeClr val="bg1"/>
                </a:solidFill>
              </a:rPr>
              <a:t> for migrants with </a:t>
            </a:r>
            <a:br>
              <a:rPr lang="es-ES" sz="1600" smtClean="0">
                <a:solidFill>
                  <a:schemeClr val="bg1"/>
                </a:solidFill>
              </a:rPr>
            </a:br>
            <a:r>
              <a:rPr lang="es-ES" sz="1600" smtClean="0">
                <a:solidFill>
                  <a:schemeClr val="bg1"/>
                </a:solidFill>
              </a:rPr>
              <a:t>other countries.</a:t>
            </a:r>
            <a:endParaRPr lang="es-ES" sz="1600" dirty="0">
              <a:solidFill>
                <a:schemeClr val="bg1"/>
              </a:solidFill>
            </a:endParaRPr>
          </a:p>
          <a:p>
            <a:pPr marL="457200" lvl="0" indent="-228600">
              <a:lnSpc>
                <a:spcPct val="110000"/>
              </a:lnSpc>
              <a:spcBef>
                <a:spcPts val="600"/>
              </a:spcBef>
            </a:pPr>
            <a:r>
              <a:rPr lang="es-ES" sz="1600">
                <a:solidFill>
                  <a:schemeClr val="bg1"/>
                </a:solidFill>
              </a:rPr>
              <a:t>- </a:t>
            </a:r>
            <a:r>
              <a:rPr lang="es-ES" sz="1600" smtClean="0">
                <a:solidFill>
                  <a:schemeClr val="bg1"/>
                </a:solidFill>
              </a:rPr>
              <a:t>	In coordination and agreement with national authorities (</a:t>
            </a:r>
            <a:r>
              <a:rPr lang="es-ES" sz="1600" u="sng" smtClean="0">
                <a:solidFill>
                  <a:schemeClr val="bg1"/>
                </a:solidFill>
              </a:rPr>
              <a:t>labour inspection</a:t>
            </a:r>
            <a:r>
              <a:rPr lang="es-ES" sz="1600" smtClean="0">
                <a:solidFill>
                  <a:schemeClr val="bg1"/>
                </a:solidFill>
              </a:rPr>
              <a:t>).</a:t>
            </a:r>
            <a:endParaRPr lang="es-ES" sz="1600" dirty="0">
              <a:solidFill>
                <a:schemeClr val="bg1"/>
              </a:solidFill>
            </a:endParaRPr>
          </a:p>
          <a:p>
            <a:pPr marL="457200" lvl="0" indent="-228600">
              <a:lnSpc>
                <a:spcPct val="110000"/>
              </a:lnSpc>
              <a:spcBef>
                <a:spcPts val="600"/>
              </a:spcBef>
            </a:pPr>
            <a:r>
              <a:rPr lang="es-ES" sz="1600" smtClean="0">
                <a:solidFill>
                  <a:schemeClr val="bg1"/>
                </a:solidFill>
              </a:rPr>
              <a:t>-	These spaces can be used to advise workers and disseminate information regarding their labour rights, available social services </a:t>
            </a:r>
            <a:br>
              <a:rPr lang="es-ES" sz="1600" smtClean="0">
                <a:solidFill>
                  <a:schemeClr val="bg1"/>
                </a:solidFill>
              </a:rPr>
            </a:br>
            <a:r>
              <a:rPr lang="es-ES" sz="1600" smtClean="0">
                <a:solidFill>
                  <a:schemeClr val="bg1"/>
                </a:solidFill>
              </a:rPr>
              <a:t>and programmes, help hotlines, etc.</a:t>
            </a:r>
            <a:endParaRPr lang="es-ES" sz="1600" dirty="0">
              <a:solidFill>
                <a:schemeClr val="bg1"/>
              </a:solidFill>
            </a:endParaRPr>
          </a:p>
          <a:p>
            <a:pPr lvl="0" algn="just">
              <a:lnSpc>
                <a:spcPct val="115000"/>
              </a:lnSpc>
            </a:pPr>
            <a:endParaRPr lang="es-ES" sz="1800" dirty="0">
              <a:solidFill>
                <a:schemeClr val="bg1"/>
              </a:solidFill>
            </a:endParaRPr>
          </a:p>
          <a:p>
            <a:pPr marL="0" lvl="0" indent="0" rtl="0">
              <a:lnSpc>
                <a:spcPct val="115000"/>
              </a:lnSpc>
              <a:spcBef>
                <a:spcPts val="0"/>
              </a:spcBef>
              <a:spcAft>
                <a:spcPts val="0"/>
              </a:spcAft>
              <a:buNone/>
            </a:pPr>
            <a:endParaRPr dirty="0"/>
          </a:p>
        </p:txBody>
      </p:sp>
      <p:sp>
        <p:nvSpPr>
          <p:cNvPr id="87" name="Shape 87"/>
          <p:cNvSpPr/>
          <p:nvPr/>
        </p:nvSpPr>
        <p:spPr>
          <a:xfrm>
            <a:off x="762485" y="1507443"/>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1"/>
    </p:custDataLst>
    <p:extLst>
      <p:ext uri="{BB962C8B-B14F-4D97-AF65-F5344CB8AC3E}">
        <p14:creationId xmlns:p14="http://schemas.microsoft.com/office/powerpoint/2010/main" xmlns="" val="4066309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8197646" cy="6492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2800" dirty="0">
                <a:solidFill>
                  <a:srgbClr val="FFFFFF"/>
                </a:solidFill>
                <a:latin typeface="Oswald"/>
                <a:sym typeface="Oswald"/>
              </a:rPr>
              <a:t>6</a:t>
            </a:r>
            <a:r>
              <a:rPr lang="es-CR" sz="2800">
                <a:solidFill>
                  <a:srgbClr val="FFFFFF"/>
                </a:solidFill>
                <a:latin typeface="Oswald"/>
                <a:sym typeface="Oswald"/>
              </a:rPr>
              <a:t>. </a:t>
            </a:r>
            <a:r>
              <a:rPr lang="es-CR" sz="2800" smtClean="0">
                <a:solidFill>
                  <a:srgbClr val="FFFFFF"/>
                </a:solidFill>
                <a:latin typeface="Oswald"/>
                <a:sym typeface="Oswald"/>
              </a:rPr>
              <a:t>Other Services</a:t>
            </a:r>
            <a:endParaRPr dirty="0"/>
          </a:p>
        </p:txBody>
      </p:sp>
      <p:sp>
        <p:nvSpPr>
          <p:cNvPr id="85" name="Shape 85"/>
          <p:cNvSpPr txBox="1"/>
          <p:nvPr/>
        </p:nvSpPr>
        <p:spPr>
          <a:xfrm>
            <a:off x="1055944" y="1098550"/>
            <a:ext cx="7032111" cy="3673865"/>
          </a:xfrm>
          <a:prstGeom prst="rect">
            <a:avLst/>
          </a:prstGeom>
          <a:noFill/>
          <a:ln>
            <a:noFill/>
          </a:ln>
        </p:spPr>
        <p:txBody>
          <a:bodyPr spcFirstLastPara="1" wrap="square" lIns="91425" tIns="91425" rIns="91425" bIns="91425" anchor="t" anchorCtr="0">
            <a:noAutofit/>
          </a:bodyPr>
          <a:lstStyle/>
          <a:p>
            <a:pPr lvl="0" algn="just">
              <a:lnSpc>
                <a:spcPct val="115000"/>
              </a:lnSpc>
            </a:pPr>
            <a:r>
              <a:rPr lang="es-ES" sz="1800" b="1" smtClean="0">
                <a:solidFill>
                  <a:schemeClr val="bg1"/>
                </a:solidFill>
              </a:rPr>
              <a:t>Advise migrants regarding repatriation and return processes.</a:t>
            </a:r>
            <a:endParaRPr lang="es-ES" sz="1800" b="1" dirty="0">
              <a:solidFill>
                <a:schemeClr val="bg1"/>
              </a:solidFill>
            </a:endParaRPr>
          </a:p>
          <a:p>
            <a:pPr lvl="0" algn="just">
              <a:lnSpc>
                <a:spcPct val="115000"/>
              </a:lnSpc>
            </a:pPr>
            <a:endParaRPr lang="es-ES" sz="1800" b="1" dirty="0">
              <a:solidFill>
                <a:schemeClr val="bg1"/>
              </a:solidFill>
            </a:endParaRPr>
          </a:p>
          <a:p>
            <a:pPr lvl="0" algn="just">
              <a:lnSpc>
                <a:spcPct val="115000"/>
              </a:lnSpc>
            </a:pPr>
            <a:r>
              <a:rPr lang="es-ES" sz="1800" b="1" smtClean="0">
                <a:solidFill>
                  <a:schemeClr val="bg1"/>
                </a:solidFill>
              </a:rPr>
              <a:t>Encourage rapprochement with the migrant population.</a:t>
            </a:r>
            <a:endParaRPr lang="es-ES" sz="1800" b="1" dirty="0">
              <a:solidFill>
                <a:schemeClr val="bg1"/>
              </a:solidFill>
            </a:endParaRPr>
          </a:p>
          <a:p>
            <a:pPr lvl="0" algn="just">
              <a:lnSpc>
                <a:spcPct val="115000"/>
              </a:lnSpc>
            </a:pPr>
            <a:endParaRPr lang="es-ES" sz="1800" b="1" dirty="0">
              <a:solidFill>
                <a:schemeClr val="bg1"/>
              </a:solidFill>
            </a:endParaRPr>
          </a:p>
          <a:p>
            <a:pPr lvl="0" algn="just">
              <a:lnSpc>
                <a:spcPct val="115000"/>
              </a:lnSpc>
            </a:pPr>
            <a:r>
              <a:rPr lang="es-ES" sz="1800" b="1" smtClean="0">
                <a:solidFill>
                  <a:schemeClr val="bg1"/>
                </a:solidFill>
              </a:rPr>
              <a:t>Develop consular registries.</a:t>
            </a:r>
            <a:endParaRPr lang="es-ES" sz="1800" b="1" dirty="0">
              <a:solidFill>
                <a:schemeClr val="bg1"/>
              </a:solidFill>
            </a:endParaRPr>
          </a:p>
          <a:p>
            <a:pPr lvl="0" algn="just">
              <a:lnSpc>
                <a:spcPct val="115000"/>
              </a:lnSpc>
            </a:pPr>
            <a:endParaRPr lang="es-ES" sz="1800" b="1" dirty="0">
              <a:solidFill>
                <a:schemeClr val="bg1"/>
              </a:solidFill>
            </a:endParaRPr>
          </a:p>
          <a:p>
            <a:pPr lvl="0" algn="just">
              <a:lnSpc>
                <a:spcPct val="115000"/>
              </a:lnSpc>
            </a:pPr>
            <a:r>
              <a:rPr lang="es-ES" sz="1800" b="1" smtClean="0">
                <a:solidFill>
                  <a:schemeClr val="bg1"/>
                </a:solidFill>
              </a:rPr>
              <a:t>Issue consular identification cards.</a:t>
            </a:r>
            <a:endParaRPr lang="es-ES" sz="1800" b="1" dirty="0">
              <a:solidFill>
                <a:schemeClr val="bg1"/>
              </a:solidFill>
            </a:endParaRPr>
          </a:p>
          <a:p>
            <a:pPr lvl="0" algn="just">
              <a:lnSpc>
                <a:spcPct val="115000"/>
              </a:lnSpc>
            </a:pPr>
            <a:endParaRPr lang="es-ES" sz="1800" b="1" dirty="0">
              <a:solidFill>
                <a:schemeClr val="bg1"/>
              </a:solidFill>
            </a:endParaRPr>
          </a:p>
          <a:p>
            <a:pPr lvl="0" algn="just">
              <a:lnSpc>
                <a:spcPct val="115000"/>
              </a:lnSpc>
            </a:pPr>
            <a:r>
              <a:rPr lang="es-ES" sz="1800" b="1" smtClean="0">
                <a:solidFill>
                  <a:schemeClr val="bg1"/>
                </a:solidFill>
              </a:rPr>
              <a:t>Receive service of judicial process.</a:t>
            </a:r>
            <a:endParaRPr lang="es-ES" sz="1800" b="1" dirty="0">
              <a:solidFill>
                <a:schemeClr val="bg1"/>
              </a:solidFill>
            </a:endParaRPr>
          </a:p>
          <a:p>
            <a:pPr marL="0" lvl="0" indent="0" rtl="0">
              <a:lnSpc>
                <a:spcPct val="115000"/>
              </a:lnSpc>
              <a:spcBef>
                <a:spcPts val="0"/>
              </a:spcBef>
              <a:spcAft>
                <a:spcPts val="0"/>
              </a:spcAft>
              <a:buNone/>
            </a:pPr>
            <a:endParaRPr dirty="0"/>
          </a:p>
        </p:txBody>
      </p:sp>
      <p:sp>
        <p:nvSpPr>
          <p:cNvPr id="87" name="Shape 87"/>
          <p:cNvSpPr/>
          <p:nvPr/>
        </p:nvSpPr>
        <p:spPr>
          <a:xfrm>
            <a:off x="756135" y="1247093"/>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7">
            <a:extLst>
              <a:ext uri="{FF2B5EF4-FFF2-40B4-BE49-F238E27FC236}">
                <a16:creationId xmlns:a16="http://schemas.microsoft.com/office/drawing/2014/main" xmlns="" id="{AE270BFC-181F-4509-9282-D8230D326E8F}"/>
              </a:ext>
            </a:extLst>
          </p:cNvPr>
          <p:cNvSpPr/>
          <p:nvPr/>
        </p:nvSpPr>
        <p:spPr>
          <a:xfrm>
            <a:off x="762321" y="1900172"/>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7">
            <a:extLst>
              <a:ext uri="{FF2B5EF4-FFF2-40B4-BE49-F238E27FC236}">
                <a16:creationId xmlns:a16="http://schemas.microsoft.com/office/drawing/2014/main" xmlns="" id="{56EB6B03-E61C-4620-8C3C-55391678238B}"/>
              </a:ext>
            </a:extLst>
          </p:cNvPr>
          <p:cNvSpPr/>
          <p:nvPr/>
        </p:nvSpPr>
        <p:spPr>
          <a:xfrm>
            <a:off x="762321" y="2534915"/>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87">
            <a:extLst>
              <a:ext uri="{FF2B5EF4-FFF2-40B4-BE49-F238E27FC236}">
                <a16:creationId xmlns:a16="http://schemas.microsoft.com/office/drawing/2014/main" xmlns="" id="{EB845644-FBE1-4A24-8442-F5726F577B44}"/>
              </a:ext>
            </a:extLst>
          </p:cNvPr>
          <p:cNvSpPr/>
          <p:nvPr/>
        </p:nvSpPr>
        <p:spPr>
          <a:xfrm>
            <a:off x="762485" y="3120071"/>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87">
            <a:extLst>
              <a:ext uri="{FF2B5EF4-FFF2-40B4-BE49-F238E27FC236}">
                <a16:creationId xmlns:a16="http://schemas.microsoft.com/office/drawing/2014/main" xmlns="" id="{465EDA93-0848-46A4-B52C-DCF308A6B742}"/>
              </a:ext>
            </a:extLst>
          </p:cNvPr>
          <p:cNvSpPr/>
          <p:nvPr/>
        </p:nvSpPr>
        <p:spPr>
          <a:xfrm>
            <a:off x="762485" y="3780400"/>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1"/>
    </p:custDataLst>
    <p:extLst>
      <p:ext uri="{BB962C8B-B14F-4D97-AF65-F5344CB8AC3E}">
        <p14:creationId xmlns:p14="http://schemas.microsoft.com/office/powerpoint/2010/main" xmlns="" val="1921077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8197646"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2800" smtClean="0">
                <a:solidFill>
                  <a:srgbClr val="FFFFFF"/>
                </a:solidFill>
                <a:latin typeface="Oswald"/>
                <a:sym typeface="Oswald"/>
              </a:rPr>
              <a:t>Protection of Women Migrant Workers</a:t>
            </a:r>
            <a:endParaRPr dirty="0"/>
          </a:p>
        </p:txBody>
      </p:sp>
      <p:sp>
        <p:nvSpPr>
          <p:cNvPr id="85" name="Shape 85"/>
          <p:cNvSpPr txBox="1"/>
          <p:nvPr/>
        </p:nvSpPr>
        <p:spPr>
          <a:xfrm>
            <a:off x="1250950" y="1021106"/>
            <a:ext cx="7735221" cy="1813905"/>
          </a:xfrm>
          <a:prstGeom prst="rect">
            <a:avLst/>
          </a:prstGeom>
          <a:noFill/>
          <a:ln>
            <a:noFill/>
          </a:ln>
        </p:spPr>
        <p:txBody>
          <a:bodyPr spcFirstLastPara="1" wrap="square" lIns="91425" tIns="91425" rIns="91425" bIns="91425" anchor="t" anchorCtr="0">
            <a:noAutofit/>
          </a:bodyPr>
          <a:lstStyle/>
          <a:p>
            <a:pPr lvl="0">
              <a:lnSpc>
                <a:spcPct val="115000"/>
              </a:lnSpc>
            </a:pPr>
            <a:r>
              <a:rPr lang="es-ES" sz="1600" smtClean="0">
                <a:solidFill>
                  <a:schemeClr val="bg1"/>
                </a:solidFill>
              </a:rPr>
              <a:t>Develop strategies to provide them with information regarding their </a:t>
            </a:r>
            <a:br>
              <a:rPr lang="es-ES" sz="1600" smtClean="0">
                <a:solidFill>
                  <a:schemeClr val="bg1"/>
                </a:solidFill>
              </a:rPr>
            </a:br>
            <a:r>
              <a:rPr lang="es-ES" sz="1600" smtClean="0">
                <a:solidFill>
                  <a:schemeClr val="bg1"/>
                </a:solidFill>
              </a:rPr>
              <a:t>rights, available social programmes, legal aid services, and help</a:t>
            </a:r>
            <a:br>
              <a:rPr lang="es-ES" sz="1600" smtClean="0">
                <a:solidFill>
                  <a:schemeClr val="bg1"/>
                </a:solidFill>
              </a:rPr>
            </a:br>
            <a:r>
              <a:rPr lang="es-ES" sz="1600" smtClean="0">
                <a:solidFill>
                  <a:schemeClr val="bg1"/>
                </a:solidFill>
              </a:rPr>
              <a:t>hotlines for </a:t>
            </a:r>
            <a:r>
              <a:rPr lang="es-ES" sz="1600" u="sng" smtClean="0">
                <a:solidFill>
                  <a:schemeClr val="bg1"/>
                </a:solidFill>
              </a:rPr>
              <a:t>domestic workers</a:t>
            </a:r>
            <a:r>
              <a:rPr lang="es-ES" sz="1600" smtClean="0">
                <a:solidFill>
                  <a:schemeClr val="bg1"/>
                </a:solidFill>
              </a:rPr>
              <a:t>.</a:t>
            </a:r>
            <a:endParaRPr lang="es-ES" sz="1600" dirty="0">
              <a:solidFill>
                <a:schemeClr val="bg1"/>
              </a:solidFill>
            </a:endParaRPr>
          </a:p>
          <a:p>
            <a:pPr lvl="0">
              <a:lnSpc>
                <a:spcPct val="115000"/>
              </a:lnSpc>
            </a:pPr>
            <a:r>
              <a:rPr lang="es-ES" sz="1600" smtClean="0">
                <a:solidFill>
                  <a:schemeClr val="bg1"/>
                </a:solidFill>
              </a:rPr>
              <a:t>Establish ties with domestic worker associations or unions.</a:t>
            </a:r>
          </a:p>
          <a:p>
            <a:pPr lvl="0">
              <a:lnSpc>
                <a:spcPct val="115000"/>
              </a:lnSpc>
            </a:pPr>
            <a:r>
              <a:rPr lang="es-ES" sz="1600" smtClean="0">
                <a:solidFill>
                  <a:schemeClr val="bg1"/>
                </a:solidFill>
              </a:rPr>
              <a:t>Know and disseminate information regarding:</a:t>
            </a:r>
            <a:endParaRPr lang="es-ES" sz="1600" dirty="0">
              <a:solidFill>
                <a:schemeClr val="bg1"/>
              </a:solidFill>
            </a:endParaRPr>
          </a:p>
        </p:txBody>
      </p:sp>
      <p:sp>
        <p:nvSpPr>
          <p:cNvPr id="87" name="Shape 87"/>
          <p:cNvSpPr/>
          <p:nvPr/>
        </p:nvSpPr>
        <p:spPr>
          <a:xfrm>
            <a:off x="966690" y="1183810"/>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88">
            <a:extLst>
              <a:ext uri="{FF2B5EF4-FFF2-40B4-BE49-F238E27FC236}">
                <a16:creationId xmlns:a16="http://schemas.microsoft.com/office/drawing/2014/main" xmlns="" id="{64D52D48-566B-460A-B48A-0ABD319F0431}"/>
              </a:ext>
            </a:extLst>
          </p:cNvPr>
          <p:cNvSpPr/>
          <p:nvPr/>
        </p:nvSpPr>
        <p:spPr>
          <a:xfrm>
            <a:off x="966690" y="2278096"/>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5">
            <a:extLst>
              <a:ext uri="{FF2B5EF4-FFF2-40B4-BE49-F238E27FC236}">
                <a16:creationId xmlns:a16="http://schemas.microsoft.com/office/drawing/2014/main" xmlns="" id="{6918B3A8-CD7F-4D67-881E-CCDA9EC69E5C}"/>
              </a:ext>
            </a:extLst>
          </p:cNvPr>
          <p:cNvSpPr txBox="1"/>
          <p:nvPr/>
        </p:nvSpPr>
        <p:spPr>
          <a:xfrm>
            <a:off x="1498600" y="2563613"/>
            <a:ext cx="7294671" cy="1813905"/>
          </a:xfrm>
          <a:prstGeom prst="rect">
            <a:avLst/>
          </a:prstGeom>
          <a:noFill/>
          <a:ln>
            <a:noFill/>
          </a:ln>
        </p:spPr>
        <p:txBody>
          <a:bodyPr spcFirstLastPara="1" wrap="square" lIns="91425" tIns="91425" rIns="91425" bIns="91425" anchor="t" anchorCtr="0">
            <a:noAutofit/>
          </a:bodyPr>
          <a:lstStyle/>
          <a:p>
            <a:pPr marL="285750" lvl="0" indent="-228600">
              <a:lnSpc>
                <a:spcPct val="115000"/>
              </a:lnSpc>
            </a:pPr>
            <a:r>
              <a:rPr lang="es-ES" sz="1600" smtClean="0">
                <a:solidFill>
                  <a:schemeClr val="bg1"/>
                </a:solidFill>
              </a:rPr>
              <a:t>-	Programmes and mechanisms that offer protection in situations involving domestic violence and sexual crimes.</a:t>
            </a:r>
            <a:endParaRPr lang="es-ES" sz="1600" dirty="0">
              <a:solidFill>
                <a:schemeClr val="bg1"/>
              </a:solidFill>
            </a:endParaRPr>
          </a:p>
          <a:p>
            <a:pPr marL="285750" lvl="0" indent="-228600">
              <a:lnSpc>
                <a:spcPct val="115000"/>
              </a:lnSpc>
              <a:spcBef>
                <a:spcPts val="600"/>
              </a:spcBef>
            </a:pPr>
            <a:r>
              <a:rPr lang="es-ES" sz="1600" smtClean="0">
                <a:solidFill>
                  <a:schemeClr val="bg1"/>
                </a:solidFill>
              </a:rPr>
              <a:t>-	Mechanisms for filing complaints due to labour and sexual harassment.</a:t>
            </a:r>
            <a:endParaRPr lang="es-ES" sz="1600" dirty="0">
              <a:solidFill>
                <a:schemeClr val="bg1"/>
              </a:solidFill>
            </a:endParaRPr>
          </a:p>
          <a:p>
            <a:pPr marL="285750" lvl="0" indent="-228600">
              <a:lnSpc>
                <a:spcPct val="115000"/>
              </a:lnSpc>
              <a:spcBef>
                <a:spcPts val="600"/>
              </a:spcBef>
            </a:pPr>
            <a:r>
              <a:rPr lang="es-ES" sz="1600" smtClean="0">
                <a:solidFill>
                  <a:schemeClr val="bg1"/>
                </a:solidFill>
              </a:rPr>
              <a:t>-	Rights related to maternity (maternity leave, nursing time, prohibition against employment termination due to pregnancy, among others).</a:t>
            </a:r>
            <a:endParaRPr lang="es-ES" sz="1600" dirty="0">
              <a:solidFill>
                <a:schemeClr val="bg1"/>
              </a:solidFill>
            </a:endParaRPr>
          </a:p>
          <a:p>
            <a:pPr marL="285750" lvl="0" indent="-228600">
              <a:lnSpc>
                <a:spcPct val="115000"/>
              </a:lnSpc>
              <a:spcBef>
                <a:spcPts val="600"/>
              </a:spcBef>
            </a:pPr>
            <a:r>
              <a:rPr lang="es-ES" sz="1600" smtClean="0">
                <a:solidFill>
                  <a:schemeClr val="bg1"/>
                </a:solidFill>
              </a:rPr>
              <a:t>-	Existing childcare services.</a:t>
            </a:r>
            <a:endParaRPr lang="es-ES" sz="1600" b="1" dirty="0">
              <a:solidFill>
                <a:schemeClr val="bg1"/>
              </a:solidFill>
            </a:endParaRPr>
          </a:p>
          <a:p>
            <a:pPr marL="0" lvl="0" indent="0" rtl="0">
              <a:lnSpc>
                <a:spcPct val="115000"/>
              </a:lnSpc>
              <a:spcBef>
                <a:spcPts val="0"/>
              </a:spcBef>
              <a:spcAft>
                <a:spcPts val="0"/>
              </a:spcAft>
              <a:buNone/>
            </a:pPr>
            <a:endParaRPr dirty="0"/>
          </a:p>
        </p:txBody>
      </p:sp>
      <p:sp>
        <p:nvSpPr>
          <p:cNvPr id="9" name="Shape 87">
            <a:extLst>
              <a:ext uri="{FF2B5EF4-FFF2-40B4-BE49-F238E27FC236}">
                <a16:creationId xmlns:a16="http://schemas.microsoft.com/office/drawing/2014/main" xmlns="" id="{5C296B56-A7D0-4F7D-ABE8-ED90786DA83F}"/>
              </a:ext>
            </a:extLst>
          </p:cNvPr>
          <p:cNvSpPr/>
          <p:nvPr/>
        </p:nvSpPr>
        <p:spPr>
          <a:xfrm>
            <a:off x="966690" y="1961144"/>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0" name="Imagen 3">
            <a:extLst>
              <a:ext uri="{FF2B5EF4-FFF2-40B4-BE49-F238E27FC236}">
                <a16:creationId xmlns:a16="http://schemas.microsoft.com/office/drawing/2014/main" xmlns="" id="{75DC4204-F5DC-465D-8952-5B097BFC0985}"/>
              </a:ext>
            </a:extLst>
          </p:cNvPr>
          <p:cNvPicPr>
            <a:picLocks noChangeAspect="1"/>
          </p:cNvPicPr>
          <p:nvPr/>
        </p:nvPicPr>
        <p:blipFill>
          <a:blip r:embed="rId4"/>
          <a:stretch>
            <a:fillRect/>
          </a:stretch>
        </p:blipFill>
        <p:spPr>
          <a:xfrm>
            <a:off x="7751689" y="-5230"/>
            <a:ext cx="1392311" cy="1242409"/>
          </a:xfrm>
          <a:prstGeom prst="rect">
            <a:avLst/>
          </a:prstGeom>
        </p:spPr>
      </p:pic>
    </p:spTree>
    <p:custDataLst>
      <p:tags r:id="rId1"/>
    </p:custDataLst>
    <p:extLst>
      <p:ext uri="{BB962C8B-B14F-4D97-AF65-F5344CB8AC3E}">
        <p14:creationId xmlns:p14="http://schemas.microsoft.com/office/powerpoint/2010/main" xmlns="" val="2467388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404160" y="1343858"/>
            <a:ext cx="8111531" cy="2192594"/>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	III</a:t>
            </a:r>
            <a:r>
              <a:rPr lang="es-CR" sz="3600">
                <a:solidFill>
                  <a:srgbClr val="FFFFFF"/>
                </a:solidFill>
                <a:latin typeface="Oswald"/>
                <a:ea typeface="Oswald"/>
                <a:cs typeface="Oswald"/>
                <a:sym typeface="Oswald"/>
              </a:rPr>
              <a:t>. </a:t>
            </a:r>
            <a:r>
              <a:rPr lang="es-CR" sz="3600" smtClean="0">
                <a:solidFill>
                  <a:srgbClr val="FFFFFF"/>
                </a:solidFill>
                <a:latin typeface="Oswald"/>
                <a:ea typeface="Oswald"/>
                <a:cs typeface="Oswald"/>
                <a:sym typeface="Oswald"/>
              </a:rPr>
              <a:t>Contribute to Improving Migratory </a:t>
            </a:r>
          </a:p>
          <a:p>
            <a:pPr marL="0" lvl="0" indent="0" rtl="0">
              <a:lnSpc>
                <a:spcPct val="90000"/>
              </a:lnSpc>
              <a:spcBef>
                <a:spcPts val="120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	      Policies of the Destination Country</a:t>
            </a:r>
            <a:endParaRPr lang="es-CR" dirty="0"/>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5">
            <a:alphaModFix/>
          </a:blip>
          <a:srcRect t="31059" b="37451"/>
          <a:stretch/>
        </p:blipFill>
        <p:spPr>
          <a:xfrm>
            <a:off x="7415408" y="4308953"/>
            <a:ext cx="1728592" cy="741246"/>
          </a:xfrm>
          <a:prstGeom prst="rect">
            <a:avLst/>
          </a:prstGeom>
          <a:noFill/>
          <a:ln>
            <a:noFill/>
          </a:ln>
        </p:spPr>
      </p:pic>
    </p:spTree>
    <p:custDataLst>
      <p:tags r:id="rId2"/>
    </p:custDataLst>
    <p:extLst>
      <p:ext uri="{BB962C8B-B14F-4D97-AF65-F5344CB8AC3E}">
        <p14:creationId xmlns:p14="http://schemas.microsoft.com/office/powerpoint/2010/main" xmlns="" val="847154537"/>
      </p:ext>
    </p:extLst>
  </p:cSld>
  <p:clrMapOvr>
    <a:overrideClrMapping bg1="lt1" tx1="dk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8197646"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endParaRPr dirty="0"/>
          </a:p>
        </p:txBody>
      </p:sp>
      <p:sp>
        <p:nvSpPr>
          <p:cNvPr id="85" name="Shape 85"/>
          <p:cNvSpPr txBox="1"/>
          <p:nvPr/>
        </p:nvSpPr>
        <p:spPr>
          <a:xfrm>
            <a:off x="769999" y="361507"/>
            <a:ext cx="8023272" cy="4448488"/>
          </a:xfrm>
          <a:prstGeom prst="rect">
            <a:avLst/>
          </a:prstGeom>
          <a:noFill/>
          <a:ln>
            <a:noFill/>
          </a:ln>
        </p:spPr>
        <p:txBody>
          <a:bodyPr spcFirstLastPara="1" wrap="square" lIns="91425" tIns="91425" rIns="91425" bIns="91425" anchor="t" anchorCtr="0">
            <a:noAutofit/>
          </a:bodyPr>
          <a:lstStyle/>
          <a:p>
            <a:pPr marL="342900" lvl="0" indent="-342900">
              <a:lnSpc>
                <a:spcPct val="115000"/>
              </a:lnSpc>
              <a:buClr>
                <a:schemeClr val="bg1"/>
              </a:buClr>
              <a:buFont typeface="+mj-lt"/>
              <a:buAutoNum type="arabicPeriod"/>
            </a:pPr>
            <a:r>
              <a:rPr lang="es-ES" sz="1800" smtClean="0">
                <a:solidFill>
                  <a:schemeClr val="bg1"/>
                </a:solidFill>
              </a:rPr>
              <a:t>Promote the development of proper migratory policies with a rights-based and gender-based focus.</a:t>
            </a:r>
            <a:endParaRPr lang="es-ES" sz="1800" dirty="0">
              <a:solidFill>
                <a:schemeClr val="bg1"/>
              </a:solidFill>
            </a:endParaRPr>
          </a:p>
          <a:p>
            <a:pPr marL="342900" lvl="0" indent="-342900">
              <a:lnSpc>
                <a:spcPct val="115000"/>
              </a:lnSpc>
              <a:spcBef>
                <a:spcPts val="1200"/>
              </a:spcBef>
              <a:buClr>
                <a:schemeClr val="bg1"/>
              </a:buClr>
              <a:buFont typeface="+mj-lt"/>
              <a:buAutoNum type="arabicPeriod"/>
            </a:pPr>
            <a:r>
              <a:rPr lang="es-ES" sz="1800" smtClean="0">
                <a:solidFill>
                  <a:schemeClr val="bg1"/>
                </a:solidFill>
              </a:rPr>
              <a:t>Increase information exchange and coordination efforts between origin and destination countries.</a:t>
            </a:r>
          </a:p>
          <a:p>
            <a:pPr marL="342900" lvl="0" indent="-342900">
              <a:lnSpc>
                <a:spcPct val="115000"/>
              </a:lnSpc>
              <a:spcBef>
                <a:spcPts val="1200"/>
              </a:spcBef>
              <a:buClr>
                <a:schemeClr val="bg1"/>
              </a:buClr>
              <a:buFont typeface="+mj-lt"/>
              <a:buAutoNum type="arabicPeriod"/>
            </a:pPr>
            <a:r>
              <a:rPr lang="es-ES" sz="1800" smtClean="0">
                <a:solidFill>
                  <a:schemeClr val="bg1"/>
                </a:solidFill>
              </a:rPr>
              <a:t>Promote social dialogue regarding the issue of migration.</a:t>
            </a:r>
            <a:endParaRPr lang="es-ES" sz="1800" dirty="0">
              <a:solidFill>
                <a:schemeClr val="bg1"/>
              </a:solidFill>
            </a:endParaRPr>
          </a:p>
          <a:p>
            <a:pPr marL="342900" lvl="0" indent="-342900">
              <a:lnSpc>
                <a:spcPct val="115000"/>
              </a:lnSpc>
              <a:spcBef>
                <a:spcPts val="1200"/>
              </a:spcBef>
              <a:buClr>
                <a:schemeClr val="bg1"/>
              </a:buClr>
              <a:buFont typeface="+mj-lt"/>
              <a:buAutoNum type="arabicPeriod"/>
            </a:pPr>
            <a:r>
              <a:rPr lang="es-ES" sz="1800" smtClean="0">
                <a:solidFill>
                  <a:schemeClr val="bg1"/>
                </a:solidFill>
              </a:rPr>
              <a:t>Promote the ratification of agreements regarding migrant workers.</a:t>
            </a:r>
            <a:endParaRPr lang="es-ES" sz="1800" dirty="0">
              <a:solidFill>
                <a:schemeClr val="bg1"/>
              </a:solidFill>
            </a:endParaRPr>
          </a:p>
          <a:p>
            <a:pPr marL="342900" lvl="0" indent="-342900">
              <a:lnSpc>
                <a:spcPct val="115000"/>
              </a:lnSpc>
              <a:spcBef>
                <a:spcPts val="1200"/>
              </a:spcBef>
              <a:buClr>
                <a:schemeClr val="bg1"/>
              </a:buClr>
              <a:buFont typeface="+mj-lt"/>
              <a:buAutoNum type="arabicPeriod"/>
            </a:pPr>
            <a:r>
              <a:rPr lang="es-ES" sz="1800" smtClean="0">
                <a:solidFill>
                  <a:schemeClr val="bg1"/>
                </a:solidFill>
              </a:rPr>
              <a:t>Promote the signing of bilateral and multilateral agreements.</a:t>
            </a:r>
            <a:endParaRPr lang="es-ES" sz="1800" dirty="0" smtClean="0">
              <a:solidFill>
                <a:schemeClr val="bg1"/>
              </a:solidFill>
            </a:endParaRPr>
          </a:p>
          <a:p>
            <a:pPr marL="342900" lvl="0" indent="-342900">
              <a:lnSpc>
                <a:spcPct val="115000"/>
              </a:lnSpc>
              <a:spcBef>
                <a:spcPts val="1200"/>
              </a:spcBef>
              <a:buClr>
                <a:schemeClr val="bg1"/>
              </a:buClr>
              <a:buFont typeface="+mj-lt"/>
              <a:buAutoNum type="arabicPeriod"/>
            </a:pPr>
            <a:r>
              <a:rPr lang="es-ES" sz="1800" smtClean="0">
                <a:solidFill>
                  <a:schemeClr val="bg1"/>
                </a:solidFill>
              </a:rPr>
              <a:t>Participate in regional and international consultation processes regarding migratory issues.</a:t>
            </a:r>
            <a:endParaRPr lang="es-ES" sz="1800" dirty="0">
              <a:solidFill>
                <a:schemeClr val="bg1"/>
              </a:solidFill>
            </a:endParaRPr>
          </a:p>
          <a:p>
            <a:pPr marL="285750" lvl="0" indent="-285750" algn="just">
              <a:lnSpc>
                <a:spcPct val="115000"/>
              </a:lnSpc>
              <a:buFontTx/>
              <a:buChar char="-"/>
            </a:pPr>
            <a:endParaRPr lang="es-ES" sz="1800" dirty="0">
              <a:solidFill>
                <a:schemeClr val="bg1"/>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2"/>
    </p:custDataLst>
    <p:extLst>
      <p:ext uri="{BB962C8B-B14F-4D97-AF65-F5344CB8AC3E}">
        <p14:creationId xmlns:p14="http://schemas.microsoft.com/office/powerpoint/2010/main" xmlns="" val="257785365"/>
      </p:ext>
    </p:extLst>
  </p:cSld>
  <p:clrMapOvr>
    <a:overrideClrMapping bg1="lt1" tx1="dk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74"/>
        <p:cNvGrpSpPr/>
        <p:nvPr/>
      </p:nvGrpSpPr>
      <p:grpSpPr>
        <a:xfrm>
          <a:off x="0" y="0"/>
          <a:ext cx="0" cy="0"/>
          <a:chOff x="0" y="0"/>
          <a:chExt cx="0" cy="0"/>
        </a:xfrm>
      </p:grpSpPr>
      <p:sp>
        <p:nvSpPr>
          <p:cNvPr id="75" name="Shape 75"/>
          <p:cNvSpPr txBox="1"/>
          <p:nvPr/>
        </p:nvSpPr>
        <p:spPr>
          <a:xfrm>
            <a:off x="493850" y="295725"/>
            <a:ext cx="7488600"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Summary</a:t>
            </a:r>
            <a:endParaRPr lang="es-CR" sz="36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76" name="Shape 76"/>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77" name="Shape 77"/>
          <p:cNvSpPr txBox="1"/>
          <p:nvPr/>
        </p:nvSpPr>
        <p:spPr>
          <a:xfrm>
            <a:off x="669851" y="976544"/>
            <a:ext cx="7751135" cy="3420406"/>
          </a:xfrm>
          <a:prstGeom prst="rect">
            <a:avLst/>
          </a:prstGeom>
          <a:noFill/>
          <a:ln>
            <a:noFill/>
          </a:ln>
        </p:spPr>
        <p:txBody>
          <a:bodyPr spcFirstLastPara="1" wrap="square" lIns="91425" tIns="91425" rIns="91425" bIns="91425" anchor="t" anchorCtr="0">
            <a:noAutofit/>
          </a:bodyPr>
          <a:lstStyle/>
          <a:p>
            <a:pPr marL="342900" lvl="0" indent="-342900">
              <a:lnSpc>
                <a:spcPct val="115000"/>
              </a:lnSpc>
              <a:buClr>
                <a:schemeClr val="bg1"/>
              </a:buClr>
              <a:buFont typeface="+mj-lt"/>
              <a:buAutoNum type="arabicPeriod"/>
            </a:pPr>
            <a:r>
              <a:rPr lang="es-ES" sz="2000" smtClean="0">
                <a:solidFill>
                  <a:srgbClr val="FFFFFF"/>
                </a:solidFill>
                <a:latin typeface="Calibri"/>
                <a:ea typeface="Calibri"/>
                <a:cs typeface="Calibri"/>
                <a:sym typeface="Calibri"/>
              </a:rPr>
              <a:t>Policies and actions that countries of origin can adopt and implement to protect their nationals abroad.</a:t>
            </a:r>
            <a:endParaRPr lang="en" sz="800" dirty="0">
              <a:solidFill>
                <a:srgbClr val="FFFFFF"/>
              </a:solidFill>
              <a:latin typeface="Calibri"/>
              <a:ea typeface="Calibri"/>
              <a:cs typeface="Calibri"/>
              <a:sym typeface="Calibri"/>
            </a:endParaRPr>
          </a:p>
          <a:p>
            <a:pPr marL="342900" lvl="0" indent="-342900">
              <a:lnSpc>
                <a:spcPct val="115000"/>
              </a:lnSpc>
              <a:spcBef>
                <a:spcPts val="600"/>
              </a:spcBef>
              <a:buClr>
                <a:schemeClr val="bg1"/>
              </a:buClr>
              <a:buFont typeface="+mj-lt"/>
              <a:buAutoNum type="arabicPeriod"/>
            </a:pPr>
            <a:r>
              <a:rPr lang="es-ES" sz="2000" smtClean="0">
                <a:solidFill>
                  <a:srgbClr val="FFFFFF"/>
                </a:solidFill>
                <a:latin typeface="Calibri"/>
                <a:cs typeface="Calibri"/>
                <a:sym typeface="Oswald"/>
              </a:rPr>
              <a:t>Protection activities in destination countries: consular assistance and diplomatic protection.</a:t>
            </a:r>
            <a:endParaRPr lang="es-CR" sz="900" dirty="0">
              <a:solidFill>
                <a:srgbClr val="FFFFFF"/>
              </a:solidFill>
              <a:latin typeface="Calibri"/>
              <a:cs typeface="Calibri"/>
              <a:sym typeface="Oswald"/>
            </a:endParaRPr>
          </a:p>
          <a:p>
            <a:pPr marL="342900" lvl="0" indent="-342900">
              <a:lnSpc>
                <a:spcPct val="115000"/>
              </a:lnSpc>
              <a:spcBef>
                <a:spcPts val="600"/>
              </a:spcBef>
              <a:buClr>
                <a:schemeClr val="bg1"/>
              </a:buClr>
              <a:buFont typeface="+mj-lt"/>
              <a:buAutoNum type="arabicPeriod"/>
            </a:pPr>
            <a:r>
              <a:rPr lang="es-ES" sz="2000" smtClean="0">
                <a:solidFill>
                  <a:srgbClr val="FFFFFF"/>
                </a:solidFill>
                <a:latin typeface="Calibri"/>
                <a:cs typeface="Calibri"/>
                <a:sym typeface="Calibri"/>
              </a:rPr>
              <a:t>Principal functions of consular staff and labour attachés regarding migrant workers.</a:t>
            </a:r>
          </a:p>
          <a:p>
            <a:pPr marL="342900" lvl="0" indent="-342900">
              <a:lnSpc>
                <a:spcPct val="115000"/>
              </a:lnSpc>
              <a:spcBef>
                <a:spcPts val="600"/>
              </a:spcBef>
              <a:buClr>
                <a:schemeClr val="bg1"/>
              </a:buClr>
              <a:buFont typeface="+mj-lt"/>
              <a:buAutoNum type="arabicPeriod"/>
            </a:pPr>
            <a:r>
              <a:rPr lang="es-ES" sz="2000" smtClean="0">
                <a:solidFill>
                  <a:srgbClr val="FFFFFF"/>
                </a:solidFill>
                <a:latin typeface="Calibri"/>
                <a:cs typeface="Calibri"/>
                <a:sym typeface="Calibri"/>
              </a:rPr>
              <a:t>Protection of migrant worker rights.</a:t>
            </a:r>
          </a:p>
          <a:p>
            <a:pPr marL="342900" lvl="0" indent="-342900">
              <a:lnSpc>
                <a:spcPct val="115000"/>
              </a:lnSpc>
              <a:spcBef>
                <a:spcPts val="600"/>
              </a:spcBef>
              <a:buClr>
                <a:schemeClr val="bg1"/>
              </a:buClr>
              <a:buFont typeface="+mj-lt"/>
              <a:buAutoNum type="arabicPeriod"/>
            </a:pPr>
            <a:r>
              <a:rPr lang="es-ES" sz="2000" smtClean="0">
                <a:solidFill>
                  <a:srgbClr val="FFFFFF"/>
                </a:solidFill>
                <a:latin typeface="Calibri"/>
                <a:cs typeface="Calibri"/>
                <a:sym typeface="Calibri"/>
              </a:rPr>
              <a:t>Contribute to improving destination country migratory policies.</a:t>
            </a:r>
            <a:endParaRPr lang="es-ES" sz="2000" dirty="0">
              <a:solidFill>
                <a:srgbClr val="FFFFFF"/>
              </a:solidFill>
              <a:latin typeface="Calibri"/>
              <a:cs typeface="Calibri"/>
              <a:sym typeface="Calibri"/>
            </a:endParaRPr>
          </a:p>
          <a:p>
            <a:pPr marL="342900" lvl="0" indent="-342900" algn="just">
              <a:lnSpc>
                <a:spcPct val="115000"/>
              </a:lnSpc>
              <a:buClr>
                <a:schemeClr val="bg1"/>
              </a:buClr>
              <a:buFont typeface="+mj-lt"/>
              <a:buAutoNum type="arabicPeriod"/>
            </a:pPr>
            <a:endParaRPr lang="es-ES" sz="2000" dirty="0">
              <a:solidFill>
                <a:srgbClr val="FFFFFF"/>
              </a:solidFill>
              <a:latin typeface="Calibri"/>
              <a:cs typeface="Calibri"/>
              <a:sym typeface="Calibri"/>
            </a:endParaRPr>
          </a:p>
          <a:p>
            <a:pPr marL="342900" lvl="0" indent="-342900" algn="just">
              <a:lnSpc>
                <a:spcPct val="115000"/>
              </a:lnSpc>
              <a:buClr>
                <a:schemeClr val="bg1"/>
              </a:buClr>
              <a:buFont typeface="+mj-lt"/>
              <a:buAutoNum type="arabicPeriod"/>
            </a:pPr>
            <a:endParaRPr lang="es-ES" sz="2000" dirty="0">
              <a:solidFill>
                <a:srgbClr val="FFFFFF"/>
              </a:solidFill>
              <a:latin typeface="Calibri"/>
              <a:cs typeface="Calibri"/>
              <a:sym typeface="Calibri"/>
            </a:endParaRPr>
          </a:p>
          <a:p>
            <a:pPr marL="342900" lvl="0" indent="-342900" algn="just">
              <a:lnSpc>
                <a:spcPct val="115000"/>
              </a:lnSpc>
              <a:buClr>
                <a:schemeClr val="bg1"/>
              </a:buClr>
              <a:buFont typeface="+mj-lt"/>
              <a:buAutoNum type="arabicPeriod"/>
            </a:pPr>
            <a:endParaRPr lang="es-ES" sz="2000" dirty="0">
              <a:solidFill>
                <a:srgbClr val="FFFFFF"/>
              </a:solidFill>
              <a:latin typeface="Calibri"/>
              <a:ea typeface="Calibri"/>
              <a:cs typeface="Calibri"/>
              <a:sym typeface="Calibri"/>
            </a:endParaRPr>
          </a:p>
          <a:p>
            <a:pPr marL="342900" lvl="0" indent="-342900" algn="just">
              <a:lnSpc>
                <a:spcPct val="115000"/>
              </a:lnSpc>
              <a:buClr>
                <a:schemeClr val="bg1"/>
              </a:buClr>
              <a:buFont typeface="+mj-lt"/>
              <a:buAutoNum type="arabicPeriod"/>
            </a:pPr>
            <a:endParaRPr lang="en" sz="2000" dirty="0">
              <a:solidFill>
                <a:srgbClr val="FFFFFF"/>
              </a:solidFill>
              <a:latin typeface="Calibri"/>
              <a:ea typeface="Calibri"/>
              <a:cs typeface="Calibri"/>
              <a:sym typeface="Calibri"/>
            </a:endParaRPr>
          </a:p>
          <a:p>
            <a:pPr marL="342900" lvl="0" indent="-342900" algn="just">
              <a:lnSpc>
                <a:spcPct val="115000"/>
              </a:lnSpc>
              <a:buClr>
                <a:schemeClr val="bg1"/>
              </a:buClr>
              <a:buFont typeface="+mj-lt"/>
              <a:buAutoNum type="arabicPeriod"/>
            </a:pPr>
            <a:endParaRPr lang="en" sz="2000" dirty="0">
              <a:solidFill>
                <a:srgbClr val="FFFFFF"/>
              </a:solidFill>
              <a:latin typeface="Calibri"/>
              <a:ea typeface="Calibri"/>
              <a:cs typeface="Calibri"/>
              <a:sym typeface="Calibri"/>
            </a:endParaRPr>
          </a:p>
          <a:p>
            <a:pPr marL="0" lvl="0" indent="0" algn="just" rtl="0">
              <a:lnSpc>
                <a:spcPct val="115000"/>
              </a:lnSpc>
              <a:spcBef>
                <a:spcPts val="0"/>
              </a:spcBef>
              <a:spcAft>
                <a:spcPts val="0"/>
              </a:spcAft>
              <a:buNone/>
            </a:pPr>
            <a:endParaRPr lang="en" sz="2000" dirty="0">
              <a:solidFill>
                <a:srgbClr val="FFFFFF"/>
              </a:solidFill>
              <a:latin typeface="Calibri"/>
              <a:ea typeface="Calibri"/>
              <a:cs typeface="Calibri"/>
              <a:sym typeface="Calibri"/>
            </a:endParaRPr>
          </a:p>
          <a:p>
            <a:pPr marL="0" lvl="0" indent="0" algn="just" rtl="0">
              <a:lnSpc>
                <a:spcPct val="115000"/>
              </a:lnSpc>
              <a:spcBef>
                <a:spcPts val="0"/>
              </a:spcBef>
              <a:spcAft>
                <a:spcPts val="0"/>
              </a:spcAft>
              <a:buNone/>
            </a:pPr>
            <a:endParaRPr sz="2000" dirty="0">
              <a:highlight>
                <a:srgbClr val="FF0000"/>
              </a:highlight>
              <a:latin typeface="Calibri"/>
              <a:ea typeface="Calibri"/>
              <a:cs typeface="Calibri"/>
              <a:sym typeface="Calibri"/>
            </a:endParaRPr>
          </a:p>
        </p:txBody>
      </p:sp>
      <p:sp>
        <p:nvSpPr>
          <p:cNvPr id="78" name="Shape 78"/>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79" name="Shape 79"/>
          <p:cNvPicPr preferRelativeResize="0"/>
          <p:nvPr/>
        </p:nvPicPr>
        <p:blipFill rotWithShape="1">
          <a:blip r:embed="rId4">
            <a:alphaModFix/>
          </a:blip>
          <a:srcRect t="31059" b="37451"/>
          <a:stretch/>
        </p:blipFill>
        <p:spPr>
          <a:xfrm>
            <a:off x="7590772" y="4296427"/>
            <a:ext cx="1553227" cy="753772"/>
          </a:xfrm>
          <a:prstGeom prst="rect">
            <a:avLst/>
          </a:prstGeom>
          <a:noFill/>
          <a:ln>
            <a:noFill/>
          </a:ln>
        </p:spPr>
      </p:pic>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8197646"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endParaRPr dirty="0"/>
          </a:p>
        </p:txBody>
      </p:sp>
      <p:sp>
        <p:nvSpPr>
          <p:cNvPr id="85" name="Shape 85"/>
          <p:cNvSpPr txBox="1"/>
          <p:nvPr/>
        </p:nvSpPr>
        <p:spPr>
          <a:xfrm>
            <a:off x="937848" y="252500"/>
            <a:ext cx="8023272" cy="4557495"/>
          </a:xfrm>
          <a:prstGeom prst="rect">
            <a:avLst/>
          </a:prstGeom>
          <a:noFill/>
          <a:ln>
            <a:noFill/>
          </a:ln>
        </p:spPr>
        <p:txBody>
          <a:bodyPr spcFirstLastPara="1" wrap="square" lIns="91425" tIns="91425" rIns="91425" bIns="91425" anchor="t" anchorCtr="0">
            <a:noAutofit/>
          </a:bodyPr>
          <a:lstStyle/>
          <a:p>
            <a:pPr lvl="0">
              <a:lnSpc>
                <a:spcPct val="115000"/>
              </a:lnSpc>
            </a:pPr>
            <a:r>
              <a:rPr lang="es-ES" sz="2000" b="1" smtClean="0">
                <a:solidFill>
                  <a:schemeClr val="bg1"/>
                </a:solidFill>
              </a:rPr>
              <a:t>Systematize Useful Information for Feedback on National Policies</a:t>
            </a:r>
            <a:endParaRPr lang="es-ES" sz="2000" b="1" dirty="0">
              <a:solidFill>
                <a:schemeClr val="bg1"/>
              </a:solidFill>
            </a:endParaRPr>
          </a:p>
          <a:p>
            <a:pPr lvl="0" algn="just">
              <a:lnSpc>
                <a:spcPct val="115000"/>
              </a:lnSpc>
            </a:pPr>
            <a:endParaRPr lang="es-ES" sz="1800" b="1" dirty="0">
              <a:solidFill>
                <a:schemeClr val="bg1"/>
              </a:solidFill>
            </a:endParaRPr>
          </a:p>
          <a:p>
            <a:pPr marL="342900" lvl="0" indent="-342900" algn="just">
              <a:lnSpc>
                <a:spcPct val="115000"/>
              </a:lnSpc>
              <a:buClr>
                <a:schemeClr val="bg1"/>
              </a:buClr>
              <a:buFont typeface="+mj-lt"/>
              <a:buAutoNum type="arabicPeriod"/>
            </a:pPr>
            <a:r>
              <a:rPr lang="es-ES" sz="1800" smtClean="0">
                <a:solidFill>
                  <a:schemeClr val="bg1"/>
                </a:solidFill>
              </a:rPr>
              <a:t>Develop databases.</a:t>
            </a:r>
            <a:endParaRPr lang="es-ES" sz="1800" dirty="0">
              <a:solidFill>
                <a:schemeClr val="bg1"/>
              </a:solidFill>
            </a:endParaRPr>
          </a:p>
          <a:p>
            <a:pPr marL="342900" lvl="0" indent="-342900" algn="just">
              <a:lnSpc>
                <a:spcPct val="115000"/>
              </a:lnSpc>
              <a:buClr>
                <a:schemeClr val="bg1"/>
              </a:buClr>
              <a:buFont typeface="+mj-lt"/>
              <a:buAutoNum type="arabicPeriod"/>
            </a:pPr>
            <a:endParaRPr lang="es-ES" sz="1800" dirty="0">
              <a:solidFill>
                <a:schemeClr val="bg1"/>
              </a:solidFill>
            </a:endParaRPr>
          </a:p>
          <a:p>
            <a:pPr marL="342900" lvl="0" indent="-342900" algn="just">
              <a:lnSpc>
                <a:spcPct val="115000"/>
              </a:lnSpc>
              <a:buClr>
                <a:schemeClr val="bg1"/>
              </a:buClr>
              <a:buFont typeface="+mj-lt"/>
              <a:buAutoNum type="arabicPeriod"/>
            </a:pPr>
            <a:r>
              <a:rPr lang="es-ES" sz="1800" smtClean="0">
                <a:solidFill>
                  <a:schemeClr val="bg1"/>
                </a:solidFill>
              </a:rPr>
              <a:t>Gather data broken down by skills, specialties, gender, etc.</a:t>
            </a:r>
            <a:endParaRPr lang="es-ES" sz="1800" dirty="0">
              <a:solidFill>
                <a:schemeClr val="bg1"/>
              </a:solidFill>
            </a:endParaRPr>
          </a:p>
          <a:p>
            <a:pPr marL="342900" lvl="0" indent="-342900" algn="just">
              <a:lnSpc>
                <a:spcPct val="115000"/>
              </a:lnSpc>
              <a:buClr>
                <a:schemeClr val="bg1"/>
              </a:buClr>
              <a:buFont typeface="+mj-lt"/>
              <a:buAutoNum type="arabicPeriod"/>
            </a:pPr>
            <a:endParaRPr lang="es-ES" sz="1800" dirty="0">
              <a:solidFill>
                <a:schemeClr val="bg1"/>
              </a:solidFill>
            </a:endParaRPr>
          </a:p>
          <a:p>
            <a:pPr marL="342900" lvl="0" indent="-342900" algn="just">
              <a:lnSpc>
                <a:spcPct val="115000"/>
              </a:lnSpc>
              <a:buClr>
                <a:schemeClr val="bg1"/>
              </a:buClr>
              <a:buFont typeface="+mj-lt"/>
              <a:buAutoNum type="arabicPeriod"/>
            </a:pPr>
            <a:r>
              <a:rPr lang="es-ES" sz="1800" smtClean="0">
                <a:solidFill>
                  <a:schemeClr val="bg1"/>
                </a:solidFill>
              </a:rPr>
              <a:t>Gather examples of good practices.</a:t>
            </a:r>
            <a:endParaRPr lang="es-ES" sz="1800" dirty="0">
              <a:solidFill>
                <a:schemeClr val="bg1"/>
              </a:solidFill>
            </a:endParaRPr>
          </a:p>
          <a:p>
            <a:pPr marL="342900" lvl="0" indent="-342900" algn="just">
              <a:lnSpc>
                <a:spcPct val="115000"/>
              </a:lnSpc>
              <a:buClr>
                <a:schemeClr val="bg1"/>
              </a:buClr>
              <a:buFont typeface="+mj-lt"/>
              <a:buAutoNum type="arabicPeriod"/>
            </a:pPr>
            <a:endParaRPr lang="es-ES" sz="1800" dirty="0">
              <a:solidFill>
                <a:schemeClr val="bg1"/>
              </a:solidFill>
            </a:endParaRPr>
          </a:p>
          <a:p>
            <a:pPr marL="342900" lvl="0" indent="-342900">
              <a:lnSpc>
                <a:spcPct val="115000"/>
              </a:lnSpc>
              <a:buClr>
                <a:schemeClr val="bg1"/>
              </a:buClr>
              <a:buFont typeface="+mj-lt"/>
              <a:buAutoNum type="arabicPeriod"/>
            </a:pPr>
            <a:r>
              <a:rPr lang="es-ES" sz="1800" smtClean="0">
                <a:solidFill>
                  <a:schemeClr val="bg1"/>
                </a:solidFill>
              </a:rPr>
              <a:t>Identify the principal causes of labour conflicts in the host country.</a:t>
            </a:r>
            <a:endParaRPr lang="es-ES" sz="1800" dirty="0">
              <a:solidFill>
                <a:schemeClr val="bg1"/>
              </a:solidFill>
            </a:endParaRPr>
          </a:p>
        </p:txBody>
      </p:sp>
      <p:sp>
        <p:nvSpPr>
          <p:cNvPr id="87" name="Shape 87"/>
          <p:cNvSpPr/>
          <p:nvPr/>
        </p:nvSpPr>
        <p:spPr>
          <a:xfrm>
            <a:off x="350729" y="479055"/>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2"/>
    </p:custDataLst>
    <p:extLst>
      <p:ext uri="{BB962C8B-B14F-4D97-AF65-F5344CB8AC3E}">
        <p14:creationId xmlns:p14="http://schemas.microsoft.com/office/powerpoint/2010/main" xmlns="" val="2899092721"/>
      </p:ext>
    </p:extLst>
  </p:cSld>
  <p:clrMapOvr>
    <a:overrideClrMapping bg1="lt1" tx1="dk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606585" y="1364798"/>
            <a:ext cx="8111531" cy="1390928"/>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n-US" sz="3600" smtClean="0">
                <a:solidFill>
                  <a:srgbClr val="FFFFFF"/>
                </a:solidFill>
                <a:latin typeface="Oswald"/>
                <a:ea typeface="Oswald"/>
                <a:cs typeface="Oswald"/>
                <a:sym typeface="Oswald"/>
              </a:rPr>
              <a:t>	IV</a:t>
            </a:r>
            <a:r>
              <a:rPr lang="en-US" sz="3600">
                <a:solidFill>
                  <a:srgbClr val="FFFFFF"/>
                </a:solidFill>
                <a:latin typeface="Oswald"/>
                <a:ea typeface="Oswald"/>
                <a:cs typeface="Oswald"/>
                <a:sym typeface="Oswald"/>
              </a:rPr>
              <a:t>. </a:t>
            </a:r>
            <a:r>
              <a:rPr lang="en-US" sz="3600" smtClean="0">
                <a:solidFill>
                  <a:srgbClr val="FFFFFF"/>
                </a:solidFill>
                <a:latin typeface="Oswald"/>
                <a:ea typeface="Oswald"/>
                <a:cs typeface="Oswald"/>
                <a:sym typeface="Oswald"/>
              </a:rPr>
              <a:t>Promote Good Relations with </a:t>
            </a:r>
          </a:p>
          <a:p>
            <a:pPr marL="0" lvl="0" indent="0" rtl="0">
              <a:lnSpc>
                <a:spcPct val="90000"/>
              </a:lnSpc>
              <a:spcBef>
                <a:spcPts val="600"/>
              </a:spcBef>
              <a:spcAft>
                <a:spcPts val="0"/>
              </a:spcAft>
              <a:buClr>
                <a:schemeClr val="dk1"/>
              </a:buClr>
              <a:buSzPts val="1100"/>
              <a:buFont typeface="Arial"/>
              <a:buNone/>
            </a:pPr>
            <a:r>
              <a:rPr lang="en-US" sz="3600" smtClean="0">
                <a:solidFill>
                  <a:srgbClr val="FFFFFF"/>
                </a:solidFill>
                <a:latin typeface="Oswald"/>
                <a:ea typeface="Oswald"/>
                <a:cs typeface="Oswald"/>
                <a:sym typeface="Oswald"/>
              </a:rPr>
              <a:t>	      the Host Country</a:t>
            </a:r>
            <a:endParaRPr dirty="0"/>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5">
            <a:alphaModFix/>
          </a:blip>
          <a:srcRect t="31059" b="37451"/>
          <a:stretch/>
        </p:blipFill>
        <p:spPr>
          <a:xfrm>
            <a:off x="7415408" y="4308953"/>
            <a:ext cx="1728592" cy="741246"/>
          </a:xfrm>
          <a:prstGeom prst="rect">
            <a:avLst/>
          </a:prstGeom>
          <a:noFill/>
          <a:ln>
            <a:noFill/>
          </a:ln>
        </p:spPr>
      </p:pic>
      <p:sp>
        <p:nvSpPr>
          <p:cNvPr id="6" name="Shape 85">
            <a:extLst>
              <a:ext uri="{FF2B5EF4-FFF2-40B4-BE49-F238E27FC236}">
                <a16:creationId xmlns:a16="http://schemas.microsoft.com/office/drawing/2014/main" xmlns="" id="{E940F8C7-8D4E-47C6-BB6A-9887A2F81217}"/>
              </a:ext>
            </a:extLst>
          </p:cNvPr>
          <p:cNvSpPr txBox="1"/>
          <p:nvPr/>
        </p:nvSpPr>
        <p:spPr>
          <a:xfrm>
            <a:off x="2156866" y="3031984"/>
            <a:ext cx="6517119" cy="1540016"/>
          </a:xfrm>
          <a:prstGeom prst="rect">
            <a:avLst/>
          </a:prstGeom>
          <a:noFill/>
          <a:ln>
            <a:noFill/>
          </a:ln>
        </p:spPr>
        <p:txBody>
          <a:bodyPr spcFirstLastPara="1" wrap="square" lIns="91425" tIns="91425" rIns="91425" bIns="91425" anchor="t" anchorCtr="0">
            <a:noAutofit/>
          </a:bodyPr>
          <a:lstStyle/>
          <a:p>
            <a:pPr lvl="0">
              <a:lnSpc>
                <a:spcPct val="115000"/>
              </a:lnSpc>
            </a:pPr>
            <a:r>
              <a:rPr lang="es-ES" sz="1800" smtClean="0">
                <a:solidFill>
                  <a:schemeClr val="bg1"/>
                </a:solidFill>
              </a:rPr>
              <a:t>-  This function refers to normal diplomatic activities </a:t>
            </a:r>
            <a:br>
              <a:rPr lang="es-ES" sz="1800" smtClean="0">
                <a:solidFill>
                  <a:schemeClr val="bg1"/>
                </a:solidFill>
              </a:rPr>
            </a:br>
            <a:r>
              <a:rPr lang="es-ES" sz="1800" smtClean="0">
                <a:solidFill>
                  <a:schemeClr val="bg1"/>
                </a:solidFill>
              </a:rPr>
              <a:t>    and responsibilities.</a:t>
            </a:r>
            <a:endParaRPr lang="es-ES" sz="1800" dirty="0">
              <a:solidFill>
                <a:schemeClr val="bg1"/>
              </a:solidFill>
            </a:endParaRPr>
          </a:p>
        </p:txBody>
      </p:sp>
    </p:spTree>
    <p:custDataLst>
      <p:tags r:id="rId2"/>
    </p:custDataLst>
    <p:extLst>
      <p:ext uri="{BB962C8B-B14F-4D97-AF65-F5344CB8AC3E}">
        <p14:creationId xmlns:p14="http://schemas.microsoft.com/office/powerpoint/2010/main" xmlns="" val="2287764901"/>
      </p:ext>
    </p:extLst>
  </p:cSld>
  <p:clrMapOvr>
    <a:overrideClrMapping bg1="lt1" tx1="dk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74"/>
        <p:cNvGrpSpPr/>
        <p:nvPr/>
      </p:nvGrpSpPr>
      <p:grpSpPr>
        <a:xfrm>
          <a:off x="0" y="0"/>
          <a:ext cx="0" cy="0"/>
          <a:chOff x="0" y="0"/>
          <a:chExt cx="0" cy="0"/>
        </a:xfrm>
      </p:grpSpPr>
      <p:sp>
        <p:nvSpPr>
          <p:cNvPr id="75" name="Shape 75"/>
          <p:cNvSpPr txBox="1"/>
          <p:nvPr/>
        </p:nvSpPr>
        <p:spPr>
          <a:xfrm>
            <a:off x="493850" y="295725"/>
            <a:ext cx="7488600" cy="8895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1100"/>
              <a:buFont typeface="Arial"/>
              <a:buNone/>
              <a:tabLst/>
              <a:defRPr/>
            </a:pPr>
            <a:r>
              <a:rPr kumimoji="0" lang="es-CR" sz="3600" b="0" i="0" u="none" strike="noStrike" kern="0" cap="none" spc="0" normalizeH="0" baseline="0" noProof="0" smtClean="0">
                <a:ln>
                  <a:noFill/>
                </a:ln>
                <a:solidFill>
                  <a:srgbClr val="FFFFFF"/>
                </a:solidFill>
                <a:effectLst/>
                <a:uLnTx/>
                <a:uFillTx/>
                <a:latin typeface="Oswald"/>
                <a:ea typeface="Oswald"/>
                <a:cs typeface="Oswald"/>
                <a:sym typeface="Oswald"/>
              </a:rPr>
              <a:t>Summary</a:t>
            </a:r>
            <a:endParaRPr kumimoji="0" sz="6400" b="0" i="0" u="none" strike="noStrike" kern="0" cap="none" spc="0" normalizeH="0" baseline="0" noProof="0" dirty="0">
              <a:ln>
                <a:noFill/>
              </a:ln>
              <a:solidFill>
                <a:srgbClr val="FFFFFF"/>
              </a:solidFill>
              <a:effectLst/>
              <a:uLnTx/>
              <a:uFillTx/>
              <a:latin typeface="Oswald"/>
              <a:ea typeface="Oswald"/>
              <a:cs typeface="Oswald"/>
              <a:sym typeface="Oswald"/>
            </a:endParaRPr>
          </a:p>
          <a:p>
            <a:pPr marL="0" marR="0" lvl="0" indent="0" algn="ctr" defTabSz="914400" rtl="0" eaLnBrk="1" fontAlgn="auto" latinLnBrk="0" hangingPunct="1">
              <a:lnSpc>
                <a:spcPct val="9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76" name="Shape 76"/>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FFFF"/>
              </a:solidFill>
              <a:effectLst/>
              <a:uLnTx/>
              <a:uFillTx/>
              <a:latin typeface="Arial"/>
              <a:cs typeface="Arial"/>
              <a:sym typeface="Arial"/>
            </a:endParaRPr>
          </a:p>
        </p:txBody>
      </p:sp>
      <p:sp>
        <p:nvSpPr>
          <p:cNvPr id="77" name="Shape 77"/>
          <p:cNvSpPr txBox="1"/>
          <p:nvPr/>
        </p:nvSpPr>
        <p:spPr>
          <a:xfrm>
            <a:off x="669851" y="976544"/>
            <a:ext cx="7751135" cy="3420406"/>
          </a:xfrm>
          <a:prstGeom prst="rect">
            <a:avLst/>
          </a:prstGeom>
          <a:noFill/>
          <a:ln>
            <a:noFill/>
          </a:ln>
        </p:spPr>
        <p:txBody>
          <a:bodyPr spcFirstLastPara="1" wrap="square" lIns="91425" tIns="91425" rIns="91425" bIns="91425" anchor="t" anchorCtr="0">
            <a:noAutofit/>
          </a:bodyPr>
          <a:lstStyle/>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r>
              <a:rPr kumimoji="0" lang="es-ES" sz="2000" b="0" i="0" u="none" strike="noStrike" kern="0" cap="none" spc="0" normalizeH="0" baseline="0" noProof="0" smtClean="0">
                <a:ln>
                  <a:noFill/>
                </a:ln>
                <a:solidFill>
                  <a:srgbClr val="FFFFFF"/>
                </a:solidFill>
                <a:effectLst/>
                <a:uLnTx/>
                <a:uFillTx/>
                <a:latin typeface="Calibri"/>
                <a:ea typeface="Calibri"/>
                <a:cs typeface="Calibri"/>
                <a:sym typeface="Calibri"/>
              </a:rPr>
              <a:t>Policies</a:t>
            </a:r>
            <a:r>
              <a:rPr kumimoji="0" lang="es-ES" sz="2000" b="0" i="0" u="none" strike="noStrike" kern="0" cap="none" spc="0" normalizeH="0" noProof="0" smtClean="0">
                <a:ln>
                  <a:noFill/>
                </a:ln>
                <a:solidFill>
                  <a:srgbClr val="FFFFFF"/>
                </a:solidFill>
                <a:effectLst/>
                <a:uLnTx/>
                <a:uFillTx/>
                <a:latin typeface="Calibri"/>
                <a:ea typeface="Calibri"/>
                <a:cs typeface="Calibri"/>
                <a:sym typeface="Calibri"/>
              </a:rPr>
              <a:t> and actions that countries of origin can adopt and implement to protect their nationals abroad.</a:t>
            </a:r>
            <a:endParaRPr kumimoji="0" lang="es-ES" sz="2000" b="0" i="0" u="none" strike="noStrike" kern="0" cap="none" spc="0" normalizeH="0" baseline="0" noProof="0" dirty="0">
              <a:ln>
                <a:noFill/>
              </a:ln>
              <a:solidFill>
                <a:srgbClr val="FFFFFF"/>
              </a:solidFill>
              <a:effectLst/>
              <a:uLnTx/>
              <a:uFillTx/>
              <a:latin typeface="Calibri"/>
              <a:ea typeface="Calibri"/>
              <a:cs typeface="Calibri"/>
              <a:sym typeface="Calibri"/>
            </a:endParaRPr>
          </a:p>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n" sz="800" b="0" i="0" u="none" strike="noStrike" kern="0" cap="none" spc="0" normalizeH="0" baseline="0" noProof="0" dirty="0">
              <a:ln>
                <a:noFill/>
              </a:ln>
              <a:solidFill>
                <a:srgbClr val="FFFFFF"/>
              </a:solidFill>
              <a:effectLst/>
              <a:uLnTx/>
              <a:uFillTx/>
              <a:latin typeface="Calibri"/>
              <a:ea typeface="Calibri"/>
              <a:cs typeface="Calibri"/>
              <a:sym typeface="Calibri"/>
            </a:endParaRPr>
          </a:p>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r>
              <a:rPr kumimoji="0" lang="es-ES" sz="2000" b="0" i="0" u="none" strike="noStrike" kern="0" cap="none" spc="0" normalizeH="0" baseline="0" noProof="0" smtClean="0">
                <a:ln>
                  <a:noFill/>
                </a:ln>
                <a:solidFill>
                  <a:srgbClr val="FFFFFF"/>
                </a:solidFill>
                <a:effectLst/>
                <a:uLnTx/>
                <a:uFillTx/>
                <a:latin typeface="Calibri"/>
                <a:cs typeface="Calibri"/>
                <a:sym typeface="Oswald"/>
              </a:rPr>
              <a:t>Protection activities in destination countries: consular assistance and diplomatic protection.</a:t>
            </a:r>
            <a:endParaRPr kumimoji="0" lang="es-CR" sz="2000" b="0" i="0" u="none" strike="noStrike" kern="0" cap="none" spc="0" normalizeH="0" baseline="0" noProof="0" dirty="0">
              <a:ln>
                <a:noFill/>
              </a:ln>
              <a:solidFill>
                <a:srgbClr val="FFFFFF"/>
              </a:solidFill>
              <a:effectLst/>
              <a:uLnTx/>
              <a:uFillTx/>
              <a:latin typeface="Calibri"/>
              <a:cs typeface="Calibri"/>
              <a:sym typeface="Oswald"/>
            </a:endParaRPr>
          </a:p>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s-CR" sz="900" b="0" i="0" u="none" strike="noStrike" kern="0" cap="none" spc="0" normalizeH="0" baseline="0" noProof="0" dirty="0">
              <a:ln>
                <a:noFill/>
              </a:ln>
              <a:solidFill>
                <a:srgbClr val="FFFFFF"/>
              </a:solidFill>
              <a:effectLst/>
              <a:uLnTx/>
              <a:uFillTx/>
              <a:latin typeface="Calibri"/>
              <a:cs typeface="Calibri"/>
              <a:sym typeface="Oswald"/>
            </a:endParaRPr>
          </a:p>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r>
              <a:rPr kumimoji="0" lang="es-ES" sz="2000" b="0" i="0" u="none" strike="noStrike" kern="0" cap="none" spc="0" normalizeH="0" baseline="0" noProof="0" smtClean="0">
                <a:ln>
                  <a:noFill/>
                </a:ln>
                <a:solidFill>
                  <a:srgbClr val="FFFFFF"/>
                </a:solidFill>
                <a:effectLst/>
                <a:uLnTx/>
                <a:uFillTx/>
                <a:latin typeface="Calibri"/>
                <a:cs typeface="Calibri"/>
                <a:sym typeface="Calibri"/>
              </a:rPr>
              <a:t>Principal functions of consular staff and labour attachés regarding migrant workers.</a:t>
            </a:r>
            <a:endParaRPr kumimoji="0" lang="es-ES" sz="2000" b="0" i="0" u="none" strike="noStrike" kern="0" cap="none" spc="0" normalizeH="0" baseline="0" noProof="0" dirty="0">
              <a:ln>
                <a:noFill/>
              </a:ln>
              <a:solidFill>
                <a:srgbClr val="FFFFFF"/>
              </a:solidFill>
              <a:effectLst/>
              <a:uLnTx/>
              <a:uFillTx/>
              <a:latin typeface="Calibri"/>
              <a:cs typeface="Calibri"/>
              <a:sym typeface="Calibri"/>
            </a:endParaRPr>
          </a:p>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s-ES" sz="800" b="0" i="0" u="none" strike="noStrike" kern="0" cap="none" spc="0" normalizeH="0" baseline="0" noProof="0" dirty="0">
              <a:ln>
                <a:noFill/>
              </a:ln>
              <a:solidFill>
                <a:srgbClr val="FFFFFF"/>
              </a:solidFill>
              <a:effectLst/>
              <a:uLnTx/>
              <a:uFillTx/>
              <a:latin typeface="Calibri"/>
              <a:cs typeface="Calibri"/>
              <a:sym typeface="Calibri"/>
            </a:endParaRPr>
          </a:p>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r>
              <a:rPr kumimoji="0" lang="es-ES" sz="2000" b="0" i="0" u="none" strike="noStrike" kern="0" cap="none" spc="0" normalizeH="0" baseline="0" noProof="0" smtClean="0">
                <a:ln>
                  <a:noFill/>
                </a:ln>
                <a:solidFill>
                  <a:srgbClr val="FFFFFF"/>
                </a:solidFill>
                <a:effectLst/>
                <a:uLnTx/>
                <a:uFillTx/>
                <a:latin typeface="Calibri"/>
                <a:cs typeface="Calibri"/>
                <a:sym typeface="Calibri"/>
              </a:rPr>
              <a:t>Protection of migrant worker rights.</a:t>
            </a:r>
            <a:endParaRPr kumimoji="0" lang="es-ES" sz="2000" b="0" i="0" u="none" strike="noStrike" kern="0" cap="none" spc="0" normalizeH="0" baseline="0" noProof="0" dirty="0">
              <a:ln>
                <a:noFill/>
              </a:ln>
              <a:solidFill>
                <a:srgbClr val="FFFFFF"/>
              </a:solidFill>
              <a:effectLst/>
              <a:uLnTx/>
              <a:uFillTx/>
              <a:latin typeface="Calibri"/>
              <a:cs typeface="Calibri"/>
              <a:sym typeface="Calibri"/>
            </a:endParaRPr>
          </a:p>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s-ES" sz="800" b="0" i="0" u="none" strike="noStrike" kern="0" cap="none" spc="0" normalizeH="0" baseline="0" noProof="0" dirty="0">
              <a:ln>
                <a:noFill/>
              </a:ln>
              <a:solidFill>
                <a:srgbClr val="FFFFFF"/>
              </a:solidFill>
              <a:effectLst/>
              <a:uLnTx/>
              <a:uFillTx/>
              <a:latin typeface="Calibri"/>
              <a:cs typeface="Calibri"/>
              <a:sym typeface="Calibri"/>
            </a:endParaRPr>
          </a:p>
          <a:p>
            <a:pPr marL="342900" marR="0" lvl="0" indent="-342900" defTabSz="914400" rtl="0" eaLnBrk="1" fontAlgn="auto" latinLnBrk="0" hangingPunct="1">
              <a:lnSpc>
                <a:spcPct val="115000"/>
              </a:lnSpc>
              <a:spcBef>
                <a:spcPts val="0"/>
              </a:spcBef>
              <a:spcAft>
                <a:spcPts val="0"/>
              </a:spcAft>
              <a:buClr>
                <a:srgbClr val="FFFFFF"/>
              </a:buClr>
              <a:buSzTx/>
              <a:buFont typeface="+mj-lt"/>
              <a:buAutoNum type="arabicPeriod"/>
              <a:tabLst/>
              <a:defRPr/>
            </a:pPr>
            <a:r>
              <a:rPr kumimoji="0" lang="es-ES" sz="2000" b="0" i="0" u="none" strike="noStrike" kern="0" cap="none" spc="0" normalizeH="0" baseline="0" noProof="0" smtClean="0">
                <a:ln>
                  <a:noFill/>
                </a:ln>
                <a:solidFill>
                  <a:srgbClr val="FFFFFF"/>
                </a:solidFill>
                <a:effectLst/>
                <a:uLnTx/>
                <a:uFillTx/>
                <a:latin typeface="Calibri"/>
                <a:cs typeface="Calibri"/>
                <a:sym typeface="Calibri"/>
              </a:rPr>
              <a:t>Contribute to improving destination</a:t>
            </a:r>
            <a:r>
              <a:rPr kumimoji="0" lang="es-ES" sz="2000" b="0" i="0" u="none" strike="noStrike" kern="0" cap="none" spc="0" normalizeH="0" noProof="0" smtClean="0">
                <a:ln>
                  <a:noFill/>
                </a:ln>
                <a:solidFill>
                  <a:srgbClr val="FFFFFF"/>
                </a:solidFill>
                <a:effectLst/>
                <a:uLnTx/>
                <a:uFillTx/>
                <a:latin typeface="Calibri"/>
                <a:cs typeface="Calibri"/>
                <a:sym typeface="Calibri"/>
              </a:rPr>
              <a:t> country</a:t>
            </a:r>
            <a:r>
              <a:rPr kumimoji="0" lang="es-ES" sz="2000" b="0" i="0" u="none" strike="noStrike" kern="0" cap="none" spc="0" normalizeH="0" baseline="0" noProof="0" smtClean="0">
                <a:ln>
                  <a:noFill/>
                </a:ln>
                <a:solidFill>
                  <a:srgbClr val="FFFFFF"/>
                </a:solidFill>
                <a:effectLst/>
                <a:uLnTx/>
                <a:uFillTx/>
                <a:latin typeface="Calibri"/>
                <a:cs typeface="Calibri"/>
                <a:sym typeface="Calibri"/>
              </a:rPr>
              <a:t> migratory policies.</a:t>
            </a:r>
            <a:endParaRPr kumimoji="0" lang="es-ES" sz="2000" b="0" i="0" u="none" strike="noStrike" kern="0" cap="none" spc="0" normalizeH="0" baseline="0" noProof="0" dirty="0">
              <a:ln>
                <a:noFill/>
              </a:ln>
              <a:solidFill>
                <a:srgbClr val="FFFFFF"/>
              </a:solidFill>
              <a:effectLst/>
              <a:uLnTx/>
              <a:uFillTx/>
              <a:latin typeface="Calibri"/>
              <a:cs typeface="Calibri"/>
              <a:sym typeface="Calibri"/>
            </a:endParaRPr>
          </a:p>
          <a:p>
            <a:pPr marL="342900" marR="0" lvl="0" indent="-342900" algn="just"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s-ES" sz="2000" b="0" i="0" u="none" strike="noStrike" kern="0" cap="none" spc="0" normalizeH="0" baseline="0" noProof="0" dirty="0">
              <a:ln>
                <a:noFill/>
              </a:ln>
              <a:solidFill>
                <a:srgbClr val="FFFFFF"/>
              </a:solidFill>
              <a:effectLst/>
              <a:uLnTx/>
              <a:uFillTx/>
              <a:latin typeface="Calibri"/>
              <a:cs typeface="Calibri"/>
              <a:sym typeface="Calibri"/>
            </a:endParaRPr>
          </a:p>
          <a:p>
            <a:pPr marL="342900" marR="0" lvl="0" indent="-342900" algn="just"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s-ES" sz="2000" b="0" i="0" u="none" strike="noStrike" kern="0" cap="none" spc="0" normalizeH="0" baseline="0" noProof="0" dirty="0">
              <a:ln>
                <a:noFill/>
              </a:ln>
              <a:solidFill>
                <a:srgbClr val="FFFFFF"/>
              </a:solidFill>
              <a:effectLst/>
              <a:uLnTx/>
              <a:uFillTx/>
              <a:latin typeface="Calibri"/>
              <a:cs typeface="Calibri"/>
              <a:sym typeface="Calibri"/>
            </a:endParaRPr>
          </a:p>
          <a:p>
            <a:pPr marL="342900" marR="0" lvl="0" indent="-342900" algn="just"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s-ES" sz="2000" b="0" i="0" u="none" strike="noStrike" kern="0" cap="none" spc="0" normalizeH="0" baseline="0" noProof="0" dirty="0">
              <a:ln>
                <a:noFill/>
              </a:ln>
              <a:solidFill>
                <a:srgbClr val="FFFFFF"/>
              </a:solidFill>
              <a:effectLst/>
              <a:uLnTx/>
              <a:uFillTx/>
              <a:latin typeface="Calibri"/>
              <a:ea typeface="Calibri"/>
              <a:cs typeface="Calibri"/>
              <a:sym typeface="Calibri"/>
            </a:endParaRPr>
          </a:p>
          <a:p>
            <a:pPr marL="342900" marR="0" lvl="0" indent="-342900" algn="just"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n" sz="2000" b="0" i="0" u="none" strike="noStrike" kern="0" cap="none" spc="0" normalizeH="0" baseline="0" noProof="0" dirty="0">
              <a:ln>
                <a:noFill/>
              </a:ln>
              <a:solidFill>
                <a:srgbClr val="FFFFFF"/>
              </a:solidFill>
              <a:effectLst/>
              <a:uLnTx/>
              <a:uFillTx/>
              <a:latin typeface="Calibri"/>
              <a:ea typeface="Calibri"/>
              <a:cs typeface="Calibri"/>
              <a:sym typeface="Calibri"/>
            </a:endParaRPr>
          </a:p>
          <a:p>
            <a:pPr marL="342900" marR="0" lvl="0" indent="-342900" algn="just" defTabSz="914400" rtl="0" eaLnBrk="1" fontAlgn="auto" latinLnBrk="0" hangingPunct="1">
              <a:lnSpc>
                <a:spcPct val="115000"/>
              </a:lnSpc>
              <a:spcBef>
                <a:spcPts val="0"/>
              </a:spcBef>
              <a:spcAft>
                <a:spcPts val="0"/>
              </a:spcAft>
              <a:buClr>
                <a:srgbClr val="FFFFFF"/>
              </a:buClr>
              <a:buSzTx/>
              <a:buFont typeface="+mj-lt"/>
              <a:buAutoNum type="arabicPeriod"/>
              <a:tabLst/>
              <a:defRPr/>
            </a:pPr>
            <a:endParaRPr kumimoji="0" lang="en" sz="2000" b="0"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just" defTabSz="914400" rtl="0" eaLnBrk="1" fontAlgn="auto" latinLnBrk="0" hangingPunct="1">
              <a:lnSpc>
                <a:spcPct val="115000"/>
              </a:lnSpc>
              <a:spcBef>
                <a:spcPts val="0"/>
              </a:spcBef>
              <a:spcAft>
                <a:spcPts val="0"/>
              </a:spcAft>
              <a:buClr>
                <a:srgbClr val="000000"/>
              </a:buClr>
              <a:buSzTx/>
              <a:buFont typeface="Arial"/>
              <a:buNone/>
              <a:tabLst/>
              <a:defRPr/>
            </a:pPr>
            <a:endParaRPr kumimoji="0" lang="en" sz="2000" b="0"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just" defTabSz="914400" rtl="0" eaLnBrk="1" fontAlgn="auto" latinLnBrk="0" hangingPunct="1">
              <a:lnSpc>
                <a:spcPct val="115000"/>
              </a:lnSpc>
              <a:spcBef>
                <a:spcPts val="0"/>
              </a:spcBef>
              <a:spcAft>
                <a:spcPts val="0"/>
              </a:spcAft>
              <a:buClr>
                <a:srgbClr val="000000"/>
              </a:buClr>
              <a:buSzTx/>
              <a:buFont typeface="Arial"/>
              <a:buNone/>
              <a:tabLst/>
              <a:defRPr/>
            </a:pPr>
            <a:endParaRPr kumimoji="0" sz="2000" b="0" i="0" u="none" strike="noStrike" kern="0" cap="none" spc="0" normalizeH="0" baseline="0" noProof="0" dirty="0">
              <a:ln>
                <a:noFill/>
              </a:ln>
              <a:solidFill>
                <a:srgbClr val="000000"/>
              </a:solidFill>
              <a:effectLst/>
              <a:highlight>
                <a:srgbClr val="FF0000"/>
              </a:highlight>
              <a:uLnTx/>
              <a:uFillTx/>
              <a:latin typeface="Calibri"/>
              <a:ea typeface="Calibri"/>
              <a:cs typeface="Calibri"/>
              <a:sym typeface="Calibri"/>
            </a:endParaRPr>
          </a:p>
        </p:txBody>
      </p:sp>
      <p:sp>
        <p:nvSpPr>
          <p:cNvPr id="78" name="Shape 78"/>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pic>
        <p:nvPicPr>
          <p:cNvPr id="79" name="Shape 79"/>
          <p:cNvPicPr preferRelativeResize="0"/>
          <p:nvPr/>
        </p:nvPicPr>
        <p:blipFill rotWithShape="1">
          <a:blip r:embed="rId4">
            <a:alphaModFix/>
          </a:blip>
          <a:srcRect t="31059" b="37451"/>
          <a:stretch/>
        </p:blipFill>
        <p:spPr>
          <a:xfrm>
            <a:off x="7590772" y="4296427"/>
            <a:ext cx="1553227" cy="753772"/>
          </a:xfrm>
          <a:prstGeom prst="rect">
            <a:avLst/>
          </a:prstGeom>
          <a:noFill/>
          <a:ln>
            <a:noFill/>
          </a:ln>
        </p:spPr>
      </p:pic>
    </p:spTree>
    <p:custDataLst>
      <p:tags r:id="rId1"/>
    </p:custDataLst>
    <p:extLst>
      <p:ext uri="{BB962C8B-B14F-4D97-AF65-F5344CB8AC3E}">
        <p14:creationId xmlns:p14="http://schemas.microsoft.com/office/powerpoint/2010/main" xmlns="" val="839287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95"/>
        <p:cNvGrpSpPr/>
        <p:nvPr/>
      </p:nvGrpSpPr>
      <p:grpSpPr>
        <a:xfrm>
          <a:off x="0" y="0"/>
          <a:ext cx="0" cy="0"/>
          <a:chOff x="0" y="0"/>
          <a:chExt cx="0" cy="0"/>
        </a:xfrm>
      </p:grpSpPr>
      <p:pic>
        <p:nvPicPr>
          <p:cNvPr id="96" name="Shape 96"/>
          <p:cNvPicPr preferRelativeResize="0"/>
          <p:nvPr/>
        </p:nvPicPr>
        <p:blipFill rotWithShape="1">
          <a:blip r:embed="rId4">
            <a:alphaModFix/>
          </a:blip>
          <a:srcRect l="10257" t="28136" b="42594"/>
          <a:stretch/>
        </p:blipFill>
        <p:spPr>
          <a:xfrm>
            <a:off x="740742" y="4091939"/>
            <a:ext cx="2277869" cy="998220"/>
          </a:xfrm>
          <a:prstGeom prst="rect">
            <a:avLst/>
          </a:prstGeom>
          <a:noFill/>
          <a:ln>
            <a:noFill/>
          </a:ln>
        </p:spPr>
      </p:pic>
      <p:pic>
        <p:nvPicPr>
          <p:cNvPr id="98" name="Shape 98"/>
          <p:cNvPicPr preferRelativeResize="0"/>
          <p:nvPr/>
        </p:nvPicPr>
        <p:blipFill>
          <a:blip r:embed="rId5">
            <a:alphaModFix/>
          </a:blip>
          <a:stretch>
            <a:fillRect/>
          </a:stretch>
        </p:blipFill>
        <p:spPr>
          <a:xfrm>
            <a:off x="5211569" y="4194179"/>
            <a:ext cx="2005151" cy="713925"/>
          </a:xfrm>
          <a:prstGeom prst="rect">
            <a:avLst/>
          </a:prstGeom>
          <a:noFill/>
          <a:ln>
            <a:noFill/>
          </a:ln>
        </p:spPr>
      </p:pic>
      <p:pic>
        <p:nvPicPr>
          <p:cNvPr id="6" name="Shape 63">
            <a:extLst>
              <a:ext uri="{FF2B5EF4-FFF2-40B4-BE49-F238E27FC236}">
                <a16:creationId xmlns:a16="http://schemas.microsoft.com/office/drawing/2014/main" xmlns="" id="{E154C52B-17CC-415A-935D-480A59D08016}"/>
              </a:ext>
            </a:extLst>
          </p:cNvPr>
          <p:cNvPicPr preferRelativeResize="0"/>
          <p:nvPr/>
        </p:nvPicPr>
        <p:blipFill>
          <a:blip r:embed="rId6">
            <a:alphaModFix/>
          </a:blip>
          <a:stretch>
            <a:fillRect/>
          </a:stretch>
        </p:blipFill>
        <p:spPr>
          <a:xfrm>
            <a:off x="3261361" y="4227094"/>
            <a:ext cx="1379288" cy="727909"/>
          </a:xfrm>
          <a:prstGeom prst="rect">
            <a:avLst/>
          </a:prstGeom>
          <a:noFill/>
          <a:ln>
            <a:noFill/>
          </a:ln>
        </p:spPr>
      </p:pic>
      <p:sp>
        <p:nvSpPr>
          <p:cNvPr id="7" name="Shape 84">
            <a:extLst>
              <a:ext uri="{FF2B5EF4-FFF2-40B4-BE49-F238E27FC236}">
                <a16:creationId xmlns:a16="http://schemas.microsoft.com/office/drawing/2014/main" xmlns="" id="{0D11BE42-45AE-4FA7-A269-17A4277489B2}"/>
              </a:ext>
            </a:extLst>
          </p:cNvPr>
          <p:cNvSpPr txBox="1"/>
          <p:nvPr/>
        </p:nvSpPr>
        <p:spPr>
          <a:xfrm>
            <a:off x="606586" y="1472812"/>
            <a:ext cx="8013904" cy="1282914"/>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n-US" sz="3600" smtClean="0">
                <a:solidFill>
                  <a:srgbClr val="FFFFFF"/>
                </a:solidFill>
                <a:latin typeface="Oswald"/>
                <a:ea typeface="Oswald"/>
                <a:cs typeface="Oswald"/>
                <a:sym typeface="Oswald"/>
              </a:rPr>
              <a:t>Thank you for your attention.</a:t>
            </a:r>
            <a:endParaRPr dirty="0"/>
          </a:p>
        </p:txBody>
      </p:sp>
      <p:pic>
        <p:nvPicPr>
          <p:cNvPr id="8" name="Picture 7" descr="Image result for ILO logo"/>
          <p:cNvPicPr/>
          <p:nvPr/>
        </p:nvPicPr>
        <p:blipFill>
          <a:blip r:embed="rId7" cstate="print"/>
          <a:srcRect/>
          <a:stretch>
            <a:fillRect/>
          </a:stretch>
        </p:blipFill>
        <p:spPr bwMode="auto">
          <a:xfrm>
            <a:off x="7676917" y="3699479"/>
            <a:ext cx="887729" cy="1209961"/>
          </a:xfrm>
          <a:prstGeom prst="rect">
            <a:avLst/>
          </a:prstGeom>
          <a:noFill/>
          <a:ln w="9525">
            <a:noFill/>
            <a:miter lim="800000"/>
            <a:headEnd/>
            <a:tailEnd/>
          </a:ln>
        </p:spPr>
      </p:pic>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493850" y="1705213"/>
            <a:ext cx="8460693" cy="8895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s-CR" sz="4000" smtClean="0">
                <a:solidFill>
                  <a:srgbClr val="FFFFFF"/>
                </a:solidFill>
                <a:latin typeface="Oswald"/>
                <a:ea typeface="Oswald"/>
                <a:cs typeface="Oswald"/>
                <a:sym typeface="Oswald"/>
              </a:rPr>
              <a:t>The Need to Adopt </a:t>
            </a:r>
            <a:br>
              <a:rPr lang="es-CR" sz="4000" smtClean="0">
                <a:solidFill>
                  <a:srgbClr val="FFFFFF"/>
                </a:solidFill>
                <a:latin typeface="Oswald"/>
                <a:ea typeface="Oswald"/>
                <a:cs typeface="Oswald"/>
                <a:sym typeface="Oswald"/>
              </a:rPr>
            </a:br>
            <a:r>
              <a:rPr lang="es-CR" sz="4000" smtClean="0">
                <a:solidFill>
                  <a:srgbClr val="FFFFFF"/>
                </a:solidFill>
                <a:latin typeface="Oswald"/>
                <a:ea typeface="Oswald"/>
                <a:cs typeface="Oswald"/>
                <a:sym typeface="Oswald"/>
              </a:rPr>
              <a:t>Protection Measures</a:t>
            </a:r>
            <a:endParaRPr lang="es-C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7415408" y="4308953"/>
            <a:ext cx="1728592" cy="741246"/>
          </a:xfrm>
          <a:prstGeom prst="rect">
            <a:avLst/>
          </a:prstGeom>
          <a:noFill/>
          <a:ln>
            <a:noFill/>
          </a:ln>
        </p:spPr>
      </p:pic>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95625" y="252500"/>
            <a:ext cx="7488600" cy="8895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n-US" sz="3600" smtClean="0">
                <a:solidFill>
                  <a:schemeClr val="lt1"/>
                </a:solidFill>
                <a:latin typeface="Oswald"/>
                <a:ea typeface="Oswald"/>
                <a:cs typeface="Oswald"/>
                <a:sym typeface="Oswald"/>
              </a:rPr>
              <a:t>The Need for Protection</a:t>
            </a:r>
            <a:endParaRPr sz="36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901611" y="931122"/>
            <a:ext cx="8057038" cy="3785191"/>
          </a:xfrm>
          <a:prstGeom prst="rect">
            <a:avLst/>
          </a:prstGeom>
          <a:noFill/>
          <a:ln>
            <a:noFill/>
          </a:ln>
        </p:spPr>
        <p:txBody>
          <a:bodyPr spcFirstLastPara="1" wrap="square" lIns="91425" tIns="91425" rIns="91425" bIns="91425" anchor="t" anchorCtr="0">
            <a:noAutofit/>
          </a:bodyPr>
          <a:lstStyle/>
          <a:p>
            <a:pPr marL="342900" lvl="0" indent="-342900" rtl="0">
              <a:lnSpc>
                <a:spcPct val="115000"/>
              </a:lnSpc>
              <a:spcBef>
                <a:spcPts val="0"/>
              </a:spcBef>
              <a:spcAft>
                <a:spcPts val="0"/>
              </a:spcAft>
              <a:buClr>
                <a:schemeClr val="bg1"/>
              </a:buClr>
              <a:buFont typeface="+mj-lt"/>
              <a:buAutoNum type="arabicPeriod"/>
            </a:pPr>
            <a:r>
              <a:rPr lang="es-CR" sz="2200" smtClean="0">
                <a:solidFill>
                  <a:srgbClr val="FFFFFF"/>
                </a:solidFill>
                <a:latin typeface="Calibri"/>
                <a:ea typeface="Calibri"/>
                <a:cs typeface="Calibri"/>
                <a:sym typeface="Calibri"/>
              </a:rPr>
              <a:t>Migration can offer better living conditions.</a:t>
            </a:r>
            <a:endParaRPr lang="es-CR" sz="2200" dirty="0">
              <a:solidFill>
                <a:srgbClr val="FFFFFF"/>
              </a:solidFill>
              <a:latin typeface="Calibri"/>
              <a:ea typeface="Calibri"/>
              <a:cs typeface="Calibri"/>
              <a:sym typeface="Calibri"/>
            </a:endParaRPr>
          </a:p>
          <a:p>
            <a:pPr marL="228600" lvl="0" indent="-228600" rtl="0">
              <a:lnSpc>
                <a:spcPct val="115000"/>
              </a:lnSpc>
              <a:spcBef>
                <a:spcPts val="0"/>
              </a:spcBef>
              <a:spcAft>
                <a:spcPts val="0"/>
              </a:spcAft>
              <a:buClr>
                <a:schemeClr val="bg1"/>
              </a:buClr>
              <a:buFont typeface="+mj-lt"/>
              <a:buAutoNum type="arabicPeriod"/>
            </a:pPr>
            <a:endParaRPr lang="es-CR" sz="1600" dirty="0">
              <a:solidFill>
                <a:srgbClr val="FFFFFF"/>
              </a:solidFill>
              <a:latin typeface="Calibri"/>
              <a:ea typeface="Calibri"/>
              <a:cs typeface="Calibri"/>
              <a:sym typeface="Calibri"/>
            </a:endParaRPr>
          </a:p>
          <a:p>
            <a:pPr marL="342900" lvl="0" indent="-342900" rtl="0">
              <a:lnSpc>
                <a:spcPct val="115000"/>
              </a:lnSpc>
              <a:spcBef>
                <a:spcPts val="0"/>
              </a:spcBef>
              <a:spcAft>
                <a:spcPts val="0"/>
              </a:spcAft>
              <a:buClr>
                <a:schemeClr val="bg1"/>
              </a:buClr>
              <a:buFont typeface="+mj-lt"/>
              <a:buAutoNum type="arabicPeriod"/>
            </a:pPr>
            <a:r>
              <a:rPr lang="es-CR" sz="2200" smtClean="0">
                <a:solidFill>
                  <a:srgbClr val="FFFFFF"/>
                </a:solidFill>
                <a:latin typeface="Calibri"/>
                <a:ea typeface="Calibri"/>
                <a:cs typeface="Calibri"/>
                <a:sym typeface="Calibri"/>
              </a:rPr>
              <a:t>It can also bring obstacles and risks.</a:t>
            </a:r>
            <a:endParaRPr lang="es-CR" sz="2200" dirty="0">
              <a:solidFill>
                <a:srgbClr val="FFFFFF"/>
              </a:solidFill>
              <a:latin typeface="Calibri"/>
              <a:ea typeface="Calibri"/>
              <a:cs typeface="Calibri"/>
              <a:sym typeface="Calibri"/>
            </a:endParaRPr>
          </a:p>
          <a:p>
            <a:pPr marL="228600" lvl="0" indent="-228600" rtl="0">
              <a:lnSpc>
                <a:spcPct val="115000"/>
              </a:lnSpc>
              <a:spcBef>
                <a:spcPts val="0"/>
              </a:spcBef>
              <a:spcAft>
                <a:spcPts val="0"/>
              </a:spcAft>
              <a:buClr>
                <a:schemeClr val="bg1"/>
              </a:buClr>
              <a:buFont typeface="+mj-lt"/>
              <a:buAutoNum type="arabicPeriod"/>
            </a:pPr>
            <a:endParaRPr lang="es-CR" sz="1600" dirty="0">
              <a:solidFill>
                <a:srgbClr val="FFFFFF"/>
              </a:solidFill>
              <a:latin typeface="Calibri"/>
              <a:ea typeface="Calibri"/>
              <a:cs typeface="Calibri"/>
              <a:sym typeface="Calibri"/>
            </a:endParaRPr>
          </a:p>
          <a:p>
            <a:pPr marL="342900" lvl="0" indent="-342900" rtl="0">
              <a:lnSpc>
                <a:spcPct val="115000"/>
              </a:lnSpc>
              <a:spcBef>
                <a:spcPts val="0"/>
              </a:spcBef>
              <a:spcAft>
                <a:spcPts val="0"/>
              </a:spcAft>
              <a:buClr>
                <a:schemeClr val="bg1"/>
              </a:buClr>
              <a:buFont typeface="+mj-lt"/>
              <a:buAutoNum type="arabicPeriod"/>
            </a:pPr>
            <a:r>
              <a:rPr lang="es-CR" sz="2200" smtClean="0">
                <a:solidFill>
                  <a:srgbClr val="FFFFFF"/>
                </a:solidFill>
                <a:latin typeface="Calibri"/>
                <a:ea typeface="Calibri"/>
                <a:cs typeface="Calibri"/>
                <a:sym typeface="Calibri"/>
              </a:rPr>
              <a:t>Migrants may suffer discrimination, hostility, and exploitation.</a:t>
            </a:r>
            <a:endParaRPr lang="es-CR" sz="2200" dirty="0">
              <a:solidFill>
                <a:srgbClr val="FFFFFF"/>
              </a:solidFill>
              <a:latin typeface="Calibri"/>
              <a:ea typeface="Calibri"/>
              <a:cs typeface="Calibri"/>
              <a:sym typeface="Calibri"/>
            </a:endParaRPr>
          </a:p>
          <a:p>
            <a:pPr marL="228600" lvl="0" indent="-228600" rtl="0">
              <a:lnSpc>
                <a:spcPct val="115000"/>
              </a:lnSpc>
              <a:spcBef>
                <a:spcPts val="0"/>
              </a:spcBef>
              <a:spcAft>
                <a:spcPts val="0"/>
              </a:spcAft>
              <a:buClr>
                <a:schemeClr val="bg1"/>
              </a:buClr>
              <a:buFont typeface="+mj-lt"/>
              <a:buAutoNum type="arabicPeriod"/>
            </a:pPr>
            <a:endParaRPr lang="es-CR" sz="1600" dirty="0">
              <a:solidFill>
                <a:srgbClr val="FFFFFF"/>
              </a:solidFill>
              <a:latin typeface="Calibri"/>
              <a:ea typeface="Calibri"/>
              <a:cs typeface="Calibri"/>
              <a:sym typeface="Calibri"/>
            </a:endParaRPr>
          </a:p>
          <a:p>
            <a:pPr marL="342900" lvl="0" indent="-342900" rtl="0">
              <a:lnSpc>
                <a:spcPct val="115000"/>
              </a:lnSpc>
              <a:spcBef>
                <a:spcPts val="0"/>
              </a:spcBef>
              <a:spcAft>
                <a:spcPts val="0"/>
              </a:spcAft>
              <a:buClr>
                <a:schemeClr val="bg1"/>
              </a:buClr>
              <a:buFont typeface="+mj-lt"/>
              <a:buAutoNum type="arabicPeriod"/>
            </a:pPr>
            <a:r>
              <a:rPr lang="es-CR" sz="2200" smtClean="0">
                <a:solidFill>
                  <a:srgbClr val="FFFFFF"/>
                </a:solidFill>
                <a:latin typeface="Calibri"/>
                <a:ea typeface="Calibri"/>
                <a:cs typeface="Calibri"/>
                <a:sym typeface="Calibri"/>
              </a:rPr>
              <a:t>Workers do not face the same degree of vulnerability.</a:t>
            </a:r>
            <a:endParaRPr lang="es-CR" sz="2400" dirty="0">
              <a:solidFill>
                <a:srgbClr val="FFFFFF"/>
              </a:solidFill>
              <a:latin typeface="Calibri"/>
              <a:ea typeface="Calibri"/>
              <a:cs typeface="Calibri"/>
              <a:sym typeface="Calibri"/>
            </a:endParaRPr>
          </a:p>
          <a:p>
            <a:pPr marL="0" lvl="0" indent="0" rtl="0">
              <a:lnSpc>
                <a:spcPct val="115000"/>
              </a:lnSpc>
              <a:spcBef>
                <a:spcPts val="0"/>
              </a:spcBef>
              <a:spcAft>
                <a:spcPts val="0"/>
              </a:spcAft>
              <a:buNone/>
            </a:pPr>
            <a:endParaRPr lang="es-CR" sz="2400" dirty="0">
              <a:solidFill>
                <a:srgbClr val="FFFFFF"/>
              </a:solidFill>
              <a:latin typeface="Calibri"/>
              <a:ea typeface="Calibri"/>
              <a:cs typeface="Calibri"/>
              <a:sym typeface="Calibri"/>
            </a:endParaRPr>
          </a:p>
        </p:txBody>
      </p:sp>
      <p:sp>
        <p:nvSpPr>
          <p:cNvPr id="86" name="Shape 86"/>
          <p:cNvSpPr/>
          <p:nvPr/>
        </p:nvSpPr>
        <p:spPr>
          <a:xfrm>
            <a:off x="528636" y="1142000"/>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528636" y="1806688"/>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7228114" y="4267200"/>
            <a:ext cx="1915886" cy="782999"/>
          </a:xfrm>
          <a:prstGeom prst="rect">
            <a:avLst/>
          </a:prstGeom>
          <a:noFill/>
          <a:ln>
            <a:noFill/>
          </a:ln>
        </p:spPr>
      </p:pic>
      <p:sp>
        <p:nvSpPr>
          <p:cNvPr id="10" name="Shape 88">
            <a:extLst>
              <a:ext uri="{FF2B5EF4-FFF2-40B4-BE49-F238E27FC236}">
                <a16:creationId xmlns:a16="http://schemas.microsoft.com/office/drawing/2014/main" xmlns="" id="{D2449064-C12E-4A24-A789-BF48B172C179}"/>
              </a:ext>
            </a:extLst>
          </p:cNvPr>
          <p:cNvSpPr/>
          <p:nvPr/>
        </p:nvSpPr>
        <p:spPr>
          <a:xfrm>
            <a:off x="542596" y="2495462"/>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88">
            <a:extLst>
              <a:ext uri="{FF2B5EF4-FFF2-40B4-BE49-F238E27FC236}">
                <a16:creationId xmlns:a16="http://schemas.microsoft.com/office/drawing/2014/main" xmlns="" id="{F0599DE1-4E45-4922-8C28-40CAA86AF1FD}"/>
              </a:ext>
            </a:extLst>
          </p:cNvPr>
          <p:cNvSpPr/>
          <p:nvPr/>
        </p:nvSpPr>
        <p:spPr>
          <a:xfrm>
            <a:off x="563537" y="3134146"/>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1"/>
    </p:custDataLst>
    <p:extLst>
      <p:ext uri="{BB962C8B-B14F-4D97-AF65-F5344CB8AC3E}">
        <p14:creationId xmlns:p14="http://schemas.microsoft.com/office/powerpoint/2010/main" xmlns="" val="1557218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827700" y="337525"/>
            <a:ext cx="7488600" cy="8895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n-US" sz="2800" smtClean="0">
                <a:solidFill>
                  <a:schemeClr val="lt1"/>
                </a:solidFill>
                <a:latin typeface="Oswald"/>
                <a:ea typeface="Oswald"/>
                <a:cs typeface="Oswald"/>
                <a:sym typeface="Oswald"/>
              </a:rPr>
              <a:t>Measures that Countries of Origin </a:t>
            </a:r>
            <a:br>
              <a:rPr lang="en-US" sz="2800" smtClean="0">
                <a:solidFill>
                  <a:schemeClr val="lt1"/>
                </a:solidFill>
                <a:latin typeface="Oswald"/>
                <a:ea typeface="Oswald"/>
                <a:cs typeface="Oswald"/>
                <a:sym typeface="Oswald"/>
              </a:rPr>
            </a:br>
            <a:r>
              <a:rPr lang="en-US" sz="2800" smtClean="0">
                <a:solidFill>
                  <a:schemeClr val="lt1"/>
                </a:solidFill>
                <a:latin typeface="Oswald"/>
                <a:ea typeface="Oswald"/>
                <a:cs typeface="Oswald"/>
                <a:sym typeface="Oswald"/>
              </a:rPr>
              <a:t>Can Take to Protect their Nationals</a:t>
            </a:r>
            <a:endParaRPr dirty="0"/>
          </a:p>
        </p:txBody>
      </p:sp>
      <p:sp>
        <p:nvSpPr>
          <p:cNvPr id="85" name="Shape 85"/>
          <p:cNvSpPr txBox="1"/>
          <p:nvPr/>
        </p:nvSpPr>
        <p:spPr>
          <a:xfrm>
            <a:off x="1363112" y="1386735"/>
            <a:ext cx="7490564" cy="3270277"/>
          </a:xfrm>
          <a:prstGeom prst="rect">
            <a:avLst/>
          </a:prstGeom>
          <a:noFill/>
          <a:ln>
            <a:noFill/>
          </a:ln>
        </p:spPr>
        <p:txBody>
          <a:bodyPr spcFirstLastPara="1" wrap="square" lIns="91425" tIns="91425" rIns="91425" bIns="91425" anchor="t" anchorCtr="0">
            <a:noAutofit/>
          </a:bodyPr>
          <a:lstStyle/>
          <a:p>
            <a:pPr marL="342900" lvl="0" indent="-342900">
              <a:lnSpc>
                <a:spcPct val="115000"/>
              </a:lnSpc>
              <a:buClr>
                <a:schemeClr val="bg1"/>
              </a:buClr>
              <a:buFont typeface="+mj-lt"/>
              <a:buAutoNum type="arabicPeriod"/>
            </a:pPr>
            <a:r>
              <a:rPr lang="es-ES" sz="1800" smtClean="0">
                <a:solidFill>
                  <a:srgbClr val="FFFFFF"/>
                </a:solidFill>
                <a:latin typeface="Calibri"/>
                <a:ea typeface="Calibri"/>
                <a:cs typeface="Calibri"/>
                <a:sym typeface="Calibri"/>
              </a:rPr>
              <a:t>Destination countries are primarily responsible for preventing violations </a:t>
            </a:r>
            <a:br>
              <a:rPr lang="es-ES" sz="1800" smtClean="0">
                <a:solidFill>
                  <a:srgbClr val="FFFFFF"/>
                </a:solidFill>
                <a:latin typeface="Calibri"/>
                <a:ea typeface="Calibri"/>
                <a:cs typeface="Calibri"/>
                <a:sym typeface="Calibri"/>
              </a:rPr>
            </a:br>
            <a:r>
              <a:rPr lang="es-ES" sz="1800" smtClean="0">
                <a:solidFill>
                  <a:srgbClr val="FFFFFF"/>
                </a:solidFill>
                <a:latin typeface="Calibri"/>
                <a:ea typeface="Calibri"/>
                <a:cs typeface="Calibri"/>
                <a:sym typeface="Calibri"/>
              </a:rPr>
              <a:t>of the rights of migrant labour.</a:t>
            </a:r>
            <a:endParaRPr lang="es-ES" sz="1800" dirty="0">
              <a:solidFill>
                <a:srgbClr val="FFFFFF"/>
              </a:solidFill>
              <a:latin typeface="Calibri"/>
              <a:ea typeface="Calibri"/>
              <a:cs typeface="Calibri"/>
              <a:sym typeface="Calibri"/>
            </a:endParaRPr>
          </a:p>
          <a:p>
            <a:pPr marL="342900" lvl="0" indent="-342900">
              <a:lnSpc>
                <a:spcPct val="115000"/>
              </a:lnSpc>
              <a:buClr>
                <a:schemeClr val="bg1"/>
              </a:buClr>
              <a:buFont typeface="+mj-lt"/>
              <a:buAutoNum type="arabicPeriod"/>
            </a:pPr>
            <a:endParaRPr lang="es-ES" dirty="0">
              <a:solidFill>
                <a:srgbClr val="FFFFFF"/>
              </a:solidFill>
              <a:latin typeface="Calibri"/>
              <a:ea typeface="Calibri"/>
              <a:cs typeface="Calibri"/>
              <a:sym typeface="Calibri"/>
            </a:endParaRPr>
          </a:p>
          <a:p>
            <a:pPr marL="342900" lvl="0" indent="-342900">
              <a:lnSpc>
                <a:spcPct val="115000"/>
              </a:lnSpc>
              <a:buClr>
                <a:schemeClr val="bg1"/>
              </a:buClr>
              <a:buFont typeface="+mj-lt"/>
              <a:buAutoNum type="arabicPeriod"/>
            </a:pPr>
            <a:r>
              <a:rPr lang="es-ES" sz="1800" smtClean="0">
                <a:solidFill>
                  <a:srgbClr val="FFFFFF"/>
                </a:solidFill>
                <a:latin typeface="Calibri"/>
                <a:ea typeface="Calibri"/>
                <a:cs typeface="Calibri"/>
                <a:sym typeface="Calibri"/>
              </a:rPr>
              <a:t>Protection of migrant workers can begin in the country of origin.</a:t>
            </a:r>
            <a:endParaRPr lang="es-ES" sz="1800" dirty="0">
              <a:solidFill>
                <a:srgbClr val="FFFFFF"/>
              </a:solidFill>
              <a:latin typeface="Calibri"/>
              <a:ea typeface="Calibri"/>
              <a:cs typeface="Calibri"/>
              <a:sym typeface="Calibri"/>
            </a:endParaRPr>
          </a:p>
          <a:p>
            <a:pPr marL="342900" lvl="0" indent="-342900">
              <a:lnSpc>
                <a:spcPct val="115000"/>
              </a:lnSpc>
              <a:buClr>
                <a:schemeClr val="bg1"/>
              </a:buClr>
              <a:buFont typeface="+mj-lt"/>
              <a:buAutoNum type="arabicPeriod"/>
            </a:pPr>
            <a:endParaRPr lang="es-ES" dirty="0">
              <a:solidFill>
                <a:srgbClr val="FFFFFF"/>
              </a:solidFill>
              <a:latin typeface="Calibri"/>
              <a:ea typeface="Calibri"/>
              <a:cs typeface="Calibri"/>
              <a:sym typeface="Calibri"/>
            </a:endParaRPr>
          </a:p>
          <a:p>
            <a:pPr marL="342900" lvl="0" indent="-342900">
              <a:lnSpc>
                <a:spcPct val="115000"/>
              </a:lnSpc>
              <a:buClr>
                <a:schemeClr val="bg1"/>
              </a:buClr>
              <a:buFont typeface="+mj-lt"/>
              <a:buAutoNum type="arabicPeriod"/>
            </a:pPr>
            <a:r>
              <a:rPr lang="es-ES" sz="1800" smtClean="0">
                <a:solidFill>
                  <a:srgbClr val="FFFFFF"/>
                </a:solidFill>
                <a:latin typeface="Calibri"/>
                <a:ea typeface="Calibri"/>
                <a:cs typeface="Calibri"/>
                <a:sym typeface="Calibri"/>
              </a:rPr>
              <a:t>In the destination country, the consular and diplomatic representatives have various means for protecting migrant labour.</a:t>
            </a:r>
            <a:endParaRPr lang="es-ES" sz="1800" dirty="0">
              <a:solidFill>
                <a:srgbClr val="FFFFFF"/>
              </a:solidFill>
              <a:latin typeface="Calibri"/>
              <a:ea typeface="Calibri"/>
              <a:cs typeface="Calibri"/>
              <a:sym typeface="Calibri"/>
            </a:endParaRPr>
          </a:p>
          <a:p>
            <a:pPr marL="342900" lvl="0" indent="-342900">
              <a:lnSpc>
                <a:spcPct val="115000"/>
              </a:lnSpc>
              <a:buClr>
                <a:schemeClr val="bg1"/>
              </a:buClr>
              <a:buFont typeface="+mj-lt"/>
              <a:buAutoNum type="arabicPeriod"/>
            </a:pPr>
            <a:endParaRPr lang="es-ES" dirty="0">
              <a:solidFill>
                <a:srgbClr val="FFFFFF"/>
              </a:solidFill>
              <a:latin typeface="Calibri"/>
              <a:ea typeface="Calibri"/>
              <a:cs typeface="Calibri"/>
              <a:sym typeface="Calibri"/>
            </a:endParaRPr>
          </a:p>
          <a:p>
            <a:pPr marL="342900" lvl="0" indent="-342900">
              <a:lnSpc>
                <a:spcPct val="115000"/>
              </a:lnSpc>
              <a:buClr>
                <a:schemeClr val="bg1"/>
              </a:buClr>
              <a:buFont typeface="+mj-lt"/>
              <a:buAutoNum type="arabicPeriod"/>
            </a:pPr>
            <a:r>
              <a:rPr lang="es-ES" sz="1800" smtClean="0">
                <a:solidFill>
                  <a:srgbClr val="FFFFFF"/>
                </a:solidFill>
                <a:latin typeface="Calibri"/>
                <a:ea typeface="Calibri"/>
                <a:cs typeface="Calibri"/>
                <a:sym typeface="Calibri"/>
              </a:rPr>
              <a:t>Cooperation between the countries of origin and the destination countries is fundamental.</a:t>
            </a:r>
            <a:endParaRPr lang="es-ES" sz="1800" dirty="0">
              <a:solidFill>
                <a:srgbClr val="FFFFFF"/>
              </a:solidFill>
              <a:latin typeface="Calibri"/>
              <a:ea typeface="Calibri"/>
              <a:cs typeface="Calibri"/>
              <a:sym typeface="Calibri"/>
            </a:endParaRPr>
          </a:p>
        </p:txBody>
      </p:sp>
      <p:sp>
        <p:nvSpPr>
          <p:cNvPr id="86" name="Shape 86"/>
          <p:cNvSpPr/>
          <p:nvPr/>
        </p:nvSpPr>
        <p:spPr>
          <a:xfrm>
            <a:off x="956312" y="1544578"/>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956312" y="2428859"/>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963292" y="2985829"/>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88">
            <a:extLst>
              <a:ext uri="{FF2B5EF4-FFF2-40B4-BE49-F238E27FC236}">
                <a16:creationId xmlns:a16="http://schemas.microsoft.com/office/drawing/2014/main" xmlns="" id="{5D60AAD8-57B1-4F10-A3AA-C0BC1AEFA971}"/>
              </a:ext>
            </a:extLst>
          </p:cNvPr>
          <p:cNvSpPr/>
          <p:nvPr/>
        </p:nvSpPr>
        <p:spPr>
          <a:xfrm>
            <a:off x="970272" y="3849169"/>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ustDataLst>
      <p:tags r:id="rId1"/>
    </p:custDataLst>
    <p:extLst>
      <p:ext uri="{BB962C8B-B14F-4D97-AF65-F5344CB8AC3E}">
        <p14:creationId xmlns:p14="http://schemas.microsoft.com/office/powerpoint/2010/main" xmlns="" val="2095733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6647225" y="4032800"/>
            <a:ext cx="2496775" cy="1017399"/>
          </a:xfrm>
          <a:prstGeom prst="rect">
            <a:avLst/>
          </a:prstGeom>
          <a:noFill/>
          <a:ln>
            <a:noFill/>
          </a:ln>
        </p:spPr>
      </p:pic>
      <p:sp>
        <p:nvSpPr>
          <p:cNvPr id="10" name="Shape 84">
            <a:extLst>
              <a:ext uri="{FF2B5EF4-FFF2-40B4-BE49-F238E27FC236}">
                <a16:creationId xmlns:a16="http://schemas.microsoft.com/office/drawing/2014/main" xmlns="" id="{799AA0F8-46D9-491D-B716-0EC6529A2F00}"/>
              </a:ext>
            </a:extLst>
          </p:cNvPr>
          <p:cNvSpPr txBox="1"/>
          <p:nvPr/>
        </p:nvSpPr>
        <p:spPr>
          <a:xfrm>
            <a:off x="341653" y="1561087"/>
            <a:ext cx="8460693" cy="8895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Protection Activities in Destination </a:t>
            </a:r>
          </a:p>
          <a:p>
            <a:pPr marL="0" lvl="0" indent="0" algn="ctr" rtl="0">
              <a:lnSpc>
                <a:spcPct val="90000"/>
              </a:lnSpc>
              <a:spcBef>
                <a:spcPts val="0"/>
              </a:spcBef>
              <a:spcAft>
                <a:spcPts val="0"/>
              </a:spcAft>
              <a:buClr>
                <a:schemeClr val="dk1"/>
              </a:buClr>
              <a:buSzPts val="1100"/>
              <a:buFont typeface="Arial"/>
              <a:buNone/>
            </a:pPr>
            <a:r>
              <a:rPr lang="es-CR" sz="3600" smtClean="0">
                <a:solidFill>
                  <a:srgbClr val="FFFFFF"/>
                </a:solidFill>
                <a:latin typeface="Oswald"/>
                <a:ea typeface="Oswald"/>
                <a:cs typeface="Oswald"/>
                <a:sym typeface="Oswald"/>
              </a:rPr>
              <a:t>Countries: Consular Assistance and Diplomatic Protection</a:t>
            </a:r>
            <a:endParaRPr dirty="0"/>
          </a:p>
        </p:txBody>
      </p:sp>
    </p:spTree>
    <p:custDataLst>
      <p:tags r:id="rId1"/>
    </p:custDataLst>
    <p:extLst>
      <p:ext uri="{BB962C8B-B14F-4D97-AF65-F5344CB8AC3E}">
        <p14:creationId xmlns:p14="http://schemas.microsoft.com/office/powerpoint/2010/main" xmlns="" val="527573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530492" y="252500"/>
            <a:ext cx="8613507"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n-US" sz="3600" smtClean="0">
                <a:solidFill>
                  <a:srgbClr val="FFFFFF"/>
                </a:solidFill>
                <a:latin typeface="Oswald"/>
                <a:ea typeface="Oswald"/>
                <a:cs typeface="Oswald"/>
                <a:sym typeface="Oswald"/>
              </a:rPr>
              <a:t>Consular Assistance and Diplomatic Protection </a:t>
            </a:r>
            <a:endParaRPr sz="36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1292510" y="1293422"/>
            <a:ext cx="6532500" cy="3416363"/>
          </a:xfrm>
          <a:prstGeom prst="rect">
            <a:avLst/>
          </a:prstGeom>
          <a:noFill/>
          <a:ln>
            <a:noFill/>
          </a:ln>
        </p:spPr>
        <p:txBody>
          <a:bodyPr spcFirstLastPara="1" wrap="square" lIns="91425" tIns="91425" rIns="91425" bIns="91425" anchor="t" anchorCtr="0">
            <a:noAutofit/>
          </a:bodyPr>
          <a:lstStyle/>
          <a:p>
            <a:pPr lvl="0">
              <a:lnSpc>
                <a:spcPct val="115000"/>
              </a:lnSpc>
            </a:pPr>
            <a:r>
              <a:rPr lang="es-ES" sz="1800" smtClean="0">
                <a:solidFill>
                  <a:srgbClr val="FFFFFF"/>
                </a:solidFill>
                <a:latin typeface="Calibri"/>
                <a:ea typeface="Calibri"/>
                <a:cs typeface="Calibri"/>
                <a:sym typeface="Calibri"/>
              </a:rPr>
              <a:t>Consular assistance and diplomatic protection are ancient institutions of international law that can serve as tools to achieve greater respect for the human and labour rights of migrant workers.</a:t>
            </a:r>
            <a:endParaRPr lang="es-ES" sz="1800" dirty="0">
              <a:solidFill>
                <a:srgbClr val="FFFFFF"/>
              </a:solidFill>
              <a:latin typeface="Calibri"/>
              <a:ea typeface="Calibri"/>
              <a:cs typeface="Calibri"/>
              <a:sym typeface="Calibri"/>
            </a:endParaRPr>
          </a:p>
          <a:p>
            <a:pPr lvl="0">
              <a:lnSpc>
                <a:spcPct val="115000"/>
              </a:lnSpc>
            </a:pPr>
            <a:endParaRPr lang="es-ES" sz="1800" dirty="0">
              <a:solidFill>
                <a:srgbClr val="FFFFFF"/>
              </a:solidFill>
              <a:latin typeface="Calibri"/>
              <a:ea typeface="Calibri"/>
              <a:cs typeface="Calibri"/>
              <a:sym typeface="Calibri"/>
            </a:endParaRPr>
          </a:p>
          <a:p>
            <a:pPr lvl="0">
              <a:lnSpc>
                <a:spcPct val="115000"/>
              </a:lnSpc>
            </a:pPr>
            <a:r>
              <a:rPr lang="es-ES" sz="1800" smtClean="0">
                <a:solidFill>
                  <a:srgbClr val="FFFFFF"/>
                </a:solidFill>
                <a:latin typeface="Calibri"/>
                <a:ea typeface="Calibri"/>
                <a:cs typeface="Calibri"/>
                <a:sym typeface="Calibri"/>
              </a:rPr>
              <a:t>Two independent treaties: The Vienna Convention on Diplomatic Relations (</a:t>
            </a:r>
            <a:r>
              <a:rPr lang="es-ES" sz="1800" dirty="0">
                <a:solidFill>
                  <a:srgbClr val="FFFFFF"/>
                </a:solidFill>
                <a:latin typeface="Calibri"/>
                <a:ea typeface="Calibri"/>
                <a:cs typeface="Calibri"/>
                <a:sym typeface="Calibri"/>
              </a:rPr>
              <a:t>1961</a:t>
            </a:r>
            <a:r>
              <a:rPr lang="es-ES" sz="1800">
                <a:solidFill>
                  <a:srgbClr val="FFFFFF"/>
                </a:solidFill>
                <a:latin typeface="Calibri"/>
                <a:ea typeface="Calibri"/>
                <a:cs typeface="Calibri"/>
                <a:sym typeface="Calibri"/>
              </a:rPr>
              <a:t>) </a:t>
            </a:r>
            <a:r>
              <a:rPr lang="es-ES" sz="1800" smtClean="0">
                <a:solidFill>
                  <a:srgbClr val="FFFFFF"/>
                </a:solidFill>
                <a:latin typeface="Calibri"/>
                <a:ea typeface="Calibri"/>
                <a:cs typeface="Calibri"/>
                <a:sym typeface="Calibri"/>
              </a:rPr>
              <a:t>and the Vienna Convention on Consular Relations </a:t>
            </a:r>
            <a:r>
              <a:rPr lang="es-ES" sz="1800" dirty="0">
                <a:solidFill>
                  <a:srgbClr val="FFFFFF"/>
                </a:solidFill>
                <a:latin typeface="Calibri"/>
                <a:ea typeface="Calibri"/>
                <a:cs typeface="Calibri"/>
                <a:sym typeface="Calibri"/>
              </a:rPr>
              <a:t>(1963).</a:t>
            </a:r>
          </a:p>
          <a:p>
            <a:pPr lvl="0">
              <a:lnSpc>
                <a:spcPct val="115000"/>
              </a:lnSpc>
            </a:pPr>
            <a:endParaRPr lang="es-ES" sz="1800" dirty="0">
              <a:solidFill>
                <a:srgbClr val="FFFFFF"/>
              </a:solidFill>
              <a:latin typeface="Calibri"/>
              <a:ea typeface="Calibri"/>
              <a:cs typeface="Calibri"/>
              <a:sym typeface="Calibri"/>
            </a:endParaRPr>
          </a:p>
          <a:p>
            <a:pPr lvl="0">
              <a:lnSpc>
                <a:spcPct val="115000"/>
              </a:lnSpc>
            </a:pPr>
            <a:r>
              <a:rPr lang="es-ES" sz="1800" smtClean="0">
                <a:solidFill>
                  <a:srgbClr val="FFFFFF"/>
                </a:solidFill>
                <a:latin typeface="Calibri"/>
                <a:ea typeface="Calibri"/>
                <a:cs typeface="Calibri"/>
                <a:sym typeface="Calibri"/>
              </a:rPr>
              <a:t>Two independent regimes that are very similar in practice.</a:t>
            </a:r>
            <a:endParaRPr lang="es-ES" sz="1800" dirty="0">
              <a:solidFill>
                <a:srgbClr val="FFFFFF"/>
              </a:solidFill>
              <a:latin typeface="Calibri"/>
              <a:ea typeface="Calibri"/>
              <a:cs typeface="Calibri"/>
              <a:sym typeface="Calibri"/>
            </a:endParaRPr>
          </a:p>
        </p:txBody>
      </p:sp>
      <p:sp>
        <p:nvSpPr>
          <p:cNvPr id="86" name="Shape 86"/>
          <p:cNvSpPr/>
          <p:nvPr/>
        </p:nvSpPr>
        <p:spPr>
          <a:xfrm>
            <a:off x="906585" y="1426080"/>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913566" y="3981199"/>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909110" y="2703883"/>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7535401" y="4281346"/>
            <a:ext cx="1665962" cy="768853"/>
          </a:xfrm>
          <a:prstGeom prst="rect">
            <a:avLst/>
          </a:prstGeom>
          <a:noFill/>
          <a:ln>
            <a:noFill/>
          </a:ln>
        </p:spPr>
      </p:pic>
    </p:spTree>
    <p:custDataLst>
      <p:tags r:id="rId1"/>
    </p:custDataLst>
    <p:extLst>
      <p:ext uri="{BB962C8B-B14F-4D97-AF65-F5344CB8AC3E}">
        <p14:creationId xmlns:p14="http://schemas.microsoft.com/office/powerpoint/2010/main" xmlns="" val="2743542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83"/>
        <p:cNvGrpSpPr/>
        <p:nvPr/>
      </p:nvGrpSpPr>
      <p:grpSpPr>
        <a:xfrm>
          <a:off x="0" y="0"/>
          <a:ext cx="0" cy="0"/>
          <a:chOff x="0" y="0"/>
          <a:chExt cx="0" cy="0"/>
        </a:xfrm>
      </p:grpSpPr>
      <p:sp>
        <p:nvSpPr>
          <p:cNvPr id="84" name="Shape 84"/>
          <p:cNvSpPr txBox="1"/>
          <p:nvPr/>
        </p:nvSpPr>
        <p:spPr>
          <a:xfrm>
            <a:off x="633203" y="355801"/>
            <a:ext cx="7488600" cy="8895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en-US" sz="3600" smtClean="0">
                <a:solidFill>
                  <a:srgbClr val="FFFFFF"/>
                </a:solidFill>
                <a:latin typeface="Oswald"/>
                <a:ea typeface="Oswald"/>
                <a:cs typeface="Oswald"/>
                <a:sym typeface="Oswald"/>
              </a:rPr>
              <a:t>Diplomatic Protection </a:t>
            </a:r>
            <a:endParaRPr sz="36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85" name="Shape 85"/>
          <p:cNvSpPr txBox="1"/>
          <p:nvPr/>
        </p:nvSpPr>
        <p:spPr>
          <a:xfrm>
            <a:off x="1363112" y="1290031"/>
            <a:ext cx="6532500" cy="2836500"/>
          </a:xfrm>
          <a:prstGeom prst="rect">
            <a:avLst/>
          </a:prstGeom>
          <a:noFill/>
          <a:ln>
            <a:noFill/>
          </a:ln>
        </p:spPr>
        <p:txBody>
          <a:bodyPr spcFirstLastPara="1" wrap="square" lIns="91425" tIns="91425" rIns="91425" bIns="91425" anchor="t" anchorCtr="0">
            <a:noAutofit/>
          </a:bodyPr>
          <a:lstStyle/>
          <a:p>
            <a:pPr lvl="0">
              <a:lnSpc>
                <a:spcPct val="115000"/>
              </a:lnSpc>
            </a:pPr>
            <a:r>
              <a:rPr lang="es-ES" sz="1800" smtClean="0">
                <a:solidFill>
                  <a:srgbClr val="FFFFFF"/>
                </a:solidFill>
                <a:latin typeface="Calibri"/>
                <a:ea typeface="Calibri"/>
                <a:cs typeface="Calibri"/>
                <a:sym typeface="Calibri"/>
              </a:rPr>
              <a:t>“Diplomatic protection consists of invoking, on the part of a </a:t>
            </a:r>
            <a:br>
              <a:rPr lang="es-ES" sz="1800" smtClean="0">
                <a:solidFill>
                  <a:srgbClr val="FFFFFF"/>
                </a:solidFill>
                <a:latin typeface="Calibri"/>
                <a:ea typeface="Calibri"/>
                <a:cs typeface="Calibri"/>
                <a:sym typeface="Calibri"/>
              </a:rPr>
            </a:br>
            <a:r>
              <a:rPr lang="es-ES" sz="1800" smtClean="0">
                <a:solidFill>
                  <a:srgbClr val="FFFFFF"/>
                </a:solidFill>
                <a:latin typeface="Calibri"/>
                <a:ea typeface="Calibri"/>
                <a:cs typeface="Calibri"/>
                <a:sym typeface="Calibri"/>
              </a:rPr>
              <a:t>State by way of diplomatic action or other diplomatic solutions, </a:t>
            </a:r>
            <a:br>
              <a:rPr lang="es-ES" sz="1800" smtClean="0">
                <a:solidFill>
                  <a:srgbClr val="FFFFFF"/>
                </a:solidFill>
                <a:latin typeface="Calibri"/>
                <a:ea typeface="Calibri"/>
                <a:cs typeface="Calibri"/>
                <a:sym typeface="Calibri"/>
              </a:rPr>
            </a:br>
            <a:r>
              <a:rPr lang="es-ES" sz="1800" smtClean="0">
                <a:solidFill>
                  <a:srgbClr val="FFFFFF"/>
                </a:solidFill>
                <a:latin typeface="Calibri"/>
                <a:ea typeface="Calibri"/>
                <a:cs typeface="Calibri"/>
                <a:sym typeface="Calibri"/>
              </a:rPr>
              <a:t>the responsibility of another State for harm caused by an internationally illicit act of the latter State to an individual or corporate entity that is a national of the former State, in order </a:t>
            </a:r>
            <a:br>
              <a:rPr lang="es-ES" sz="1800" smtClean="0">
                <a:solidFill>
                  <a:srgbClr val="FFFFFF"/>
                </a:solidFill>
                <a:latin typeface="Calibri"/>
                <a:ea typeface="Calibri"/>
                <a:cs typeface="Calibri"/>
                <a:sym typeface="Calibri"/>
              </a:rPr>
            </a:br>
            <a:r>
              <a:rPr lang="es-ES" sz="1800" smtClean="0">
                <a:solidFill>
                  <a:srgbClr val="FFFFFF"/>
                </a:solidFill>
                <a:latin typeface="Calibri"/>
                <a:ea typeface="Calibri"/>
                <a:cs typeface="Calibri"/>
                <a:sym typeface="Calibri"/>
              </a:rPr>
              <a:t>to enforce said responsibility.” </a:t>
            </a:r>
          </a:p>
          <a:p>
            <a:pPr lvl="0">
              <a:lnSpc>
                <a:spcPct val="115000"/>
              </a:lnSpc>
            </a:pPr>
            <a:r>
              <a:rPr lang="es-ES" sz="1800" smtClean="0">
                <a:solidFill>
                  <a:srgbClr val="FFFFFF"/>
                </a:solidFill>
                <a:latin typeface="Calibri"/>
                <a:ea typeface="Calibri"/>
                <a:cs typeface="Calibri"/>
                <a:sym typeface="Calibri"/>
              </a:rPr>
              <a:t>(Commission on International Law; Article 1 of proposed articles </a:t>
            </a:r>
            <a:br>
              <a:rPr lang="es-ES" sz="1800" smtClean="0">
                <a:solidFill>
                  <a:srgbClr val="FFFFFF"/>
                </a:solidFill>
                <a:latin typeface="Calibri"/>
                <a:ea typeface="Calibri"/>
                <a:cs typeface="Calibri"/>
                <a:sym typeface="Calibri"/>
              </a:rPr>
            </a:br>
            <a:r>
              <a:rPr lang="es-ES" sz="1800" smtClean="0">
                <a:solidFill>
                  <a:srgbClr val="FFFFFF"/>
                </a:solidFill>
                <a:latin typeface="Calibri"/>
                <a:ea typeface="Calibri"/>
                <a:cs typeface="Calibri"/>
                <a:sym typeface="Calibri"/>
              </a:rPr>
              <a:t>on diplomatic protection)</a:t>
            </a:r>
            <a:endParaRPr lang="es-ES" sz="1800" dirty="0">
              <a:solidFill>
                <a:srgbClr val="FFFFFF"/>
              </a:solidFill>
              <a:latin typeface="Calibri"/>
              <a:ea typeface="Calibri"/>
              <a:cs typeface="Calibri"/>
              <a:sym typeface="Calibri"/>
            </a:endParaRPr>
          </a:p>
        </p:txBody>
      </p:sp>
      <p:sp>
        <p:nvSpPr>
          <p:cNvPr id="86" name="Shape 86"/>
          <p:cNvSpPr/>
          <p:nvPr/>
        </p:nvSpPr>
        <p:spPr>
          <a:xfrm>
            <a:off x="981741" y="1422593"/>
            <a:ext cx="271200" cy="192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01650" y="491475"/>
            <a:ext cx="595500" cy="2490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00FFFF"/>
              </a:solidFill>
            </a:endParaRPr>
          </a:p>
        </p:txBody>
      </p:sp>
      <p:sp>
        <p:nvSpPr>
          <p:cNvPr id="90" name="Shape 90"/>
          <p:cNvSpPr/>
          <p:nvPr/>
        </p:nvSpPr>
        <p:spPr>
          <a:xfrm>
            <a:off x="0" y="5050200"/>
            <a:ext cx="9144000" cy="933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1" name="Shape 91"/>
          <p:cNvPicPr preferRelativeResize="0"/>
          <p:nvPr/>
        </p:nvPicPr>
        <p:blipFill rotWithShape="1">
          <a:blip r:embed="rId4">
            <a:alphaModFix/>
          </a:blip>
          <a:srcRect t="31059" b="37451"/>
          <a:stretch/>
        </p:blipFill>
        <p:spPr>
          <a:xfrm>
            <a:off x="6647225" y="4032800"/>
            <a:ext cx="2496775" cy="1017399"/>
          </a:xfrm>
          <a:prstGeom prst="rect">
            <a:avLst/>
          </a:prstGeom>
          <a:noFill/>
          <a:ln>
            <a:noFill/>
          </a:ln>
        </p:spPr>
      </p:pic>
    </p:spTree>
    <p:custDataLst>
      <p:tags r:id="rId1"/>
    </p:custDataLst>
    <p:extLst>
      <p:ext uri="{BB962C8B-B14F-4D97-AF65-F5344CB8AC3E}">
        <p14:creationId xmlns:p14="http://schemas.microsoft.com/office/powerpoint/2010/main" xmlns="" val="30751164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6.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7.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8.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9.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docProps/app.xml><?xml version="1.0" encoding="utf-8"?>
<Properties xmlns="http://schemas.openxmlformats.org/officeDocument/2006/extended-properties" xmlns:vt="http://schemas.openxmlformats.org/officeDocument/2006/docPropsVTypes">
  <Template/>
  <TotalTime>2129</TotalTime>
  <Words>2864</Words>
  <Application>Microsoft Office PowerPoint</Application>
  <PresentationFormat>On-screen Show (16:9)</PresentationFormat>
  <Paragraphs>393</Paragraphs>
  <Slides>33</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Oswald</vt:lpstr>
      <vt:lpstr>Calibri</vt:lpstr>
      <vt:lpstr>Times New Roman</vt:lpstr>
      <vt:lpstr>Wingdings</vt:lpstr>
      <vt:lpstr>Simple Light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BONNIE Alexandra</dc:creator>
  <cp:lastModifiedBy>Don Marcos</cp:lastModifiedBy>
  <cp:revision>143</cp:revision>
  <dcterms:modified xsi:type="dcterms:W3CDTF">2018-04-25T20:24:21Z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9865897C-953F-41A0-A378-309538799EE8</vt:lpwstr>
  </property>
  <property fmtid="{D5CDD505-2E9C-101B-9397-08002B2CF9AE}" pid="3" name="ArticulatePath">
    <vt:lpwstr>Machote ppt - PROTECCIÓN CONSULAR  DE LAS PERSONAS TRABAJADORAS MIGRANTES</vt:lpwstr>
  </property>
</Properties>
</file>