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heme/themeOverride1.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2.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3.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4.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5.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6.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7.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8.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9.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0.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1.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2.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3.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14.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15.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16.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17.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18.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5.xml" ContentType="application/vnd.openxmlformats-officedocument.presentationml.tags+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257" r:id="rId3"/>
    <p:sldId id="258" r:id="rId4"/>
    <p:sldId id="259" r:id="rId5"/>
    <p:sldId id="288" r:id="rId6"/>
    <p:sldId id="261" r:id="rId7"/>
    <p:sldId id="292" r:id="rId8"/>
    <p:sldId id="293" r:id="rId9"/>
    <p:sldId id="297" r:id="rId10"/>
    <p:sldId id="290" r:id="rId11"/>
    <p:sldId id="291" r:id="rId12"/>
    <p:sldId id="312" r:id="rId13"/>
    <p:sldId id="313" r:id="rId14"/>
    <p:sldId id="310" r:id="rId15"/>
    <p:sldId id="294" r:id="rId16"/>
    <p:sldId id="295" r:id="rId17"/>
    <p:sldId id="309" r:id="rId18"/>
    <p:sldId id="296" r:id="rId19"/>
    <p:sldId id="311" r:id="rId20"/>
    <p:sldId id="299" r:id="rId21"/>
    <p:sldId id="300" r:id="rId22"/>
    <p:sldId id="303" r:id="rId23"/>
    <p:sldId id="304" r:id="rId24"/>
    <p:sldId id="306"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7" r:id="rId48"/>
    <p:sldId id="396" r:id="rId49"/>
  </p:sldIdLst>
  <p:sldSz cx="9144000" cy="5143500" type="screen16x9"/>
  <p:notesSz cx="6858000" cy="9144000"/>
  <p:embeddedFontLst>
    <p:embeddedFont>
      <p:font typeface="Oswald" panose="020B0604020202020204" charset="0"/>
      <p:regular r:id="rId51"/>
      <p:bold r:id="rId52"/>
    </p:embeddedFont>
    <p:embeddedFont>
      <p:font typeface="Century" panose="02040604050505020304" pitchFamily="18" charset="0"/>
      <p:regular r:id="rId53"/>
    </p:embeddedFont>
    <p:embeddedFont>
      <p:font typeface="Calibri Light" panose="020F0302020204030204" pitchFamily="34" charset="0"/>
      <p:regular r:id="rId54"/>
      <p:italic r:id="rId55"/>
    </p:embeddedFont>
    <p:embeddedFont>
      <p:font typeface="Calibri" panose="020F0502020204030204" pitchFamily="34" charset="0"/>
      <p:regular r:id="rId56"/>
      <p:bold r:id="rId57"/>
      <p:italic r:id="rId58"/>
      <p:boldItalic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4" autoAdjust="0"/>
    <p:restoredTop sz="90377" autoAdjust="0"/>
  </p:normalViewPr>
  <p:slideViewPr>
    <p:cSldViewPr snapToGrid="0">
      <p:cViewPr varScale="1">
        <p:scale>
          <a:sx n="102" d="100"/>
          <a:sy n="102" d="100"/>
        </p:scale>
        <p:origin x="12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315731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270907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997837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33167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52377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tx1"/>
              </a:buClr>
              <a:buSzPts val="1100"/>
              <a:buFont typeface="+mj-lt"/>
              <a:buNone/>
              <a:tabLst/>
              <a:defRPr/>
            </a:pPr>
            <a:endParaRPr dirty="0"/>
          </a:p>
        </p:txBody>
      </p:sp>
    </p:spTree>
    <p:extLst>
      <p:ext uri="{BB962C8B-B14F-4D97-AF65-F5344CB8AC3E}">
        <p14:creationId xmlns:p14="http://schemas.microsoft.com/office/powerpoint/2010/main" val="2998185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616620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094702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885347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06316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198594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ES" b="0" dirty="0"/>
          </a:p>
        </p:txBody>
      </p:sp>
    </p:spTree>
    <p:extLst>
      <p:ext uri="{BB962C8B-B14F-4D97-AF65-F5344CB8AC3E}">
        <p14:creationId xmlns:p14="http://schemas.microsoft.com/office/powerpoint/2010/main" val="136272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8813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04347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781429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err="1"/>
              <a:t>Knomad</a:t>
            </a:r>
            <a:r>
              <a:rPr lang="en-US" dirty="0"/>
              <a:t> 2017</a:t>
            </a:r>
            <a:endParaRPr dirty="0"/>
          </a:p>
        </p:txBody>
      </p:sp>
    </p:spTree>
    <p:extLst>
      <p:ext uri="{BB962C8B-B14F-4D97-AF65-F5344CB8AC3E}">
        <p14:creationId xmlns:p14="http://schemas.microsoft.com/office/powerpoint/2010/main" val="1539936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CR" dirty="0"/>
              <a:t>Organización de Estados de las Américas (2015). Migración Internacional en las Américas: Tercer Informe del Sistema Continuo de Reportes sobre Migración Internacional en las Américas, SICREMI. Disponible en: https://www.oas.org/docs/publications/sicremi-2015-spanish.pdf</a:t>
            </a:r>
          </a:p>
          <a:p>
            <a:pPr marL="0" lvl="0" indent="0" rtl="0">
              <a:spcBef>
                <a:spcPts val="0"/>
              </a:spcBef>
              <a:spcAft>
                <a:spcPts val="0"/>
              </a:spcAft>
              <a:buNone/>
            </a:pPr>
            <a:endParaRPr dirty="0"/>
          </a:p>
        </p:txBody>
      </p:sp>
    </p:spTree>
    <p:extLst>
      <p:ext uri="{BB962C8B-B14F-4D97-AF65-F5344CB8AC3E}">
        <p14:creationId xmlns:p14="http://schemas.microsoft.com/office/powerpoint/2010/main" val="14147708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 </a:t>
            </a:r>
            <a:r>
              <a:rPr lang="en-US" dirty="0" err="1"/>
              <a:t>menudos</a:t>
            </a:r>
            <a:r>
              <a:rPr lang="en-US" dirty="0"/>
              <a:t> para </a:t>
            </a:r>
            <a:r>
              <a:rPr lang="en-US" dirty="0" err="1"/>
              <a:t>revisar</a:t>
            </a:r>
            <a:r>
              <a:rPr lang="en-US" dirty="0"/>
              <a:t> </a:t>
            </a:r>
            <a:r>
              <a:rPr lang="en-US" dirty="0" err="1"/>
              <a:t>los</a:t>
            </a:r>
            <a:r>
              <a:rPr lang="en-US" dirty="0"/>
              <a:t> </a:t>
            </a:r>
            <a:r>
              <a:rPr lang="en-US" dirty="0" err="1"/>
              <a:t>puntos</a:t>
            </a:r>
            <a:r>
              <a:rPr lang="en-US" dirty="0"/>
              <a:t> principals de </a:t>
            </a:r>
            <a:r>
              <a:rPr lang="en-US" dirty="0" err="1"/>
              <a:t>esta</a:t>
            </a:r>
            <a:r>
              <a:rPr lang="en-US" dirty="0"/>
              <a:t> </a:t>
            </a:r>
            <a:r>
              <a:rPr lang="en-US" dirty="0" err="1"/>
              <a:t>parte</a:t>
            </a:r>
            <a:r>
              <a:rPr lang="en-US" dirty="0"/>
              <a:t> de la PPT con </a:t>
            </a:r>
            <a:r>
              <a:rPr lang="en-US" dirty="0" err="1"/>
              <a:t>los</a:t>
            </a:r>
            <a:r>
              <a:rPr lang="en-US" dirty="0"/>
              <a:t> </a:t>
            </a:r>
            <a:r>
              <a:rPr lang="en-US" dirty="0" err="1"/>
              <a:t>partecipantes</a:t>
            </a:r>
            <a:endParaRPr lang="en-US" dirty="0"/>
          </a:p>
          <a:p>
            <a:pPr marL="0" lvl="0" indent="0" rtl="0">
              <a:spcBef>
                <a:spcPts val="0"/>
              </a:spcBef>
              <a:spcAft>
                <a:spcPts val="0"/>
              </a:spcAft>
              <a:buNone/>
            </a:pPr>
            <a:endParaRPr dirty="0"/>
          </a:p>
        </p:txBody>
      </p:sp>
    </p:spTree>
    <p:extLst>
      <p:ext uri="{BB962C8B-B14F-4D97-AF65-F5344CB8AC3E}">
        <p14:creationId xmlns:p14="http://schemas.microsoft.com/office/powerpoint/2010/main" val="1537858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B877B-F271-476A-8AB4-C2BC9B2E701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0934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0532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3928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8693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61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2786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8992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1782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s-ES_tradnl"/>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B45CF1-C2C8-4D57-9FAB-26BC2470D71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76873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29518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247371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912609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s-CR" noProof="0" dirty="0"/>
          </a:p>
        </p:txBody>
      </p:sp>
    </p:spTree>
    <p:extLst>
      <p:ext uri="{BB962C8B-B14F-4D97-AF65-F5344CB8AC3E}">
        <p14:creationId xmlns:p14="http://schemas.microsoft.com/office/powerpoint/2010/main" val="3919625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3269686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1613151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71333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40ED18-6474-4F19-A41A-5FE257230E85}" type="datetime1">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2930234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D087F-A127-4C52-883A-91661A6DFB05}" type="datetime1">
              <a:rPr lang="en-GB" smtClean="0"/>
              <a:t>02/05/2018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30C257-EA95-43F2-A0FE-94E5A97A688C}" type="slidenum">
              <a:rPr lang="en-GB" smtClean="0"/>
              <a:t>‹#›</a:t>
            </a:fld>
            <a:endParaRPr lang="en-GB"/>
          </a:p>
        </p:txBody>
      </p:sp>
    </p:spTree>
    <p:extLst>
      <p:ext uri="{BB962C8B-B14F-4D97-AF65-F5344CB8AC3E}">
        <p14:creationId xmlns:p14="http://schemas.microsoft.com/office/powerpoint/2010/main" val="2256912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73763"/>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hemeOverride" Target="../theme/themeOverride4.xml"/><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hemeOverride" Target="../theme/themeOverride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hemeOverride" Target="../theme/themeOverride6.xml"/><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hemeOverride" Target="../theme/themeOverride7.xml"/><Relationship Id="rId5" Type="http://schemas.openxmlformats.org/officeDocument/2006/relationships/image" Target="../media/image9.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hemeOverride" Target="../theme/themeOverride8.xml"/><Relationship Id="rId6" Type="http://schemas.openxmlformats.org/officeDocument/2006/relationships/image" Target="../media/image11.jpeg"/><Relationship Id="rId5" Type="http://schemas.openxmlformats.org/officeDocument/2006/relationships/image" Target="../media/image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hemeOverride" Target="../theme/themeOverride9.xml"/><Relationship Id="rId5" Type="http://schemas.openxmlformats.org/officeDocument/2006/relationships/image" Target="../media/image9.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hemeOverride" Target="../theme/themeOverride10.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hemeOverride" Target="../theme/themeOverride11.xml"/><Relationship Id="rId5" Type="http://schemas.openxmlformats.org/officeDocument/2006/relationships/image" Target="../media/image9.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hemeOverride" Target="../theme/themeOverride12.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hemeOverride" Target="../theme/themeOverride13.xml"/><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hemeOverride" Target="../theme/themeOverride14.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hemeOverride" Target="../theme/themeOverride15.xml"/><Relationship Id="rId6" Type="http://schemas.openxmlformats.org/officeDocument/2006/relationships/image" Target="../media/image12.jpeg"/><Relationship Id="rId5" Type="http://schemas.openxmlformats.org/officeDocument/2006/relationships/image" Target="../media/image9.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hemeOverride" Target="../theme/themeOverride16.xml"/><Relationship Id="rId5" Type="http://schemas.openxmlformats.org/officeDocument/2006/relationships/image" Target="../media/image9.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hemeOverride" Target="../theme/themeOverride17.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hemeOverride" Target="../theme/themeOverride18.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19.emf"/><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tags" Target="../tags/tag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1.xml"/><Relationship Id="rId5" Type="http://schemas.openxmlformats.org/officeDocument/2006/relationships/image" Target="../media/image9.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hemeOverride" Target="../theme/themeOverride2.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hemeOverride" Target="../theme/themeOverride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3"/>
        <p:cNvGrpSpPr/>
        <p:nvPr/>
      </p:nvGrpSpPr>
      <p:grpSpPr>
        <a:xfrm>
          <a:off x="0" y="0"/>
          <a:ext cx="0" cy="0"/>
          <a:chOff x="0" y="0"/>
          <a:chExt cx="0" cy="0"/>
        </a:xfrm>
      </p:grpSpPr>
      <p:sp>
        <p:nvSpPr>
          <p:cNvPr id="54" name="Shape 54"/>
          <p:cNvSpPr/>
          <p:nvPr/>
        </p:nvSpPr>
        <p:spPr>
          <a:xfrm>
            <a:off x="-55200" y="-82400"/>
            <a:ext cx="9434100" cy="5226000"/>
          </a:xfrm>
          <a:prstGeom prst="rect">
            <a:avLst/>
          </a:prstGeom>
          <a:solidFill>
            <a:srgbClr val="0B539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Shape 55"/>
          <p:cNvSpPr txBox="1">
            <a:spLocks noGrp="1"/>
          </p:cNvSpPr>
          <p:nvPr>
            <p:ph type="subTitle" idx="1"/>
          </p:nvPr>
        </p:nvSpPr>
        <p:spPr>
          <a:xfrm>
            <a:off x="1686617" y="213093"/>
            <a:ext cx="6157500" cy="2280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4000" dirty="0">
                <a:solidFill>
                  <a:srgbClr val="FFD966"/>
                </a:solidFill>
                <a:latin typeface="Oswald"/>
                <a:ea typeface="Oswald"/>
                <a:cs typeface="Oswald"/>
                <a:sym typeface="Oswald"/>
              </a:rPr>
              <a:t>PROTECCIÓN</a:t>
            </a:r>
            <a:r>
              <a:rPr lang="en" sz="4000" dirty="0">
                <a:solidFill>
                  <a:srgbClr val="FFFFFF"/>
                </a:solidFill>
                <a:latin typeface="Oswald"/>
                <a:ea typeface="Oswald"/>
                <a:cs typeface="Oswald"/>
                <a:sym typeface="Oswald"/>
              </a:rPr>
              <a:t> CONSULAR </a:t>
            </a:r>
            <a:endParaRPr sz="4000" dirty="0">
              <a:solidFill>
                <a:srgbClr val="FFFFFF"/>
              </a:solidFill>
              <a:latin typeface="Oswald"/>
              <a:ea typeface="Oswald"/>
              <a:cs typeface="Oswald"/>
              <a:sym typeface="Oswald"/>
            </a:endParaRPr>
          </a:p>
          <a:p>
            <a:pPr marL="0" lvl="0" indent="0" algn="l" rtl="0">
              <a:lnSpc>
                <a:spcPct val="115000"/>
              </a:lnSpc>
              <a:spcBef>
                <a:spcPts val="0"/>
              </a:spcBef>
              <a:spcAft>
                <a:spcPts val="0"/>
              </a:spcAft>
              <a:buNone/>
            </a:pPr>
            <a:r>
              <a:rPr lang="en" sz="4000" dirty="0">
                <a:solidFill>
                  <a:srgbClr val="FFFFFF"/>
                </a:solidFill>
                <a:latin typeface="Oswald"/>
                <a:ea typeface="Oswald"/>
                <a:cs typeface="Oswald"/>
                <a:sym typeface="Oswald"/>
              </a:rPr>
              <a:t>DE LAS PERSONAS </a:t>
            </a:r>
            <a:endParaRPr sz="4000" dirty="0">
              <a:solidFill>
                <a:srgbClr val="FFFFFF"/>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en" sz="4000" dirty="0">
                <a:solidFill>
                  <a:srgbClr val="FFD966"/>
                </a:solidFill>
                <a:latin typeface="Oswald"/>
                <a:ea typeface="Oswald"/>
                <a:cs typeface="Oswald"/>
                <a:sym typeface="Oswald"/>
              </a:rPr>
              <a:t>TRABAJADORAS MIGRANTES</a:t>
            </a:r>
            <a:endParaRPr sz="4000" dirty="0">
              <a:solidFill>
                <a:srgbClr val="FFD966"/>
              </a:solidFill>
              <a:latin typeface="Oswald"/>
              <a:ea typeface="Oswald"/>
              <a:cs typeface="Oswald"/>
              <a:sym typeface="Oswald"/>
            </a:endParaRPr>
          </a:p>
          <a:p>
            <a:pPr marL="0" lvl="0" indent="0">
              <a:spcBef>
                <a:spcPts val="0"/>
              </a:spcBef>
              <a:spcAft>
                <a:spcPts val="0"/>
              </a:spcAft>
              <a:buNone/>
            </a:pPr>
            <a:endParaRPr sz="4000" dirty="0">
              <a:solidFill>
                <a:schemeClr val="lt1"/>
              </a:solidFill>
              <a:latin typeface="Oswald"/>
              <a:ea typeface="Oswald"/>
              <a:cs typeface="Oswald"/>
              <a:sym typeface="Oswald"/>
            </a:endParaRPr>
          </a:p>
        </p:txBody>
      </p:sp>
      <p:sp>
        <p:nvSpPr>
          <p:cNvPr id="56" name="Shape 56"/>
          <p:cNvSpPr/>
          <p:nvPr/>
        </p:nvSpPr>
        <p:spPr>
          <a:xfrm>
            <a:off x="-55200" y="-82400"/>
            <a:ext cx="1595100" cy="34629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FFFF00"/>
              </a:solidFill>
            </a:endParaRPr>
          </a:p>
        </p:txBody>
      </p:sp>
      <p:sp>
        <p:nvSpPr>
          <p:cNvPr id="57" name="Shape 57"/>
          <p:cNvSpPr txBox="1"/>
          <p:nvPr/>
        </p:nvSpPr>
        <p:spPr>
          <a:xfrm rot="-5400000">
            <a:off x="38325" y="1211650"/>
            <a:ext cx="1997100" cy="874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 sz="4800" b="1">
                <a:solidFill>
                  <a:srgbClr val="0B5394"/>
                </a:solidFill>
                <a:latin typeface="Oswald"/>
                <a:ea typeface="Oswald"/>
                <a:cs typeface="Oswald"/>
                <a:sym typeface="Oswald"/>
              </a:rPr>
              <a:t>TALLER</a:t>
            </a:r>
            <a:endParaRPr sz="4800" b="1">
              <a:solidFill>
                <a:srgbClr val="0B5394"/>
              </a:solidFill>
              <a:latin typeface="Oswald"/>
              <a:ea typeface="Oswald"/>
              <a:cs typeface="Oswald"/>
              <a:sym typeface="Oswald"/>
            </a:endParaRPr>
          </a:p>
        </p:txBody>
      </p:sp>
      <p:pic>
        <p:nvPicPr>
          <p:cNvPr id="58" name="Shape 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533" y="3856008"/>
            <a:ext cx="2596679" cy="1096075"/>
          </a:xfrm>
          <a:prstGeom prst="rect">
            <a:avLst/>
          </a:prstGeom>
          <a:noFill/>
          <a:ln>
            <a:noFill/>
          </a:ln>
        </p:spPr>
      </p:pic>
      <p:pic>
        <p:nvPicPr>
          <p:cNvPr id="59" name="Shape 5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844117" y="3751293"/>
            <a:ext cx="1008775" cy="1305499"/>
          </a:xfrm>
          <a:prstGeom prst="rect">
            <a:avLst/>
          </a:prstGeom>
          <a:noFill/>
          <a:ln>
            <a:noFill/>
          </a:ln>
        </p:spPr>
      </p:pic>
      <p:pic>
        <p:nvPicPr>
          <p:cNvPr id="60" name="Shape 6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64276" y="3977041"/>
            <a:ext cx="2244000" cy="854000"/>
          </a:xfrm>
          <a:prstGeom prst="rect">
            <a:avLst/>
          </a:prstGeom>
          <a:noFill/>
          <a:ln>
            <a:noFill/>
          </a:ln>
        </p:spPr>
      </p:pic>
      <p:sp>
        <p:nvSpPr>
          <p:cNvPr id="61" name="Shape 61"/>
          <p:cNvSpPr/>
          <p:nvPr/>
        </p:nvSpPr>
        <p:spPr>
          <a:xfrm>
            <a:off x="-55200" y="3324075"/>
            <a:ext cx="9434100" cy="1605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62" name="Shape 6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55838" y="36700"/>
            <a:ext cx="1288725" cy="3462899"/>
          </a:xfrm>
          <a:prstGeom prst="rect">
            <a:avLst/>
          </a:prstGeom>
          <a:noFill/>
          <a:ln>
            <a:noFill/>
          </a:ln>
        </p:spPr>
      </p:pic>
      <p:sp>
        <p:nvSpPr>
          <p:cNvPr id="11" name="Shape 55">
            <a:extLst>
              <a:ext uri="{FF2B5EF4-FFF2-40B4-BE49-F238E27FC236}">
                <a16:creationId xmlns:a16="http://schemas.microsoft.com/office/drawing/2014/main" id="{89825EF8-345C-457F-BAFD-DD71C024CCB9}"/>
              </a:ext>
            </a:extLst>
          </p:cNvPr>
          <p:cNvSpPr txBox="1">
            <a:spLocks/>
          </p:cNvSpPr>
          <p:nvPr/>
        </p:nvSpPr>
        <p:spPr>
          <a:xfrm>
            <a:off x="1685446" y="2493093"/>
            <a:ext cx="4485658" cy="71304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lnSpc>
                <a:spcPct val="115000"/>
              </a:lnSpc>
            </a:pPr>
            <a:r>
              <a:rPr lang="es-ES" sz="1600" dirty="0">
                <a:solidFill>
                  <a:srgbClr val="FFD966"/>
                </a:solidFill>
                <a:latin typeface="Oswald"/>
                <a:ea typeface="Oswald"/>
                <a:cs typeface="Oswald"/>
                <a:sym typeface="Oswald"/>
              </a:rPr>
              <a:t>Ciudad de Panamá, Panamá</a:t>
            </a:r>
            <a:r>
              <a:rPr lang="es-ES" sz="1600" dirty="0">
                <a:solidFill>
                  <a:srgbClr val="FFFFFF"/>
                </a:solidFill>
                <a:latin typeface="Oswald"/>
                <a:ea typeface="Oswald"/>
                <a:cs typeface="Oswald"/>
                <a:sym typeface="Oswald"/>
              </a:rPr>
              <a:t> </a:t>
            </a:r>
          </a:p>
          <a:p>
            <a:pPr marL="0" indent="0" algn="l">
              <a:lnSpc>
                <a:spcPct val="115000"/>
              </a:lnSpc>
            </a:pPr>
            <a:r>
              <a:rPr lang="es-ES" sz="1600" dirty="0">
                <a:solidFill>
                  <a:srgbClr val="FFFFFF"/>
                </a:solidFill>
                <a:latin typeface="Oswald"/>
                <a:ea typeface="Oswald"/>
                <a:cs typeface="Oswald"/>
                <a:sym typeface="Oswald"/>
              </a:rPr>
              <a:t>25 y 26 de abril, 2018</a:t>
            </a:r>
            <a:endParaRPr lang="es-ES" sz="1600" dirty="0">
              <a:solidFill>
                <a:schemeClr val="lt1"/>
              </a:solidFill>
              <a:latin typeface="Oswald"/>
              <a:ea typeface="Oswald"/>
              <a:cs typeface="Oswald"/>
              <a:sym typeface="Oswald"/>
            </a:endParaRPr>
          </a:p>
        </p:txBody>
      </p:sp>
      <p:pic>
        <p:nvPicPr>
          <p:cNvPr id="15" name="Shape 63">
            <a:extLst>
              <a:ext uri="{FF2B5EF4-FFF2-40B4-BE49-F238E27FC236}">
                <a16:creationId xmlns:a16="http://schemas.microsoft.com/office/drawing/2014/main" id="{95844337-1E89-4E25-BBE5-B8480017CAD4}"/>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663467" y="3930770"/>
            <a:ext cx="1908601" cy="94654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5400" dirty="0">
                <a:solidFill>
                  <a:schemeClr val="lt1"/>
                </a:solidFill>
                <a:latin typeface="Oswald"/>
                <a:ea typeface="Oswald"/>
                <a:cs typeface="Oswald"/>
                <a:sym typeface="Oswald"/>
              </a:rPr>
              <a:t>¿Migración irregular?</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341653" y="29572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200" dirty="0">
                <a:solidFill>
                  <a:srgbClr val="FFFFFF"/>
                </a:solidFill>
                <a:latin typeface="Oswald"/>
                <a:ea typeface="Oswald"/>
                <a:cs typeface="Oswald"/>
                <a:sym typeface="Oswald"/>
              </a:rPr>
              <a:t>Precisiones conceptuales</a:t>
            </a:r>
            <a:endParaRPr sz="5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Tree>
    <p:custDataLst>
      <p:tags r:id="rId2"/>
    </p:custDataLst>
    <p:extLst>
      <p:ext uri="{BB962C8B-B14F-4D97-AF65-F5344CB8AC3E}">
        <p14:creationId xmlns:p14="http://schemas.microsoft.com/office/powerpoint/2010/main" val="2785457456"/>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677388" y="295725"/>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200" dirty="0">
                <a:solidFill>
                  <a:schemeClr val="lt1"/>
                </a:solidFill>
                <a:latin typeface="Oswald"/>
                <a:sym typeface="Oswald"/>
              </a:rPr>
              <a:t>Migración irregular</a:t>
            </a:r>
            <a:endParaRPr sz="1600" dirty="0"/>
          </a:p>
        </p:txBody>
      </p:sp>
      <p:sp>
        <p:nvSpPr>
          <p:cNvPr id="85" name="Shape 85"/>
          <p:cNvSpPr txBox="1"/>
          <p:nvPr/>
        </p:nvSpPr>
        <p:spPr>
          <a:xfrm>
            <a:off x="677388" y="1070517"/>
            <a:ext cx="8176288" cy="3586495"/>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200" dirty="0">
                <a:solidFill>
                  <a:srgbClr val="FFFFFF"/>
                </a:solidFill>
                <a:latin typeface="Calibri"/>
                <a:ea typeface="Calibri"/>
                <a:cs typeface="Calibri"/>
                <a:sym typeface="Calibri"/>
              </a:rPr>
              <a:t>Es el movimiento de una persona a un nuevo lugar de residencia o tránsito, utilizando medios irregulares sin los documentos válidos.  Este término también incluye el tráfico ilícito de migrantes.</a:t>
            </a:r>
          </a:p>
          <a:p>
            <a:pPr lvl="0" algn="just">
              <a:lnSpc>
                <a:spcPct val="115000"/>
              </a:lnSpc>
            </a:pPr>
            <a:endParaRPr lang="es-ES" sz="2200" dirty="0">
              <a:solidFill>
                <a:srgbClr val="FFFFFF"/>
              </a:solidFill>
              <a:latin typeface="Calibri"/>
              <a:ea typeface="Calibri"/>
              <a:cs typeface="Calibri"/>
              <a:sym typeface="Calibri"/>
            </a:endParaRPr>
          </a:p>
          <a:p>
            <a:pPr lvl="0" algn="just">
              <a:lnSpc>
                <a:spcPct val="115000"/>
              </a:lnSpc>
            </a:pPr>
            <a:r>
              <a:rPr lang="es-ES" sz="2200" b="1" dirty="0">
                <a:solidFill>
                  <a:srgbClr val="FFFFFF"/>
                </a:solidFill>
                <a:latin typeface="Calibri"/>
                <a:ea typeface="Calibri"/>
                <a:cs typeface="Calibri"/>
                <a:sym typeface="Calibri"/>
              </a:rPr>
              <a:t>IRREGULAR: </a:t>
            </a:r>
            <a:r>
              <a:rPr lang="es-ES" sz="2200" dirty="0">
                <a:solidFill>
                  <a:srgbClr val="FFFFFF"/>
                </a:solidFill>
                <a:latin typeface="Calibri"/>
                <a:ea typeface="Calibri"/>
                <a:cs typeface="Calibri"/>
                <a:sym typeface="Calibri"/>
              </a:rPr>
              <a:t>Refiere a la violación de una norma de un estado</a:t>
            </a:r>
          </a:p>
          <a:p>
            <a:pPr lvl="0" algn="just">
              <a:lnSpc>
                <a:spcPct val="115000"/>
              </a:lnSpc>
            </a:pPr>
            <a:endParaRPr lang="es-ES" sz="2200" dirty="0">
              <a:solidFill>
                <a:srgbClr val="FFFFFF"/>
              </a:solidFill>
              <a:latin typeface="Calibri"/>
              <a:ea typeface="Calibri"/>
              <a:cs typeface="Calibri"/>
              <a:sym typeface="Calibri"/>
            </a:endParaRPr>
          </a:p>
          <a:p>
            <a:pPr lvl="0" algn="just">
              <a:lnSpc>
                <a:spcPct val="115000"/>
              </a:lnSpc>
            </a:pPr>
            <a:r>
              <a:rPr lang="es-ES" sz="2200" dirty="0">
                <a:solidFill>
                  <a:srgbClr val="FFFFFF"/>
                </a:solidFill>
                <a:latin typeface="Calibri"/>
                <a:ea typeface="Calibri"/>
                <a:cs typeface="Calibri"/>
                <a:sym typeface="Calibri"/>
              </a:rPr>
              <a:t>La irregularidad puede sobrevenir por distintas razones (vencimiento de la visa, cruce fronterizo por puntos ciegos y sin documentación, portación de documentación falsa).</a:t>
            </a:r>
          </a:p>
        </p:txBody>
      </p:sp>
      <p:sp>
        <p:nvSpPr>
          <p:cNvPr id="86" name="Shape 86"/>
          <p:cNvSpPr/>
          <p:nvPr/>
        </p:nvSpPr>
        <p:spPr>
          <a:xfrm>
            <a:off x="453486" y="1282390"/>
            <a:ext cx="223902" cy="164556"/>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204151721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193180"/>
            <a:ext cx="8460693" cy="1479782"/>
          </a:xfrm>
          <a:prstGeom prst="rect">
            <a:avLst/>
          </a:prstGeom>
          <a:noFill/>
          <a:ln>
            <a:noFill/>
          </a:ln>
        </p:spPr>
        <p:txBody>
          <a:bodyPr spcFirstLastPara="1" wrap="square" lIns="91425" tIns="91425" rIns="91425" bIns="91425" anchor="t" anchorCtr="0">
            <a:noAutofit/>
          </a:bodyPr>
          <a:lstStyle/>
          <a:p>
            <a:pPr lvl="0" algn="ctr">
              <a:lnSpc>
                <a:spcPct val="90000"/>
              </a:lnSpc>
              <a:buSzPts val="1100"/>
            </a:pPr>
            <a:r>
              <a:rPr lang="es-CR" sz="5400" dirty="0">
                <a:solidFill>
                  <a:schemeClr val="lt1"/>
                </a:solidFill>
                <a:latin typeface="Oswald"/>
              </a:rPr>
              <a:t>Las personas trabajadoras migrantes: </a:t>
            </a:r>
          </a:p>
          <a:p>
            <a:pPr lvl="0" algn="ctr">
              <a:lnSpc>
                <a:spcPct val="90000"/>
              </a:lnSpc>
              <a:buSzPts val="1100"/>
            </a:pPr>
            <a:r>
              <a:rPr lang="es-CR" sz="5400" dirty="0">
                <a:solidFill>
                  <a:schemeClr val="lt1"/>
                </a:solidFill>
                <a:latin typeface="Oswald"/>
              </a:rPr>
              <a:t>Vulnerabilidades</a:t>
            </a:r>
            <a:endParaRPr lang="es-CR" sz="5400" dirty="0">
              <a:solidFill>
                <a:schemeClr val="lt1"/>
              </a:solidFill>
              <a:latin typeface="Oswald"/>
              <a:sym typeface="Oswald"/>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Tree>
    <p:custDataLst>
      <p:tags r:id="rId2"/>
    </p:custDataLst>
    <p:extLst>
      <p:ext uri="{BB962C8B-B14F-4D97-AF65-F5344CB8AC3E}">
        <p14:creationId xmlns:p14="http://schemas.microsoft.com/office/powerpoint/2010/main" val="3979735661"/>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9" name="Shape 89"/>
          <p:cNvSpPr/>
          <p:nvPr/>
        </p:nvSpPr>
        <p:spPr>
          <a:xfrm>
            <a:off x="167268" y="1360449"/>
            <a:ext cx="313298" cy="313692"/>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2" name="Title 1">
            <a:extLst>
              <a:ext uri="{FF2B5EF4-FFF2-40B4-BE49-F238E27FC236}">
                <a16:creationId xmlns:a16="http://schemas.microsoft.com/office/drawing/2014/main" id="{D8BDED47-3A6A-4DBC-AB3D-FE30470BD9F9}"/>
              </a:ext>
            </a:extLst>
          </p:cNvPr>
          <p:cNvSpPr>
            <a:spLocks noGrp="1"/>
          </p:cNvSpPr>
          <p:nvPr>
            <p:ph type="title"/>
          </p:nvPr>
        </p:nvSpPr>
        <p:spPr>
          <a:xfrm>
            <a:off x="602166" y="178420"/>
            <a:ext cx="8230134" cy="839305"/>
          </a:xfrm>
        </p:spPr>
        <p:txBody>
          <a:bodyPr/>
          <a:lstStyle/>
          <a:p>
            <a:r>
              <a:rPr lang="es-CR" altLang="en-US" dirty="0">
                <a:solidFill>
                  <a:srgbClr val="FFFFFF"/>
                </a:solidFill>
                <a:latin typeface="Calibri"/>
                <a:cs typeface="Calibri"/>
              </a:rPr>
              <a:t>Los trabajadores migrantes regulares y irregulares están expuestos a riesgos de:</a:t>
            </a:r>
            <a:endParaRPr lang="es-CR" dirty="0"/>
          </a:p>
        </p:txBody>
      </p:sp>
      <p:sp>
        <p:nvSpPr>
          <p:cNvPr id="3" name="Text Placeholder 2">
            <a:extLst>
              <a:ext uri="{FF2B5EF4-FFF2-40B4-BE49-F238E27FC236}">
                <a16:creationId xmlns:a16="http://schemas.microsoft.com/office/drawing/2014/main" id="{0B510D0B-9447-4AAB-9D6C-6BADFDD129C4}"/>
              </a:ext>
            </a:extLst>
          </p:cNvPr>
          <p:cNvSpPr>
            <a:spLocks noGrp="1"/>
          </p:cNvSpPr>
          <p:nvPr>
            <p:ph type="body" idx="1"/>
          </p:nvPr>
        </p:nvSpPr>
        <p:spPr>
          <a:xfrm>
            <a:off x="311700" y="1245775"/>
            <a:ext cx="8520600" cy="3416400"/>
          </a:xfrm>
        </p:spPr>
        <p:txBody>
          <a:bodyPr/>
          <a:lstStyle/>
          <a:p>
            <a:pPr marL="571500" indent="-457200" eaLnBrk="1" hangingPunct="1">
              <a:lnSpc>
                <a:spcPct val="90000"/>
              </a:lnSpc>
              <a:spcBef>
                <a:spcPct val="20000"/>
              </a:spcBef>
              <a:buClr>
                <a:schemeClr val="bg1"/>
              </a:buClr>
              <a:buFont typeface="+mj-lt"/>
              <a:buAutoNum type="arabicPeriod"/>
            </a:pPr>
            <a:r>
              <a:rPr lang="es-CR" altLang="en-US" sz="2200" dirty="0">
                <a:solidFill>
                  <a:srgbClr val="FFFFFF"/>
                </a:solidFill>
                <a:latin typeface="Calibri"/>
                <a:cs typeface="Calibri"/>
              </a:rPr>
              <a:t>Explotación en el proceso de contratación</a:t>
            </a:r>
          </a:p>
          <a:p>
            <a:pPr marL="571500" indent="-457200" eaLnBrk="1" hangingPunct="1">
              <a:lnSpc>
                <a:spcPct val="90000"/>
              </a:lnSpc>
              <a:spcBef>
                <a:spcPct val="20000"/>
              </a:spcBef>
              <a:buClr>
                <a:schemeClr val="bg1"/>
              </a:buClr>
              <a:buFont typeface="+mj-lt"/>
              <a:buAutoNum type="arabicPeriod"/>
            </a:pPr>
            <a:endParaRPr lang="es-CR" altLang="en-US" sz="2200" dirty="0">
              <a:solidFill>
                <a:srgbClr val="FFFFFF"/>
              </a:solidFill>
              <a:latin typeface="Calibri"/>
              <a:cs typeface="Calibri"/>
            </a:endParaRPr>
          </a:p>
          <a:p>
            <a:pPr marL="628650" indent="-514350">
              <a:lnSpc>
                <a:spcPct val="90000"/>
              </a:lnSpc>
              <a:spcBef>
                <a:spcPct val="20000"/>
              </a:spcBef>
              <a:buClr>
                <a:schemeClr val="bg1"/>
              </a:buClr>
              <a:buFont typeface="+mj-lt"/>
              <a:buAutoNum type="arabicPeriod"/>
            </a:pPr>
            <a:r>
              <a:rPr lang="es-CR" altLang="en-US" sz="2200" dirty="0">
                <a:solidFill>
                  <a:srgbClr val="FFFFFF"/>
                </a:solidFill>
                <a:latin typeface="Calibri"/>
                <a:cs typeface="Calibri"/>
              </a:rPr>
              <a:t>Tratamiento non igualitario en el empleo y el acceso a los derechos sociales</a:t>
            </a:r>
          </a:p>
          <a:p>
            <a:pPr marL="628650" indent="-514350">
              <a:lnSpc>
                <a:spcPct val="90000"/>
              </a:lnSpc>
              <a:spcBef>
                <a:spcPct val="20000"/>
              </a:spcBef>
              <a:buClr>
                <a:schemeClr val="bg1"/>
              </a:buClr>
              <a:buFont typeface="+mj-lt"/>
              <a:buAutoNum type="arabicPeriod"/>
            </a:pPr>
            <a:endParaRPr lang="es-CR" altLang="en-US" sz="2200" dirty="0">
              <a:solidFill>
                <a:srgbClr val="FFFFFF"/>
              </a:solidFill>
              <a:latin typeface="Calibri"/>
              <a:cs typeface="Calibri"/>
            </a:endParaRPr>
          </a:p>
          <a:p>
            <a:pPr marL="628650" indent="-514350">
              <a:lnSpc>
                <a:spcPct val="90000"/>
              </a:lnSpc>
              <a:spcBef>
                <a:spcPct val="20000"/>
              </a:spcBef>
              <a:buClr>
                <a:schemeClr val="bg1"/>
              </a:buClr>
              <a:buFont typeface="+mj-lt"/>
              <a:buAutoNum type="arabicPeriod"/>
            </a:pPr>
            <a:r>
              <a:rPr lang="es-CR" altLang="en-US" sz="2200" dirty="0">
                <a:solidFill>
                  <a:srgbClr val="FFFFFF"/>
                </a:solidFill>
                <a:latin typeface="Calibri"/>
                <a:cs typeface="Calibri"/>
              </a:rPr>
              <a:t>Precariedad el en trabajo (trabajan en sectores de empleo poco calificado)</a:t>
            </a:r>
          </a:p>
          <a:p>
            <a:pPr marL="628650" indent="-514350">
              <a:lnSpc>
                <a:spcPct val="90000"/>
              </a:lnSpc>
              <a:spcBef>
                <a:spcPct val="20000"/>
              </a:spcBef>
              <a:buClr>
                <a:schemeClr val="bg1"/>
              </a:buClr>
              <a:buFont typeface="+mj-lt"/>
              <a:buAutoNum type="arabicPeriod"/>
            </a:pPr>
            <a:endParaRPr lang="es-CR" altLang="en-US" sz="2200" dirty="0">
              <a:solidFill>
                <a:srgbClr val="FFFFFF"/>
              </a:solidFill>
              <a:latin typeface="Calibri"/>
              <a:cs typeface="Calibri"/>
            </a:endParaRPr>
          </a:p>
          <a:p>
            <a:pPr marL="628650" indent="-514350">
              <a:lnSpc>
                <a:spcPct val="90000"/>
              </a:lnSpc>
              <a:spcBef>
                <a:spcPct val="20000"/>
              </a:spcBef>
              <a:buClr>
                <a:schemeClr val="bg1"/>
              </a:buClr>
              <a:buFont typeface="+mj-lt"/>
              <a:buAutoNum type="arabicPeriod"/>
            </a:pPr>
            <a:r>
              <a:rPr lang="es-CR" altLang="en-US" sz="2200" dirty="0">
                <a:solidFill>
                  <a:srgbClr val="FFFFFF"/>
                </a:solidFill>
                <a:latin typeface="Calibri"/>
                <a:cs typeface="Calibri"/>
              </a:rPr>
              <a:t>Discriminación múltiple (++ las mujeres trabajadoras migrantes)</a:t>
            </a:r>
          </a:p>
          <a:p>
            <a:endParaRPr lang="es-CR" dirty="0"/>
          </a:p>
        </p:txBody>
      </p:sp>
      <p:sp>
        <p:nvSpPr>
          <p:cNvPr id="8" name="Shape 89">
            <a:extLst>
              <a:ext uri="{FF2B5EF4-FFF2-40B4-BE49-F238E27FC236}">
                <a16:creationId xmlns:a16="http://schemas.microsoft.com/office/drawing/2014/main" id="{6E401053-0FED-4EF2-ACF2-6AB93D42C6FD}"/>
              </a:ext>
            </a:extLst>
          </p:cNvPr>
          <p:cNvSpPr/>
          <p:nvPr/>
        </p:nvSpPr>
        <p:spPr>
          <a:xfrm>
            <a:off x="167268" y="2198050"/>
            <a:ext cx="313298" cy="313692"/>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 name="Shape 89">
            <a:extLst>
              <a:ext uri="{FF2B5EF4-FFF2-40B4-BE49-F238E27FC236}">
                <a16:creationId xmlns:a16="http://schemas.microsoft.com/office/drawing/2014/main" id="{5373FCB7-9AF0-42BA-B5D6-0FC1727E8031}"/>
              </a:ext>
            </a:extLst>
          </p:cNvPr>
          <p:cNvSpPr/>
          <p:nvPr/>
        </p:nvSpPr>
        <p:spPr>
          <a:xfrm>
            <a:off x="167268" y="3205325"/>
            <a:ext cx="313298" cy="313692"/>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10" name="Shape 89">
            <a:extLst>
              <a:ext uri="{FF2B5EF4-FFF2-40B4-BE49-F238E27FC236}">
                <a16:creationId xmlns:a16="http://schemas.microsoft.com/office/drawing/2014/main" id="{86080EF0-0956-4EBC-B341-2D04FB14CEB8}"/>
              </a:ext>
            </a:extLst>
          </p:cNvPr>
          <p:cNvSpPr/>
          <p:nvPr/>
        </p:nvSpPr>
        <p:spPr>
          <a:xfrm>
            <a:off x="167268" y="4212599"/>
            <a:ext cx="313298" cy="313692"/>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11" name="Shape 89">
            <a:extLst>
              <a:ext uri="{FF2B5EF4-FFF2-40B4-BE49-F238E27FC236}">
                <a16:creationId xmlns:a16="http://schemas.microsoft.com/office/drawing/2014/main" id="{A3D59A51-D55B-441A-AB5B-88D5E17CFA90}"/>
              </a:ext>
            </a:extLst>
          </p:cNvPr>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Tree>
    <p:custDataLst>
      <p:tags r:id="rId2"/>
    </p:custDataLst>
    <p:extLst>
      <p:ext uri="{BB962C8B-B14F-4D97-AF65-F5344CB8AC3E}">
        <p14:creationId xmlns:p14="http://schemas.microsoft.com/office/powerpoint/2010/main" val="271575654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endParaRPr kumimoji="0" lang="es-CR" sz="5400" b="0"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2" name="Title 1">
            <a:extLst>
              <a:ext uri="{FF2B5EF4-FFF2-40B4-BE49-F238E27FC236}">
                <a16:creationId xmlns:a16="http://schemas.microsoft.com/office/drawing/2014/main" id="{49E319D9-8A2C-4B26-8D67-E363CAD40AEB}"/>
              </a:ext>
            </a:extLst>
          </p:cNvPr>
          <p:cNvSpPr>
            <a:spLocks noGrp="1"/>
          </p:cNvSpPr>
          <p:nvPr>
            <p:ph type="title"/>
          </p:nvPr>
        </p:nvSpPr>
        <p:spPr/>
        <p:txBody>
          <a:bodyPr/>
          <a:lstStyle/>
          <a:p>
            <a:pPr algn="ctr"/>
            <a:br>
              <a:rPr lang="es-CR" dirty="0">
                <a:solidFill>
                  <a:schemeClr val="bg1"/>
                </a:solidFill>
              </a:rPr>
            </a:br>
            <a:endParaRPr lang="es-CR" dirty="0">
              <a:solidFill>
                <a:schemeClr val="bg1"/>
              </a:solidFill>
            </a:endParaRPr>
          </a:p>
        </p:txBody>
      </p:sp>
      <p:sp>
        <p:nvSpPr>
          <p:cNvPr id="3" name="Text Placeholder 2">
            <a:extLst>
              <a:ext uri="{FF2B5EF4-FFF2-40B4-BE49-F238E27FC236}">
                <a16:creationId xmlns:a16="http://schemas.microsoft.com/office/drawing/2014/main" id="{4B6A97C7-DCA5-48FB-941F-EBDE2F8A709B}"/>
              </a:ext>
            </a:extLst>
          </p:cNvPr>
          <p:cNvSpPr>
            <a:spLocks noGrp="1"/>
          </p:cNvSpPr>
          <p:nvPr>
            <p:ph type="body" idx="1"/>
          </p:nvPr>
        </p:nvSpPr>
        <p:spPr>
          <a:xfrm>
            <a:off x="311700" y="189571"/>
            <a:ext cx="4643698" cy="4379304"/>
          </a:xfrm>
        </p:spPr>
        <p:txBody>
          <a:bodyPr/>
          <a:lstStyle/>
          <a:p>
            <a:pPr marL="114300" indent="0">
              <a:buClr>
                <a:schemeClr val="bg1"/>
              </a:buClr>
              <a:buNone/>
            </a:pPr>
            <a:r>
              <a:rPr lang="es-ES" sz="1500" dirty="0">
                <a:solidFill>
                  <a:schemeClr val="bg1"/>
                </a:solidFill>
              </a:rPr>
              <a:t>Las necesidades de protección </a:t>
            </a:r>
            <a:r>
              <a:rPr lang="es-ES" sz="1500" b="1" u="sng" dirty="0">
                <a:solidFill>
                  <a:schemeClr val="bg1"/>
                </a:solidFill>
              </a:rPr>
              <a:t>cambian</a:t>
            </a:r>
            <a:r>
              <a:rPr lang="es-ES" sz="1500" dirty="0">
                <a:solidFill>
                  <a:schemeClr val="bg1"/>
                </a:solidFill>
              </a:rPr>
              <a:t> si la migración se realiza en condición migratoria regular o irregular: </a:t>
            </a:r>
          </a:p>
          <a:p>
            <a:pPr marL="114300" indent="0">
              <a:buClr>
                <a:schemeClr val="bg1"/>
              </a:buClr>
              <a:buNone/>
            </a:pPr>
            <a:endParaRPr lang="es-ES" sz="800" dirty="0">
              <a:solidFill>
                <a:schemeClr val="bg1"/>
              </a:solidFill>
            </a:endParaRPr>
          </a:p>
          <a:p>
            <a:pPr>
              <a:buClr>
                <a:schemeClr val="bg1"/>
              </a:buClr>
              <a:buFont typeface="Arial" panose="020B0604020202020204" pitchFamily="34" charset="0"/>
              <a:buChar char="•"/>
            </a:pPr>
            <a:r>
              <a:rPr lang="es-ES" sz="1500" dirty="0">
                <a:solidFill>
                  <a:schemeClr val="bg1"/>
                </a:solidFill>
              </a:rPr>
              <a:t>Las personas trabajadoras irregulares están en una condición especial de vulnerabilidad: enfrentan a menudo situaciones de explotación y discriminación.</a:t>
            </a:r>
          </a:p>
          <a:p>
            <a:pPr marL="114300" indent="0">
              <a:buClr>
                <a:schemeClr val="bg1"/>
              </a:buClr>
              <a:buNone/>
            </a:pPr>
            <a:endParaRPr lang="es-ES" sz="800" dirty="0">
              <a:solidFill>
                <a:schemeClr val="bg1"/>
              </a:solidFill>
            </a:endParaRPr>
          </a:p>
          <a:p>
            <a:pPr>
              <a:buClr>
                <a:schemeClr val="bg1"/>
              </a:buClr>
              <a:buFont typeface="Arial" panose="020B0604020202020204" pitchFamily="34" charset="0"/>
              <a:buChar char="•"/>
            </a:pPr>
            <a:r>
              <a:rPr lang="es-ES" sz="1500" dirty="0">
                <a:solidFill>
                  <a:schemeClr val="bg1"/>
                </a:solidFill>
              </a:rPr>
              <a:t>Estas personas son más vulnerables a violaciones en sus contratos, reciben menos salario que el promedio nacional y pueden ser víctimas de engaños (trata) y fraudes.</a:t>
            </a:r>
          </a:p>
          <a:p>
            <a:pPr marL="114300" indent="0">
              <a:buClr>
                <a:schemeClr val="bg1"/>
              </a:buClr>
              <a:buNone/>
            </a:pPr>
            <a:endParaRPr lang="es-ES" sz="800" dirty="0">
              <a:solidFill>
                <a:schemeClr val="bg1"/>
              </a:solidFill>
            </a:endParaRPr>
          </a:p>
          <a:p>
            <a:pPr>
              <a:buClr>
                <a:schemeClr val="bg1"/>
              </a:buClr>
              <a:buFont typeface="Arial" panose="020B0604020202020204" pitchFamily="34" charset="0"/>
              <a:buChar char="•"/>
            </a:pPr>
            <a:r>
              <a:rPr lang="es-ES" sz="1500" dirty="0">
                <a:solidFill>
                  <a:schemeClr val="bg1"/>
                </a:solidFill>
              </a:rPr>
              <a:t>Así también violencia física, emocional, psicológica y sexual.</a:t>
            </a:r>
          </a:p>
          <a:p>
            <a:pPr marL="114300" indent="0">
              <a:buClr>
                <a:schemeClr val="bg1"/>
              </a:buClr>
              <a:buNone/>
            </a:pPr>
            <a:endParaRPr lang="es-ES" sz="800" dirty="0">
              <a:solidFill>
                <a:schemeClr val="bg1"/>
              </a:solidFill>
            </a:endParaRPr>
          </a:p>
          <a:p>
            <a:pPr>
              <a:buClr>
                <a:schemeClr val="bg1"/>
              </a:buClr>
              <a:buFont typeface="Arial" panose="020B0604020202020204" pitchFamily="34" charset="0"/>
              <a:buChar char="•"/>
            </a:pPr>
            <a:r>
              <a:rPr lang="es-ES" sz="1500" dirty="0">
                <a:solidFill>
                  <a:schemeClr val="bg1"/>
                </a:solidFill>
              </a:rPr>
              <a:t>La mujer trabajadora migrante está en una condición de mayor vulnerabilidad</a:t>
            </a:r>
            <a:endParaRPr lang="en-US" sz="1500" dirty="0">
              <a:solidFill>
                <a:schemeClr val="bg1"/>
              </a:solidFill>
            </a:endParaRPr>
          </a:p>
        </p:txBody>
      </p:sp>
      <p:pic>
        <p:nvPicPr>
          <p:cNvPr id="8" name="Picture 7">
            <a:extLst>
              <a:ext uri="{FF2B5EF4-FFF2-40B4-BE49-F238E27FC236}">
                <a16:creationId xmlns:a16="http://schemas.microsoft.com/office/drawing/2014/main" id="{960B13D0-4F3B-499A-85EF-75E8F16C882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2724"/>
          <a:stretch/>
        </p:blipFill>
        <p:spPr>
          <a:xfrm>
            <a:off x="4393581" y="420371"/>
            <a:ext cx="4663440" cy="3888581"/>
          </a:xfrm>
          <a:prstGeom prst="rect">
            <a:avLst/>
          </a:prstGeom>
        </p:spPr>
      </p:pic>
    </p:spTree>
    <p:custDataLst>
      <p:tags r:id="rId2"/>
    </p:custDataLst>
    <p:extLst>
      <p:ext uri="{BB962C8B-B14F-4D97-AF65-F5344CB8AC3E}">
        <p14:creationId xmlns:p14="http://schemas.microsoft.com/office/powerpoint/2010/main" val="2982111209"/>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4000" dirty="0">
                <a:solidFill>
                  <a:schemeClr val="lt1"/>
                </a:solidFill>
                <a:latin typeface="Oswald"/>
                <a:ea typeface="Oswald"/>
                <a:cs typeface="Oswald"/>
                <a:sym typeface="Oswald"/>
              </a:rPr>
              <a:t>Migrante irregular vs Migrante ilegal</a:t>
            </a:r>
          </a:p>
          <a:p>
            <a:pPr marL="0" lvl="0" indent="0" algn="ctr" rtl="0">
              <a:lnSpc>
                <a:spcPct val="90000"/>
              </a:lnSpc>
              <a:spcBef>
                <a:spcPts val="0"/>
              </a:spcBef>
              <a:spcAft>
                <a:spcPts val="0"/>
              </a:spcAft>
              <a:buClr>
                <a:schemeClr val="dk1"/>
              </a:buClr>
              <a:buSzPts val="1100"/>
              <a:buFont typeface="Arial"/>
              <a:buNone/>
            </a:pPr>
            <a:r>
              <a:rPr lang="es-CR" sz="4000" dirty="0">
                <a:solidFill>
                  <a:schemeClr val="lt1"/>
                </a:solidFill>
                <a:latin typeface="Oswald"/>
                <a:ea typeface="Oswald"/>
                <a:cs typeface="Oswald"/>
                <a:sym typeface="Oswald"/>
              </a:rPr>
              <a:t>Cuales son las diferencias?</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341653" y="29572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200" dirty="0">
                <a:solidFill>
                  <a:srgbClr val="FFFFFF"/>
                </a:solidFill>
                <a:latin typeface="Oswald"/>
                <a:ea typeface="Oswald"/>
                <a:cs typeface="Oswald"/>
                <a:sym typeface="Oswald"/>
              </a:rPr>
              <a:t>Precisiones conceptuales</a:t>
            </a:r>
            <a:endParaRPr sz="5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2" name="Multiplication Sign 1">
            <a:extLst>
              <a:ext uri="{FF2B5EF4-FFF2-40B4-BE49-F238E27FC236}">
                <a16:creationId xmlns:a16="http://schemas.microsoft.com/office/drawing/2014/main" id="{904B9E34-C58E-46C7-B903-1DCC784B8978}"/>
              </a:ext>
            </a:extLst>
          </p:cNvPr>
          <p:cNvSpPr/>
          <p:nvPr/>
        </p:nvSpPr>
        <p:spPr>
          <a:xfrm>
            <a:off x="7125629" y="165735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val="268391956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712223" y="171225"/>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200" dirty="0">
                <a:solidFill>
                  <a:schemeClr val="lt1"/>
                </a:solidFill>
                <a:latin typeface="Oswald"/>
                <a:sym typeface="Oswald"/>
              </a:rPr>
              <a:t>Destacamos</a:t>
            </a:r>
            <a:endParaRPr sz="1600" dirty="0"/>
          </a:p>
        </p:txBody>
      </p:sp>
      <p:sp>
        <p:nvSpPr>
          <p:cNvPr id="85" name="Shape 85"/>
          <p:cNvSpPr txBox="1"/>
          <p:nvPr/>
        </p:nvSpPr>
        <p:spPr>
          <a:xfrm>
            <a:off x="877686" y="855513"/>
            <a:ext cx="8097910" cy="400238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1800" dirty="0">
                <a:solidFill>
                  <a:srgbClr val="FFFFFF"/>
                </a:solidFill>
                <a:latin typeface="Calibri"/>
                <a:ea typeface="Calibri"/>
                <a:cs typeface="Calibri"/>
                <a:sym typeface="Calibri"/>
              </a:rPr>
              <a:t>No existe una definición oficial de la ‘migración irregular’</a:t>
            </a:r>
          </a:p>
          <a:p>
            <a:pPr lvl="0" algn="just">
              <a:lnSpc>
                <a:spcPct val="115000"/>
              </a:lnSpc>
            </a:pPr>
            <a:endParaRPr lang="es-ES" sz="1800" dirty="0">
              <a:solidFill>
                <a:srgbClr val="FFFFFF"/>
              </a:solidFill>
              <a:latin typeface="Calibri"/>
              <a:ea typeface="Calibri"/>
              <a:cs typeface="Calibri"/>
              <a:sym typeface="Calibri"/>
            </a:endParaRPr>
          </a:p>
          <a:p>
            <a:pPr lvl="0" algn="just">
              <a:lnSpc>
                <a:spcPct val="115000"/>
              </a:lnSpc>
            </a:pPr>
            <a:r>
              <a:rPr lang="es-ES" sz="1800" dirty="0">
                <a:solidFill>
                  <a:srgbClr val="FFFFFF"/>
                </a:solidFill>
                <a:latin typeface="Calibri"/>
                <a:ea typeface="Calibri"/>
                <a:cs typeface="Calibri"/>
                <a:sym typeface="Calibri"/>
              </a:rPr>
              <a:t>La Convención internacional sobre la protección de los derechos de todos los trabajadores migratorios y de sus familiares (1990) considera el siguientes artículos:</a:t>
            </a:r>
          </a:p>
          <a:p>
            <a:pPr lvl="0" algn="just">
              <a:lnSpc>
                <a:spcPct val="115000"/>
              </a:lnSpc>
            </a:pPr>
            <a:endParaRPr lang="es-ES" sz="1800" dirty="0">
              <a:solidFill>
                <a:srgbClr val="FFFFFF"/>
              </a:solidFill>
              <a:latin typeface="Calibri"/>
              <a:ea typeface="Calibri"/>
              <a:cs typeface="Calibri"/>
              <a:sym typeface="Calibri"/>
            </a:endParaRPr>
          </a:p>
          <a:p>
            <a:pPr lvl="0" algn="just">
              <a:lnSpc>
                <a:spcPct val="115000"/>
              </a:lnSpc>
            </a:pPr>
            <a:r>
              <a:rPr lang="es-ES" sz="1800" b="1" dirty="0">
                <a:solidFill>
                  <a:srgbClr val="FFFFFF"/>
                </a:solidFill>
                <a:latin typeface="Calibri"/>
                <a:ea typeface="Calibri"/>
                <a:cs typeface="Calibri"/>
                <a:sym typeface="Calibri"/>
              </a:rPr>
              <a:t>Artículo 5. Los trabajadores migratorios y sus familiares:</a:t>
            </a:r>
          </a:p>
          <a:p>
            <a:pPr lvl="0" algn="just">
              <a:lnSpc>
                <a:spcPct val="115000"/>
              </a:lnSpc>
            </a:pPr>
            <a:r>
              <a:rPr lang="es-ES" sz="1800" dirty="0">
                <a:solidFill>
                  <a:srgbClr val="FFFFFF"/>
                </a:solidFill>
                <a:latin typeface="Calibri"/>
                <a:ea typeface="Calibri"/>
                <a:cs typeface="Calibri"/>
                <a:sym typeface="Calibri"/>
              </a:rPr>
              <a:t>Serán considerados documentados o en situación regular si han sido autorizados a ingresar, a permanecer y a ejercer una actividad remunerada en el Estado de empleo de conformidad con las leyes de ese Estado y los acuerdos internacionales en que ese Estado sea parte;</a:t>
            </a:r>
          </a:p>
          <a:p>
            <a:pPr lvl="0" algn="just">
              <a:lnSpc>
                <a:spcPct val="115000"/>
              </a:lnSpc>
            </a:pPr>
            <a:r>
              <a:rPr lang="es-ES" sz="1800" dirty="0">
                <a:solidFill>
                  <a:srgbClr val="FFFFFF"/>
                </a:solidFill>
                <a:latin typeface="Calibri"/>
                <a:ea typeface="Calibri"/>
                <a:cs typeface="Calibri"/>
                <a:sym typeface="Calibri"/>
              </a:rPr>
              <a:t>Serán considerados no documentados o en situación irregular si no cumplen las condiciones establecidas en el inciso a) de este artículo”</a:t>
            </a:r>
          </a:p>
        </p:txBody>
      </p:sp>
      <p:sp>
        <p:nvSpPr>
          <p:cNvPr id="86" name="Shape 86"/>
          <p:cNvSpPr/>
          <p:nvPr/>
        </p:nvSpPr>
        <p:spPr>
          <a:xfrm>
            <a:off x="493850" y="1060725"/>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6">
            <a:extLst>
              <a:ext uri="{FF2B5EF4-FFF2-40B4-BE49-F238E27FC236}">
                <a16:creationId xmlns:a16="http://schemas.microsoft.com/office/drawing/2014/main" id="{EF3D5E2B-ED50-4145-9962-DC15627080B5}"/>
              </a:ext>
            </a:extLst>
          </p:cNvPr>
          <p:cNvSpPr/>
          <p:nvPr/>
        </p:nvSpPr>
        <p:spPr>
          <a:xfrm>
            <a:off x="493850" y="1664885"/>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6">
            <a:extLst>
              <a:ext uri="{FF2B5EF4-FFF2-40B4-BE49-F238E27FC236}">
                <a16:creationId xmlns:a16="http://schemas.microsoft.com/office/drawing/2014/main" id="{A0714F41-D440-49F8-B3B8-69034A5DF443}"/>
              </a:ext>
            </a:extLst>
          </p:cNvPr>
          <p:cNvSpPr/>
          <p:nvPr/>
        </p:nvSpPr>
        <p:spPr>
          <a:xfrm>
            <a:off x="493850" y="260688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3721011447"/>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lvl="0" algn="ctr">
              <a:lnSpc>
                <a:spcPct val="90000"/>
              </a:lnSpc>
              <a:buSzPts val="1100"/>
            </a:pPr>
            <a:r>
              <a:rPr lang="es-ES" sz="5400" dirty="0">
                <a:solidFill>
                  <a:schemeClr val="lt1"/>
                </a:solidFill>
                <a:latin typeface="Oswald"/>
                <a:sym typeface="Oswald"/>
              </a:rPr>
              <a:t>Otros conceptos clave para entender la migración internacional con fines laborales</a:t>
            </a:r>
            <a:endParaRPr kumimoji="0" lang="es-CR" sz="5400" b="0" i="0" u="none" strike="noStrike" kern="0" cap="none" spc="0" normalizeH="0" baseline="0" noProof="0" dirty="0">
              <a:ln>
                <a:noFill/>
              </a:ln>
              <a:solidFill>
                <a:srgbClr val="FFFFFF"/>
              </a:solidFill>
              <a:effectLst/>
              <a:uLnTx/>
              <a:uFillTx/>
              <a:latin typeface="Oswald"/>
              <a:ea typeface="Oswald"/>
              <a:cs typeface="Oswald"/>
              <a:sym typeface="Oswald"/>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FFFF"/>
              </a:solidFill>
              <a:effectLst/>
              <a:uLnTx/>
              <a:uFillTx/>
              <a:latin typeface="Arial"/>
              <a:cs typeface="Arial"/>
              <a:sym typeface="Aria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341653" y="295725"/>
            <a:ext cx="8460693" cy="8895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s-CR" sz="3200" b="0" i="0" u="none" strike="noStrike" kern="0" cap="none" spc="0" normalizeH="0" baseline="0" noProof="0" dirty="0">
                <a:ln>
                  <a:noFill/>
                </a:ln>
                <a:solidFill>
                  <a:srgbClr val="FFFFFF"/>
                </a:solidFill>
                <a:effectLst/>
                <a:uLnTx/>
                <a:uFillTx/>
                <a:latin typeface="Oswald"/>
                <a:ea typeface="Oswald"/>
                <a:cs typeface="Oswald"/>
                <a:sym typeface="Oswald"/>
              </a:rPr>
              <a:t>Precisiones conceptuales</a:t>
            </a:r>
            <a:endParaRPr kumimoji="0" sz="5400" b="0" i="0" u="none" strike="noStrike" kern="0" cap="none" spc="0" normalizeH="0" baseline="0" noProof="0" dirty="0">
              <a:ln>
                <a:noFill/>
              </a:ln>
              <a:solidFill>
                <a:srgbClr val="FFFFFF"/>
              </a:solidFill>
              <a:effectLst/>
              <a:uLnTx/>
              <a:uFillTx/>
              <a:latin typeface="Oswald"/>
              <a:ea typeface="Oswald"/>
              <a:cs typeface="Oswald"/>
              <a:sym typeface="Oswald"/>
            </a:endParaRP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2"/>
    </p:custDataLst>
    <p:extLst>
      <p:ext uri="{BB962C8B-B14F-4D97-AF65-F5344CB8AC3E}">
        <p14:creationId xmlns:p14="http://schemas.microsoft.com/office/powerpoint/2010/main" val="2947930797"/>
      </p:ext>
    </p:extLst>
  </p:cSld>
  <p:clrMapOvr>
    <a:overrideClrMapping bg1="lt1" tx1="dk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5" name="Shape 85"/>
          <p:cNvSpPr txBox="1"/>
          <p:nvPr/>
        </p:nvSpPr>
        <p:spPr>
          <a:xfrm>
            <a:off x="1037064" y="178421"/>
            <a:ext cx="7545412" cy="4605452"/>
          </a:xfrm>
          <a:prstGeom prst="rect">
            <a:avLst/>
          </a:prstGeom>
          <a:noFill/>
          <a:ln>
            <a:noFill/>
          </a:ln>
        </p:spPr>
        <p:txBody>
          <a:bodyPr spcFirstLastPara="1" wrap="square" lIns="91425" tIns="91425" rIns="91425" bIns="91425" anchor="t" anchorCtr="0">
            <a:noAutofit/>
          </a:bodyPr>
          <a:lstStyle/>
          <a:p>
            <a:pPr algn="just">
              <a:lnSpc>
                <a:spcPct val="115000"/>
              </a:lnSpc>
            </a:pPr>
            <a:r>
              <a:rPr lang="es-ES" sz="2400" b="1" dirty="0">
                <a:solidFill>
                  <a:srgbClr val="FFFFFF"/>
                </a:solidFill>
                <a:latin typeface="Calibri"/>
                <a:ea typeface="Calibri"/>
                <a:cs typeface="Calibri"/>
                <a:sym typeface="Calibri"/>
              </a:rPr>
              <a:t>Migración temporal: </a:t>
            </a:r>
            <a:r>
              <a:rPr lang="es-ES" sz="2400" dirty="0">
                <a:solidFill>
                  <a:srgbClr val="FFFFFF"/>
                </a:solidFill>
                <a:latin typeface="Calibri"/>
                <a:ea typeface="Calibri"/>
                <a:cs typeface="Calibri"/>
                <a:sym typeface="Calibri"/>
              </a:rPr>
              <a:t>flujo de personas trabajadoras que no modifican su residencia habitual y regresan a su país de origen después de un período de trabajo fuera, período que varía de acuerdo con lo establecido en el contrato de trabajo (generalmente va de 3 a 12 meses).</a:t>
            </a:r>
          </a:p>
          <a:p>
            <a:pPr lvl="0" algn="just">
              <a:lnSpc>
                <a:spcPct val="115000"/>
              </a:lnSpc>
            </a:pPr>
            <a:endParaRPr lang="es-ES" sz="2400" b="1" dirty="0">
              <a:solidFill>
                <a:srgbClr val="FFFFFF"/>
              </a:solidFill>
              <a:latin typeface="Calibri"/>
              <a:ea typeface="Calibri"/>
              <a:cs typeface="Calibri"/>
              <a:sym typeface="Calibri"/>
            </a:endParaRPr>
          </a:p>
          <a:p>
            <a:pPr lvl="0" algn="just">
              <a:lnSpc>
                <a:spcPct val="115000"/>
              </a:lnSpc>
            </a:pPr>
            <a:r>
              <a:rPr lang="es-ES" sz="2400" b="1" dirty="0">
                <a:solidFill>
                  <a:srgbClr val="FFFFFF"/>
                </a:solidFill>
                <a:latin typeface="Calibri"/>
                <a:ea typeface="Calibri"/>
                <a:cs typeface="Calibri"/>
                <a:sym typeface="Calibri"/>
              </a:rPr>
              <a:t>Migración circular</a:t>
            </a:r>
            <a:r>
              <a:rPr lang="es-ES" sz="2400" dirty="0">
                <a:solidFill>
                  <a:srgbClr val="FFFFFF"/>
                </a:solidFill>
                <a:latin typeface="Calibri"/>
                <a:ea typeface="Calibri"/>
                <a:cs typeface="Calibri"/>
                <a:sym typeface="Calibri"/>
              </a:rPr>
              <a:t>: El movimiento de personas entre países de origen y de destino que, si bien manejado, puede beneficiar todos los actores participantes (países y migrantes) y que está relacionado a las </a:t>
            </a:r>
            <a:r>
              <a:rPr lang="es-ES" sz="2400" dirty="0" err="1">
                <a:solidFill>
                  <a:srgbClr val="FFFFFF"/>
                </a:solidFill>
                <a:latin typeface="Calibri"/>
                <a:ea typeface="Calibri"/>
                <a:cs typeface="Calibri"/>
                <a:sym typeface="Calibri"/>
              </a:rPr>
              <a:t>necesitadades</a:t>
            </a:r>
            <a:r>
              <a:rPr lang="es-ES" sz="2400" dirty="0">
                <a:solidFill>
                  <a:srgbClr val="FFFFFF"/>
                </a:solidFill>
                <a:latin typeface="Calibri"/>
                <a:ea typeface="Calibri"/>
                <a:cs typeface="Calibri"/>
                <a:sym typeface="Calibri"/>
              </a:rPr>
              <a:t> de trabajo en los países de origen y de destino.</a:t>
            </a:r>
          </a:p>
          <a:p>
            <a:pPr lvl="0" algn="just">
              <a:lnSpc>
                <a:spcPct val="115000"/>
              </a:lnSpc>
            </a:pPr>
            <a:endParaRPr lang="es-ES" sz="2400" dirty="0">
              <a:solidFill>
                <a:srgbClr val="FFFFFF"/>
              </a:solidFill>
              <a:latin typeface="Calibri"/>
              <a:ea typeface="Calibri"/>
              <a:cs typeface="Calibri"/>
              <a:sym typeface="Calibri"/>
            </a:endParaRPr>
          </a:p>
        </p:txBody>
      </p:sp>
      <p:sp>
        <p:nvSpPr>
          <p:cNvPr id="86" name="Shape 86"/>
          <p:cNvSpPr/>
          <p:nvPr/>
        </p:nvSpPr>
        <p:spPr>
          <a:xfrm>
            <a:off x="561525" y="360944"/>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6">
            <a:extLst>
              <a:ext uri="{FF2B5EF4-FFF2-40B4-BE49-F238E27FC236}">
                <a16:creationId xmlns:a16="http://schemas.microsoft.com/office/drawing/2014/main" id="{D04B1870-34C5-4F11-BE52-33FD9DE5D551}"/>
              </a:ext>
            </a:extLst>
          </p:cNvPr>
          <p:cNvSpPr/>
          <p:nvPr/>
        </p:nvSpPr>
        <p:spPr>
          <a:xfrm>
            <a:off x="561525" y="289346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1189640148"/>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5" name="Text Placeholder 4">
            <a:extLst>
              <a:ext uri="{FF2B5EF4-FFF2-40B4-BE49-F238E27FC236}">
                <a16:creationId xmlns:a16="http://schemas.microsoft.com/office/drawing/2014/main" id="{73B16829-158A-466E-B009-F827409D078D}"/>
              </a:ext>
            </a:extLst>
          </p:cNvPr>
          <p:cNvSpPr>
            <a:spLocks noGrp="1"/>
          </p:cNvSpPr>
          <p:nvPr>
            <p:ph type="body" idx="1"/>
          </p:nvPr>
        </p:nvSpPr>
        <p:spPr>
          <a:xfrm>
            <a:off x="311700" y="1304693"/>
            <a:ext cx="8520600" cy="3264182"/>
          </a:xfrm>
        </p:spPr>
        <p:txBody>
          <a:bodyPr/>
          <a:lstStyle/>
          <a:p>
            <a:r>
              <a:rPr lang="es-ES" sz="2400" b="1" dirty="0">
                <a:solidFill>
                  <a:srgbClr val="FFFFFF"/>
                </a:solidFill>
                <a:latin typeface="Calibri"/>
                <a:ea typeface="Calibri"/>
                <a:cs typeface="Calibri"/>
                <a:sym typeface="Calibri"/>
              </a:rPr>
              <a:t>La migración fronteriza o transfronteriza </a:t>
            </a:r>
            <a:r>
              <a:rPr lang="es-ES" sz="2400" dirty="0">
                <a:solidFill>
                  <a:srgbClr val="FFFFFF"/>
                </a:solidFill>
                <a:latin typeface="Calibri"/>
                <a:ea typeface="Calibri"/>
                <a:cs typeface="Calibri"/>
                <a:sym typeface="Calibri"/>
              </a:rPr>
              <a:t>se refiere a aquellos trabajadores que siguen viviendo en su comunidad de origen y que no cambian su lugar de residencia: normalmente cada día cruzan la frontera para trabajar en el país vecino</a:t>
            </a:r>
          </a:p>
          <a:p>
            <a:endParaRPr lang="es-ES" sz="2400" dirty="0">
              <a:solidFill>
                <a:srgbClr val="FFFFFF"/>
              </a:solidFill>
              <a:latin typeface="Calibri"/>
              <a:ea typeface="Calibri"/>
              <a:cs typeface="Calibri"/>
              <a:sym typeface="Calibri"/>
            </a:endParaRPr>
          </a:p>
          <a:p>
            <a:endParaRPr lang="es-ES" sz="2400" dirty="0">
              <a:solidFill>
                <a:srgbClr val="FFFFFF"/>
              </a:solidFill>
              <a:latin typeface="Calibri"/>
              <a:ea typeface="Calibri"/>
              <a:cs typeface="Calibri"/>
              <a:sym typeface="Calibri"/>
            </a:endParaRPr>
          </a:p>
          <a:p>
            <a:endParaRPr lang="en-US" sz="2400" dirty="0"/>
          </a:p>
        </p:txBody>
      </p:sp>
      <p:sp>
        <p:nvSpPr>
          <p:cNvPr id="12" name="Shape 86">
            <a:extLst>
              <a:ext uri="{FF2B5EF4-FFF2-40B4-BE49-F238E27FC236}">
                <a16:creationId xmlns:a16="http://schemas.microsoft.com/office/drawing/2014/main" id="{7506C4FE-6201-4C57-85BC-100921E5FBF5}"/>
              </a:ext>
            </a:extLst>
          </p:cNvPr>
          <p:cNvSpPr/>
          <p:nvPr/>
        </p:nvSpPr>
        <p:spPr>
          <a:xfrm>
            <a:off x="311700" y="151132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540609685"/>
      </p:ext>
    </p:extLst>
  </p:cSld>
  <p:clrMapOvr>
    <a:overrideClrMapping bg1="lt1" tx1="dk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66"/>
        <p:cNvGrpSpPr/>
        <p:nvPr/>
      </p:nvGrpSpPr>
      <p:grpSpPr>
        <a:xfrm>
          <a:off x="0" y="0"/>
          <a:ext cx="0" cy="0"/>
          <a:chOff x="0" y="0"/>
          <a:chExt cx="0" cy="0"/>
        </a:xfrm>
      </p:grpSpPr>
      <p:sp>
        <p:nvSpPr>
          <p:cNvPr id="67" name="Shape 67"/>
          <p:cNvSpPr/>
          <p:nvPr/>
        </p:nvSpPr>
        <p:spPr>
          <a:xfrm rot="10800000" flipH="1">
            <a:off x="4950" y="-150"/>
            <a:ext cx="9134100" cy="220500"/>
          </a:xfrm>
          <a:prstGeom prst="rect">
            <a:avLst/>
          </a:prstGeom>
          <a:solidFill>
            <a:srgbClr val="FFD96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Shape 68"/>
          <p:cNvSpPr txBox="1"/>
          <p:nvPr/>
        </p:nvSpPr>
        <p:spPr>
          <a:xfrm>
            <a:off x="1028781" y="1055100"/>
            <a:ext cx="7086438" cy="3033468"/>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4000" dirty="0">
                <a:solidFill>
                  <a:srgbClr val="FFFFFF"/>
                </a:solidFill>
                <a:latin typeface="Oswald"/>
                <a:ea typeface="Oswald"/>
                <a:cs typeface="Oswald"/>
                <a:sym typeface="Oswald"/>
              </a:rPr>
              <a:t>Sesión</a:t>
            </a:r>
            <a:r>
              <a:rPr lang="en-US" sz="4000" dirty="0">
                <a:solidFill>
                  <a:srgbClr val="FFFFFF"/>
                </a:solidFill>
                <a:latin typeface="Oswald"/>
                <a:ea typeface="Oswald"/>
                <a:cs typeface="Oswald"/>
                <a:sym typeface="Oswald"/>
              </a:rPr>
              <a:t> 1</a:t>
            </a:r>
          </a:p>
          <a:p>
            <a:pPr marL="0" lvl="0" indent="0" algn="ctr" rtl="0">
              <a:lnSpc>
                <a:spcPct val="90000"/>
              </a:lnSpc>
              <a:spcBef>
                <a:spcPts val="0"/>
              </a:spcBef>
              <a:spcAft>
                <a:spcPts val="0"/>
              </a:spcAft>
              <a:buClr>
                <a:schemeClr val="dk1"/>
              </a:buClr>
              <a:buSzPts val="1100"/>
              <a:buFont typeface="Arial"/>
              <a:buNone/>
            </a:pPr>
            <a:r>
              <a:rPr lang="en-US" sz="4000" dirty="0" err="1">
                <a:solidFill>
                  <a:srgbClr val="FFFFFF"/>
                </a:solidFill>
                <a:latin typeface="Oswald"/>
                <a:ea typeface="Oswald"/>
                <a:cs typeface="Oswald"/>
                <a:sym typeface="Oswald"/>
              </a:rPr>
              <a:t>Conceptos</a:t>
            </a:r>
            <a:r>
              <a:rPr lang="en-US" sz="4000" dirty="0">
                <a:solidFill>
                  <a:srgbClr val="FFFFFF"/>
                </a:solidFill>
                <a:latin typeface="Oswald"/>
                <a:ea typeface="Oswald"/>
                <a:cs typeface="Oswald"/>
                <a:sym typeface="Oswald"/>
              </a:rPr>
              <a:t> y </a:t>
            </a:r>
            <a:r>
              <a:rPr lang="en-US" sz="4000" dirty="0" err="1">
                <a:solidFill>
                  <a:srgbClr val="FFFFFF"/>
                </a:solidFill>
                <a:latin typeface="Oswald"/>
                <a:ea typeface="Oswald"/>
                <a:cs typeface="Oswald"/>
                <a:sym typeface="Oswald"/>
              </a:rPr>
              <a:t>tendencias</a:t>
            </a:r>
            <a:r>
              <a:rPr lang="en-US" sz="4000" dirty="0">
                <a:solidFill>
                  <a:srgbClr val="FFFFFF"/>
                </a:solidFill>
                <a:latin typeface="Oswald"/>
                <a:ea typeface="Oswald"/>
                <a:cs typeface="Oswald"/>
                <a:sym typeface="Oswald"/>
              </a:rPr>
              <a:t> de la </a:t>
            </a:r>
            <a:r>
              <a:rPr lang="en-US" sz="4000" dirty="0" err="1">
                <a:solidFill>
                  <a:srgbClr val="FFFFFF"/>
                </a:solidFill>
                <a:latin typeface="Oswald"/>
                <a:ea typeface="Oswald"/>
                <a:cs typeface="Oswald"/>
                <a:sym typeface="Oswald"/>
              </a:rPr>
              <a:t>migracion</a:t>
            </a:r>
            <a:r>
              <a:rPr lang="en-US" sz="4000" dirty="0">
                <a:solidFill>
                  <a:srgbClr val="FFFFFF"/>
                </a:solidFill>
                <a:latin typeface="Oswald"/>
                <a:ea typeface="Oswald"/>
                <a:cs typeface="Oswald"/>
                <a:sym typeface="Oswald"/>
              </a:rPr>
              <a:t> </a:t>
            </a:r>
            <a:r>
              <a:rPr lang="en-US" sz="4000" dirty="0" err="1">
                <a:solidFill>
                  <a:srgbClr val="FFFFFF"/>
                </a:solidFill>
                <a:latin typeface="Oswald"/>
                <a:ea typeface="Oswald"/>
                <a:cs typeface="Oswald"/>
                <a:sym typeface="Oswald"/>
              </a:rPr>
              <a:t>laboral</a:t>
            </a:r>
            <a:endParaRPr sz="4000" dirty="0">
              <a:solidFill>
                <a:srgbClr val="FFFFFF"/>
              </a:solidFill>
              <a:latin typeface="Oswald"/>
              <a:ea typeface="Oswald"/>
              <a:cs typeface="Oswald"/>
              <a:sym typeface="Oswald"/>
            </a:endParaRPr>
          </a:p>
          <a:p>
            <a:pPr marL="0" lvl="0" indent="0" algn="ctr" rtl="0">
              <a:lnSpc>
                <a:spcPct val="90000"/>
              </a:lnSpc>
              <a:spcBef>
                <a:spcPts val="0"/>
              </a:spcBef>
              <a:spcAft>
                <a:spcPts val="0"/>
              </a:spcAft>
              <a:buClr>
                <a:schemeClr val="dk1"/>
              </a:buClr>
              <a:buSzPts val="1100"/>
              <a:buFont typeface="Arial"/>
              <a:buNone/>
            </a:pPr>
            <a:endParaRPr sz="6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69" name="Shape 69"/>
          <p:cNvSpPr/>
          <p:nvPr/>
        </p:nvSpPr>
        <p:spPr>
          <a:xfrm>
            <a:off x="-145050" y="4983000"/>
            <a:ext cx="9434100" cy="1605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0" name="Shape 70"/>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220622" y="3194136"/>
            <a:ext cx="1918428" cy="2655940"/>
          </a:xfrm>
          <a:prstGeom prst="rect">
            <a:avLst/>
          </a:prstGeom>
          <a:noFill/>
          <a:ln>
            <a:noFill/>
          </a:ln>
        </p:spPr>
      </p:pic>
      <p:pic>
        <p:nvPicPr>
          <p:cNvPr id="6" name="Picture 2" descr="Resultado de imagen para imágenes de migrantes en dibujos">
            <a:extLst>
              <a:ext uri="{FF2B5EF4-FFF2-40B4-BE49-F238E27FC236}">
                <a16:creationId xmlns:a16="http://schemas.microsoft.com/office/drawing/2014/main" id="{E8C3112E-3385-4E6B-9138-76DAB27723F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17553" y="3249518"/>
            <a:ext cx="2908893" cy="12901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827700" y="264590"/>
            <a:ext cx="7488600" cy="889500"/>
          </a:xfrm>
          <a:prstGeom prst="rect">
            <a:avLst/>
          </a:prstGeom>
          <a:noFill/>
          <a:ln>
            <a:noFill/>
          </a:ln>
        </p:spPr>
        <p:txBody>
          <a:bodyPr spcFirstLastPara="1" wrap="square" lIns="91425" tIns="91425" rIns="91425" bIns="91425" anchor="t" anchorCtr="0">
            <a:noAutofit/>
          </a:bodyPr>
          <a:lstStyle/>
          <a:p>
            <a:pPr lvl="0" algn="ctr">
              <a:lnSpc>
                <a:spcPct val="90000"/>
              </a:lnSpc>
              <a:buClr>
                <a:schemeClr val="dk1"/>
              </a:buClr>
              <a:buSzPts val="1100"/>
            </a:pPr>
            <a:r>
              <a:rPr lang="es-ES" sz="2800" dirty="0">
                <a:solidFill>
                  <a:schemeClr val="lt1"/>
                </a:solidFill>
                <a:latin typeface="Oswald"/>
                <a:sym typeface="Oswald"/>
              </a:rPr>
              <a:t>Organismos como la OIT, OIM y la OSCE proponen medidas para facilitar la migración laboral</a:t>
            </a:r>
            <a:endParaRPr lang="es-ES" sz="2800" dirty="0"/>
          </a:p>
        </p:txBody>
      </p:sp>
      <p:sp>
        <p:nvSpPr>
          <p:cNvPr id="85" name="Shape 85"/>
          <p:cNvSpPr txBox="1"/>
          <p:nvPr/>
        </p:nvSpPr>
        <p:spPr>
          <a:xfrm>
            <a:off x="959005" y="1405968"/>
            <a:ext cx="7896046" cy="3018399"/>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400" b="1" u="sng" dirty="0">
                <a:solidFill>
                  <a:srgbClr val="FFFFFF"/>
                </a:solidFill>
                <a:latin typeface="Calibri"/>
                <a:ea typeface="Calibri"/>
                <a:cs typeface="Calibri"/>
                <a:sym typeface="Calibri"/>
              </a:rPr>
              <a:t>Promoción del reclutamiento ético</a:t>
            </a:r>
            <a:r>
              <a:rPr lang="es-ES" sz="2400" b="1" dirty="0">
                <a:solidFill>
                  <a:srgbClr val="FFFFFF"/>
                </a:solidFill>
                <a:latin typeface="Calibri"/>
                <a:ea typeface="Calibri"/>
                <a:cs typeface="Calibri"/>
                <a:sym typeface="Calibri"/>
              </a:rPr>
              <a:t>: </a:t>
            </a:r>
          </a:p>
          <a:p>
            <a:pPr lvl="2" algn="just">
              <a:lnSpc>
                <a:spcPct val="115000"/>
              </a:lnSpc>
            </a:pPr>
            <a:r>
              <a:rPr lang="es-ES" sz="2400" dirty="0">
                <a:solidFill>
                  <a:srgbClr val="FFFFFF"/>
                </a:solidFill>
                <a:latin typeface="Calibri"/>
                <a:ea typeface="Calibri"/>
                <a:cs typeface="Calibri"/>
                <a:sym typeface="Calibri"/>
              </a:rPr>
              <a:t>Prevenir los abusos durante el proceso de reclutamiento, mediante acuerdos bilaterales</a:t>
            </a:r>
          </a:p>
          <a:p>
            <a:pPr lvl="0" algn="just">
              <a:lnSpc>
                <a:spcPct val="115000"/>
              </a:lnSpc>
            </a:pPr>
            <a:endParaRPr lang="es-ES" sz="2400" dirty="0">
              <a:solidFill>
                <a:srgbClr val="FFFFFF"/>
              </a:solidFill>
              <a:latin typeface="Calibri"/>
              <a:ea typeface="Calibri"/>
              <a:cs typeface="Calibri"/>
              <a:sym typeface="Calibri"/>
            </a:endParaRPr>
          </a:p>
          <a:p>
            <a:pPr lvl="0" algn="just">
              <a:lnSpc>
                <a:spcPct val="115000"/>
              </a:lnSpc>
            </a:pPr>
            <a:r>
              <a:rPr lang="es-ES" sz="2400" b="1" u="sng" dirty="0">
                <a:solidFill>
                  <a:srgbClr val="FFFFFF"/>
                </a:solidFill>
                <a:latin typeface="Calibri"/>
                <a:ea typeface="Calibri"/>
                <a:cs typeface="Calibri"/>
                <a:sym typeface="Calibri"/>
              </a:rPr>
              <a:t>Creación de un sistema que permita recuperar parte de la inversión perdida</a:t>
            </a:r>
            <a:r>
              <a:rPr lang="es-ES" sz="2400" dirty="0">
                <a:solidFill>
                  <a:srgbClr val="FFFFFF"/>
                </a:solidFill>
                <a:latin typeface="Calibri"/>
                <a:ea typeface="Calibri"/>
                <a:cs typeface="Calibri"/>
                <a:sym typeface="Calibri"/>
              </a:rPr>
              <a:t> en el país de origen: inversión de los países de destino en la formación y la educación, proporcional a la inversión perdida por el país de origen</a:t>
            </a:r>
          </a:p>
        </p:txBody>
      </p:sp>
      <p:sp>
        <p:nvSpPr>
          <p:cNvPr id="86" name="Shape 86"/>
          <p:cNvSpPr/>
          <p:nvPr/>
        </p:nvSpPr>
        <p:spPr>
          <a:xfrm>
            <a:off x="556317" y="1587623"/>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6">
            <a:extLst>
              <a:ext uri="{FF2B5EF4-FFF2-40B4-BE49-F238E27FC236}">
                <a16:creationId xmlns:a16="http://schemas.microsoft.com/office/drawing/2014/main" id="{D04B1870-34C5-4F11-BE52-33FD9DE5D551}"/>
              </a:ext>
            </a:extLst>
          </p:cNvPr>
          <p:cNvSpPr/>
          <p:nvPr/>
        </p:nvSpPr>
        <p:spPr>
          <a:xfrm>
            <a:off x="556858" y="3318911"/>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380622406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2" y="518724"/>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4800" dirty="0">
                <a:solidFill>
                  <a:schemeClr val="lt1"/>
                </a:solidFill>
                <a:latin typeface="Oswald"/>
                <a:ea typeface="Oswald"/>
                <a:cs typeface="Oswald"/>
                <a:sym typeface="Oswald"/>
              </a:rPr>
              <a:t>Impactos de la Migración Laboral</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pic>
        <p:nvPicPr>
          <p:cNvPr id="3" name="Picture 2" descr="A group of people standing on a sidewalk&#10;&#10;Description generated with very high confidence">
            <a:extLst>
              <a:ext uri="{FF2B5EF4-FFF2-40B4-BE49-F238E27FC236}">
                <a16:creationId xmlns:a16="http://schemas.microsoft.com/office/drawing/2014/main" id="{1ABBD3F1-750B-4244-96A9-BDC449F635E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06136" y="1686863"/>
            <a:ext cx="5609064" cy="3377576"/>
          </a:xfrm>
          <a:prstGeom prst="rect">
            <a:avLst/>
          </a:prstGeom>
        </p:spPr>
      </p:pic>
    </p:spTree>
    <p:custDataLst>
      <p:tags r:id="rId2"/>
    </p:custDataLst>
    <p:extLst>
      <p:ext uri="{BB962C8B-B14F-4D97-AF65-F5344CB8AC3E}">
        <p14:creationId xmlns:p14="http://schemas.microsoft.com/office/powerpoint/2010/main" val="337831556"/>
      </p:ext>
    </p:extLst>
  </p:cSld>
  <p:clrMapOvr>
    <a:overrideClrMapping bg1="lt1" tx1="dk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2" y="1393587"/>
            <a:ext cx="8460693" cy="2470615"/>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4000" dirty="0">
                <a:solidFill>
                  <a:schemeClr val="lt1"/>
                </a:solidFill>
                <a:latin typeface="Oswald"/>
                <a:ea typeface="Oswald"/>
                <a:cs typeface="Oswald"/>
                <a:sym typeface="Oswald"/>
              </a:rPr>
              <a:t>Las remesas en </a:t>
            </a:r>
            <a:r>
              <a:rPr lang="es-CR" sz="4000" dirty="0" err="1">
                <a:solidFill>
                  <a:schemeClr val="lt1"/>
                </a:solidFill>
                <a:latin typeface="Oswald"/>
                <a:ea typeface="Oswald"/>
                <a:cs typeface="Oswald"/>
                <a:sym typeface="Oswald"/>
              </a:rPr>
              <a:t>America</a:t>
            </a:r>
            <a:r>
              <a:rPr lang="es-CR" sz="4000" dirty="0">
                <a:solidFill>
                  <a:schemeClr val="lt1"/>
                </a:solidFill>
                <a:latin typeface="Oswald"/>
                <a:ea typeface="Oswald"/>
                <a:cs typeface="Oswald"/>
                <a:sym typeface="Oswald"/>
              </a:rPr>
              <a:t> Latina y el Caribe fueron de </a:t>
            </a:r>
          </a:p>
          <a:p>
            <a:pPr marL="0" lvl="0" indent="0" algn="ctr" rtl="0">
              <a:lnSpc>
                <a:spcPct val="90000"/>
              </a:lnSpc>
              <a:spcBef>
                <a:spcPts val="0"/>
              </a:spcBef>
              <a:spcAft>
                <a:spcPts val="0"/>
              </a:spcAft>
              <a:buClr>
                <a:schemeClr val="dk1"/>
              </a:buClr>
              <a:buSzPts val="1100"/>
              <a:buFont typeface="Arial"/>
              <a:buNone/>
            </a:pPr>
            <a:r>
              <a:rPr lang="es-CR" sz="4000" dirty="0">
                <a:solidFill>
                  <a:srgbClr val="FFC000"/>
                </a:solidFill>
                <a:latin typeface="Oswald"/>
                <a:ea typeface="Oswald"/>
                <a:cs typeface="Oswald"/>
                <a:sym typeface="Oswald"/>
              </a:rPr>
              <a:t>80,000,000 USDOL</a:t>
            </a:r>
          </a:p>
          <a:p>
            <a:pPr marL="0" lvl="0" indent="0" algn="ctr" rtl="0">
              <a:lnSpc>
                <a:spcPct val="90000"/>
              </a:lnSpc>
              <a:spcBef>
                <a:spcPts val="0"/>
              </a:spcBef>
              <a:spcAft>
                <a:spcPts val="0"/>
              </a:spcAft>
              <a:buClr>
                <a:schemeClr val="dk1"/>
              </a:buClr>
              <a:buSzPts val="1100"/>
              <a:buFont typeface="Arial"/>
              <a:buNone/>
            </a:pPr>
            <a:r>
              <a:rPr lang="es-CR" sz="4000" dirty="0">
                <a:solidFill>
                  <a:schemeClr val="lt1"/>
                </a:solidFill>
                <a:latin typeface="Oswald"/>
                <a:ea typeface="Oswald"/>
                <a:cs typeface="Oswald"/>
                <a:sym typeface="Oswald"/>
              </a:rPr>
              <a:t>en el 2017</a:t>
            </a:r>
          </a:p>
          <a:p>
            <a:pPr marL="0" lvl="0" indent="0" algn="ctr" rtl="0">
              <a:lnSpc>
                <a:spcPct val="90000"/>
              </a:lnSpc>
              <a:spcBef>
                <a:spcPts val="0"/>
              </a:spcBef>
              <a:spcAft>
                <a:spcPts val="0"/>
              </a:spcAft>
              <a:buClr>
                <a:schemeClr val="dk1"/>
              </a:buClr>
              <a:buSzPts val="1100"/>
              <a:buFont typeface="Arial"/>
              <a:buNone/>
            </a:pPr>
            <a:endParaRPr lang="es-CR" sz="4000" dirty="0">
              <a:solidFill>
                <a:schemeClr val="lt1"/>
              </a:solidFill>
              <a:latin typeface="Oswald"/>
              <a:ea typeface="Oswald"/>
              <a:cs typeface="Oswald"/>
              <a:sym typeface="Oswald"/>
            </a:endParaRPr>
          </a:p>
          <a:p>
            <a:pPr marL="0" lvl="0" indent="0" algn="ctr" rtl="0">
              <a:lnSpc>
                <a:spcPct val="90000"/>
              </a:lnSpc>
              <a:spcBef>
                <a:spcPts val="0"/>
              </a:spcBef>
              <a:spcAft>
                <a:spcPts val="0"/>
              </a:spcAft>
              <a:buClr>
                <a:schemeClr val="dk1"/>
              </a:buClr>
              <a:buSzPts val="1100"/>
              <a:buFont typeface="Arial"/>
              <a:buNone/>
            </a:pPr>
            <a:r>
              <a:rPr lang="es-CR" sz="2400" dirty="0">
                <a:solidFill>
                  <a:srgbClr val="FFC000"/>
                </a:solidFill>
                <a:latin typeface="Oswald"/>
                <a:ea typeface="Oswald"/>
                <a:cs typeface="Oswald"/>
                <a:sym typeface="Oswald"/>
              </a:rPr>
              <a:t>(70,000,000 en 2016)</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2" name="Title 1">
            <a:extLst>
              <a:ext uri="{FF2B5EF4-FFF2-40B4-BE49-F238E27FC236}">
                <a16:creationId xmlns:a16="http://schemas.microsoft.com/office/drawing/2014/main" id="{A3E2ADA0-F43B-424E-B5E4-BD5FEDC42A56}"/>
              </a:ext>
            </a:extLst>
          </p:cNvPr>
          <p:cNvSpPr>
            <a:spLocks noGrp="1"/>
          </p:cNvSpPr>
          <p:nvPr>
            <p:ph type="title"/>
          </p:nvPr>
        </p:nvSpPr>
        <p:spPr/>
        <p:txBody>
          <a:bodyPr/>
          <a:lstStyle/>
          <a:p>
            <a:pPr algn="ctr"/>
            <a:r>
              <a:rPr lang="en-US" sz="4000" dirty="0">
                <a:solidFill>
                  <a:schemeClr val="lt1"/>
                </a:solidFill>
                <a:latin typeface="Oswald"/>
              </a:rPr>
              <a:t>Las </a:t>
            </a:r>
            <a:r>
              <a:rPr lang="en-US" sz="4000" dirty="0" err="1">
                <a:solidFill>
                  <a:schemeClr val="lt1"/>
                </a:solidFill>
                <a:latin typeface="Oswald"/>
              </a:rPr>
              <a:t>Remesas</a:t>
            </a:r>
            <a:endParaRPr lang="en-US" sz="4000" dirty="0">
              <a:solidFill>
                <a:schemeClr val="lt1"/>
              </a:solidFill>
              <a:latin typeface="Oswald"/>
            </a:endParaRPr>
          </a:p>
        </p:txBody>
      </p:sp>
    </p:spTree>
    <p:custDataLst>
      <p:tags r:id="rId2"/>
    </p:custDataLst>
    <p:extLst>
      <p:ext uri="{BB962C8B-B14F-4D97-AF65-F5344CB8AC3E}">
        <p14:creationId xmlns:p14="http://schemas.microsoft.com/office/powerpoint/2010/main" val="3561364246"/>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827700" y="264590"/>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600" dirty="0">
                <a:solidFill>
                  <a:schemeClr val="lt1"/>
                </a:solidFill>
                <a:latin typeface="Oswald"/>
                <a:sym typeface="Oswald"/>
              </a:rPr>
              <a:t>Remesas</a:t>
            </a:r>
            <a:endParaRPr sz="1800" dirty="0"/>
          </a:p>
        </p:txBody>
      </p:sp>
      <p:sp>
        <p:nvSpPr>
          <p:cNvPr id="85" name="Shape 85"/>
          <p:cNvSpPr txBox="1"/>
          <p:nvPr/>
        </p:nvSpPr>
        <p:spPr>
          <a:xfrm>
            <a:off x="827700" y="1260199"/>
            <a:ext cx="8178514" cy="327027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000" dirty="0">
                <a:solidFill>
                  <a:srgbClr val="FFFFFF"/>
                </a:solidFill>
                <a:latin typeface="Calibri"/>
                <a:ea typeface="Calibri"/>
                <a:cs typeface="Calibri"/>
                <a:sym typeface="Calibri"/>
              </a:rPr>
              <a:t>Para países como Haití, Guyana, Honduras, El Salvador, Nicaragua, Jamaica y Guatemala estos flujos aún representan más de 10% del PIB, mientras que para la mitad de los países latinoamericanos y del Caribe más del 5% del PIB, lo que demuestra su importancia para las economías en la región. SICREMI, 2015.</a:t>
            </a:r>
          </a:p>
          <a:p>
            <a:pPr lvl="0" algn="just">
              <a:lnSpc>
                <a:spcPct val="115000"/>
              </a:lnSpc>
            </a:pPr>
            <a:endParaRPr lang="es-ES" sz="2000" dirty="0">
              <a:solidFill>
                <a:srgbClr val="FFFFFF"/>
              </a:solidFill>
              <a:latin typeface="Calibri"/>
              <a:ea typeface="Calibri"/>
              <a:cs typeface="Calibri"/>
              <a:sym typeface="Calibri"/>
            </a:endParaRPr>
          </a:p>
          <a:p>
            <a:pPr algn="just">
              <a:lnSpc>
                <a:spcPct val="115000"/>
              </a:lnSpc>
            </a:pPr>
            <a:r>
              <a:rPr lang="es-CR" sz="2000" dirty="0">
                <a:solidFill>
                  <a:srgbClr val="FFFFFF"/>
                </a:solidFill>
                <a:latin typeface="Calibri"/>
                <a:cs typeface="Calibri"/>
              </a:rPr>
              <a:t>En Honduras, Nicaragua, República Dominicana, Haití y Guyana, el 60% de la población tiene familiares en el extranjero y alrededor de la mitad de esas familias recibe remesas. </a:t>
            </a:r>
            <a:endParaRPr lang="en-US" sz="2000" dirty="0">
              <a:solidFill>
                <a:srgbClr val="FFFFFF"/>
              </a:solidFill>
              <a:latin typeface="Calibri"/>
              <a:cs typeface="Calibri"/>
            </a:endParaRPr>
          </a:p>
          <a:p>
            <a:pPr lvl="0" algn="just">
              <a:lnSpc>
                <a:spcPct val="115000"/>
              </a:lnSpc>
            </a:pPr>
            <a:endParaRPr lang="es-ES" sz="2000" dirty="0">
              <a:solidFill>
                <a:srgbClr val="FFFFFF"/>
              </a:solidFill>
              <a:latin typeface="Calibri"/>
              <a:ea typeface="Calibri"/>
              <a:cs typeface="Calibri"/>
              <a:sym typeface="Calibri"/>
            </a:endParaRPr>
          </a:p>
        </p:txBody>
      </p:sp>
      <p:sp>
        <p:nvSpPr>
          <p:cNvPr id="86" name="Shape 86"/>
          <p:cNvSpPr/>
          <p:nvPr/>
        </p:nvSpPr>
        <p:spPr>
          <a:xfrm>
            <a:off x="522071" y="1443936"/>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2099802164"/>
      </p:ext>
    </p:extLst>
  </p:cSld>
  <p:clrMapOvr>
    <a:overrideClrMapping bg1="lt1" tx1="dk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827700" y="264590"/>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600" dirty="0">
                <a:solidFill>
                  <a:schemeClr val="lt1"/>
                </a:solidFill>
                <a:latin typeface="Oswald"/>
                <a:sym typeface="Oswald"/>
              </a:rPr>
              <a:t>Resumen de la primera parte </a:t>
            </a:r>
            <a:endParaRPr sz="1800" dirty="0"/>
          </a:p>
        </p:txBody>
      </p:sp>
      <p:sp>
        <p:nvSpPr>
          <p:cNvPr id="85" name="Shape 85"/>
          <p:cNvSpPr txBox="1"/>
          <p:nvPr/>
        </p:nvSpPr>
        <p:spPr>
          <a:xfrm>
            <a:off x="827700" y="1260199"/>
            <a:ext cx="8178514" cy="327027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400" dirty="0" err="1">
                <a:solidFill>
                  <a:srgbClr val="FFFFFF"/>
                </a:solidFill>
                <a:latin typeface="Calibri"/>
                <a:ea typeface="Calibri"/>
                <a:cs typeface="Calibri"/>
                <a:sym typeface="Calibri"/>
              </a:rPr>
              <a:t>Precisiónes</a:t>
            </a:r>
            <a:r>
              <a:rPr lang="es-ES" sz="2400" dirty="0">
                <a:solidFill>
                  <a:srgbClr val="FFFFFF"/>
                </a:solidFill>
                <a:latin typeface="Calibri"/>
                <a:ea typeface="Calibri"/>
                <a:cs typeface="Calibri"/>
                <a:sym typeface="Calibri"/>
              </a:rPr>
              <a:t> conceptuales: Definiciones</a:t>
            </a:r>
          </a:p>
          <a:p>
            <a:pPr lvl="0" algn="just">
              <a:lnSpc>
                <a:spcPct val="115000"/>
              </a:lnSpc>
            </a:pPr>
            <a:endParaRPr lang="es-ES" sz="2400" dirty="0">
              <a:solidFill>
                <a:srgbClr val="FFFFFF"/>
              </a:solidFill>
              <a:latin typeface="Calibri"/>
              <a:ea typeface="Calibri"/>
              <a:cs typeface="Calibri"/>
              <a:sym typeface="Calibri"/>
            </a:endParaRPr>
          </a:p>
          <a:p>
            <a:pPr lvl="0" algn="just">
              <a:lnSpc>
                <a:spcPct val="115000"/>
              </a:lnSpc>
            </a:pPr>
            <a:r>
              <a:rPr lang="es-ES" sz="2400" dirty="0">
                <a:solidFill>
                  <a:srgbClr val="FFFFFF"/>
                </a:solidFill>
                <a:latin typeface="Calibri"/>
                <a:ea typeface="Calibri"/>
                <a:cs typeface="Calibri"/>
                <a:sym typeface="Calibri"/>
              </a:rPr>
              <a:t>Conceptos claves</a:t>
            </a:r>
          </a:p>
          <a:p>
            <a:pPr lvl="0" algn="just">
              <a:lnSpc>
                <a:spcPct val="115000"/>
              </a:lnSpc>
            </a:pPr>
            <a:endParaRPr lang="es-ES" sz="2400" dirty="0">
              <a:solidFill>
                <a:srgbClr val="FFFFFF"/>
              </a:solidFill>
              <a:latin typeface="Calibri"/>
              <a:ea typeface="Calibri"/>
              <a:cs typeface="Calibri"/>
              <a:sym typeface="Calibri"/>
            </a:endParaRPr>
          </a:p>
          <a:p>
            <a:pPr lvl="0" algn="just">
              <a:lnSpc>
                <a:spcPct val="115000"/>
              </a:lnSpc>
            </a:pPr>
            <a:r>
              <a:rPr lang="es-ES" sz="2400" dirty="0">
                <a:solidFill>
                  <a:srgbClr val="FFFFFF"/>
                </a:solidFill>
                <a:latin typeface="Calibri"/>
                <a:ea typeface="Calibri"/>
                <a:cs typeface="Calibri"/>
                <a:sym typeface="Calibri"/>
              </a:rPr>
              <a:t>Impactos de la migración laboral</a:t>
            </a:r>
          </a:p>
        </p:txBody>
      </p:sp>
      <p:sp>
        <p:nvSpPr>
          <p:cNvPr id="86" name="Shape 86"/>
          <p:cNvSpPr/>
          <p:nvPr/>
        </p:nvSpPr>
        <p:spPr>
          <a:xfrm>
            <a:off x="522071" y="1443936"/>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6">
            <a:extLst>
              <a:ext uri="{FF2B5EF4-FFF2-40B4-BE49-F238E27FC236}">
                <a16:creationId xmlns:a16="http://schemas.microsoft.com/office/drawing/2014/main" id="{EE177B6B-ABF1-4815-A8B6-3832A2546526}"/>
              </a:ext>
            </a:extLst>
          </p:cNvPr>
          <p:cNvSpPr/>
          <p:nvPr/>
        </p:nvSpPr>
        <p:spPr>
          <a:xfrm>
            <a:off x="522071" y="2330444"/>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6">
            <a:extLst>
              <a:ext uri="{FF2B5EF4-FFF2-40B4-BE49-F238E27FC236}">
                <a16:creationId xmlns:a16="http://schemas.microsoft.com/office/drawing/2014/main" id="{38F0BD43-4BCF-4B4B-AB0C-CDE84B665DF2}"/>
              </a:ext>
            </a:extLst>
          </p:cNvPr>
          <p:cNvSpPr/>
          <p:nvPr/>
        </p:nvSpPr>
        <p:spPr>
          <a:xfrm>
            <a:off x="522071" y="3150918"/>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ustDataLst>
      <p:tags r:id="rId2"/>
    </p:custDataLst>
    <p:extLst>
      <p:ext uri="{BB962C8B-B14F-4D97-AF65-F5344CB8AC3E}">
        <p14:creationId xmlns:p14="http://schemas.microsoft.com/office/powerpoint/2010/main" val="3493092613"/>
      </p:ext>
    </p:extLst>
  </p:cSld>
  <p:clrMapOvr>
    <a:overrideClrMapping bg1="lt1" tx1="dk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logo_azul_baja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5980" y="123113"/>
            <a:ext cx="767556" cy="1242000"/>
          </a:xfrm>
          <a:prstGeom prst="rect">
            <a:avLst/>
          </a:prstGeom>
        </p:spPr>
      </p:pic>
      <p:sp>
        <p:nvSpPr>
          <p:cNvPr id="2" name="Slide Number Placeholder 1"/>
          <p:cNvSpPr>
            <a:spLocks noGrp="1"/>
          </p:cNvSpPr>
          <p:nvPr>
            <p:ph type="sldNum" sz="quarter" idx="12"/>
          </p:nvPr>
        </p:nvSpPr>
        <p:spPr/>
        <p:txBody>
          <a:bodyPr/>
          <a:lstStyle/>
          <a:p>
            <a:pPr defTabSz="685800">
              <a:buClrTx/>
            </a:pPr>
            <a:fld id="{BEB7CF77-0D3C-4D08-9526-7AE5B4B90F2B}" type="slidenum">
              <a:rPr lang="en-US" kern="1200">
                <a:solidFill>
                  <a:prstClr val="black">
                    <a:tint val="75000"/>
                  </a:prstClr>
                </a:solidFill>
                <a:latin typeface="Calibri"/>
                <a:ea typeface="+mn-ea"/>
                <a:cs typeface="+mn-cs"/>
              </a:rPr>
              <a:pPr defTabSz="685800">
                <a:buClrTx/>
              </a:pPr>
              <a:t>25</a:t>
            </a:fld>
            <a:endParaRPr lang="en-US" kern="1200">
              <a:solidFill>
                <a:prstClr val="black">
                  <a:tint val="75000"/>
                </a:prstClr>
              </a:solidFill>
              <a:latin typeface="Calibri"/>
              <a:ea typeface="+mn-ea"/>
              <a:cs typeface="+mn-cs"/>
            </a:endParaRPr>
          </a:p>
        </p:txBody>
      </p:sp>
      <p:sp>
        <p:nvSpPr>
          <p:cNvPr id="3" name="Rectangle 2"/>
          <p:cNvSpPr/>
          <p:nvPr/>
        </p:nvSpPr>
        <p:spPr>
          <a:xfrm>
            <a:off x="2469326" y="1534816"/>
            <a:ext cx="5080469" cy="1246495"/>
          </a:xfrm>
          <a:prstGeom prst="rect">
            <a:avLst/>
          </a:prstGeom>
          <a:ln>
            <a:solidFill>
              <a:schemeClr val="accent1"/>
            </a:solidFill>
          </a:ln>
        </p:spPr>
        <p:txBody>
          <a:bodyPr wrap="square">
            <a:spAutoFit/>
          </a:bodyPr>
          <a:lstStyle/>
          <a:p>
            <a:pPr algn="r" defTabSz="685800">
              <a:buClrTx/>
            </a:pPr>
            <a:endParaRPr lang="es-ES_tradnl" sz="7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r" defTabSz="685800">
              <a:buClrTx/>
            </a:pPr>
            <a:endParaRPr lang="es-ES_tradnl" sz="7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r" defTabSz="685800">
              <a:buClrTx/>
            </a:pPr>
            <a:endParaRPr lang="es-ES_tradnl" sz="7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685800">
              <a:buClrTx/>
            </a:pPr>
            <a:r>
              <a:rPr lang="es-ES" sz="1500" b="1" kern="1200" dirty="0">
                <a:solidFill>
                  <a:srgbClr val="002060"/>
                </a:solidFill>
                <a:latin typeface="Century" panose="02040604050505020304" pitchFamily="18" charset="0"/>
                <a:ea typeface="Calibri" panose="020F0502020204030204" pitchFamily="34" charset="0"/>
                <a:cs typeface="Times New Roman" panose="02020603050405020304" pitchFamily="18" charset="0"/>
              </a:rPr>
              <a:t>TALLER SOBRE LA PROTECCIÓN CONSULAR </a:t>
            </a:r>
          </a:p>
          <a:p>
            <a:pPr defTabSz="685800">
              <a:buClrTx/>
            </a:pPr>
            <a:r>
              <a:rPr lang="es-ES" sz="1500" b="1" kern="1200" dirty="0">
                <a:solidFill>
                  <a:srgbClr val="002060"/>
                </a:solidFill>
                <a:latin typeface="Century" panose="02040604050505020304" pitchFamily="18" charset="0"/>
                <a:ea typeface="Calibri" panose="020F0502020204030204" pitchFamily="34" charset="0"/>
                <a:cs typeface="Times New Roman" panose="02020603050405020304" pitchFamily="18" charset="0"/>
              </a:rPr>
              <a:t>DE LAS PERSONAS TRABAJADORAS MIGRANTES</a:t>
            </a:r>
          </a:p>
          <a:p>
            <a:pPr defTabSz="685800">
              <a:buClrTx/>
            </a:pPr>
            <a:r>
              <a:rPr lang="es-AR" sz="750" b="1" kern="12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endParaRPr lang="es-ES_tradnl" sz="75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r" defTabSz="685800">
              <a:buClrTx/>
            </a:pPr>
            <a:r>
              <a:rPr lang="es-MX" sz="1500" b="1" kern="1200" dirty="0">
                <a:solidFill>
                  <a:srgbClr val="7F7F7F"/>
                </a:solidFill>
                <a:latin typeface="Calibri Light" panose="020F0302020204030204" pitchFamily="34" charset="0"/>
                <a:ea typeface="Calibri" panose="020F0502020204030204" pitchFamily="34" charset="0"/>
                <a:cs typeface="Times New Roman" panose="02020603050405020304" pitchFamily="18" charset="0"/>
              </a:rPr>
              <a:t>Ciudad de Panamá, 25-26 de abril de 2018</a:t>
            </a:r>
            <a:endParaRPr lang="es-ES_tradnl" sz="1500" kern="1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925706" y="3183239"/>
            <a:ext cx="5321777" cy="646331"/>
          </a:xfrm>
          <a:prstGeom prst="rect">
            <a:avLst/>
          </a:prstGeom>
        </p:spPr>
        <p:txBody>
          <a:bodyPr wrap="square">
            <a:spAutoFit/>
          </a:bodyPr>
          <a:lstStyle/>
          <a:p>
            <a:pPr algn="just" defTabSz="685800">
              <a:buClrTx/>
            </a:pPr>
            <a:r>
              <a:rPr lang="es-ES" sz="1800" b="1" kern="1200" dirty="0">
                <a:solidFill>
                  <a:srgbClr val="002060"/>
                </a:solidFill>
                <a:latin typeface="Arial" panose="020B0604020202020204" pitchFamily="34" charset="0"/>
                <a:ea typeface="Calibri" panose="020F0502020204030204" pitchFamily="34" charset="0"/>
                <a:cs typeface="Arial" panose="020B0604020202020204" pitchFamily="34" charset="0"/>
              </a:rPr>
              <a:t>Contexto global y regional de las migraciones laborales: conceptos y tendencias</a:t>
            </a:r>
          </a:p>
        </p:txBody>
      </p:sp>
      <p:sp>
        <p:nvSpPr>
          <p:cNvPr id="6" name="TextBox 5"/>
          <p:cNvSpPr txBox="1"/>
          <p:nvPr/>
        </p:nvSpPr>
        <p:spPr>
          <a:xfrm>
            <a:off x="1204048" y="4707976"/>
            <a:ext cx="3078087" cy="415498"/>
          </a:xfrm>
          <a:prstGeom prst="rect">
            <a:avLst/>
          </a:prstGeom>
          <a:noFill/>
        </p:spPr>
        <p:txBody>
          <a:bodyPr wrap="none" rtlCol="0">
            <a:spAutoFit/>
          </a:bodyPr>
          <a:lstStyle/>
          <a:p>
            <a:pPr defTabSz="685800">
              <a:buClrTx/>
            </a:pPr>
            <a:r>
              <a:rPr lang="es-ES_tradnl" sz="1050" b="1" kern="1200" dirty="0">
                <a:solidFill>
                  <a:srgbClr val="1F497D"/>
                </a:solidFill>
                <a:latin typeface="Calibri"/>
                <a:ea typeface="+mn-ea"/>
                <a:cs typeface="+mn-cs"/>
              </a:rPr>
              <a:t>Francesco Carella, Especialista en Migración Laboral</a:t>
            </a:r>
          </a:p>
          <a:p>
            <a:pPr defTabSz="685800">
              <a:buClrTx/>
            </a:pPr>
            <a:r>
              <a:rPr lang="es-ES_tradnl" sz="1050" b="1" kern="1200" dirty="0">
                <a:solidFill>
                  <a:srgbClr val="1F497D"/>
                </a:solidFill>
                <a:latin typeface="Calibri"/>
                <a:ea typeface="+mn-ea"/>
                <a:cs typeface="+mn-cs"/>
              </a:rPr>
              <a:t>carella@ilo.org </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09041" y="233974"/>
            <a:ext cx="1877039" cy="717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321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26</a:t>
            </a:fld>
            <a:endParaRPr lang="en-GB" kern="1200">
              <a:solidFill>
                <a:prstClr val="black">
                  <a:tint val="75000"/>
                </a:prstClr>
              </a:solidFill>
              <a:latin typeface="Calibri"/>
              <a:ea typeface="+mn-ea"/>
              <a:cs typeface="+mn-cs"/>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237320" y="218309"/>
            <a:ext cx="6882336" cy="5161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113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362362" y="195486"/>
            <a:ext cx="832216"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Contexto</a:t>
            </a:r>
            <a:endParaRPr lang="en-GB" sz="1350" b="1" kern="1200" dirty="0">
              <a:solidFill>
                <a:srgbClr val="002060"/>
              </a:solidFill>
              <a:latin typeface="Calibri"/>
              <a:ea typeface="+mn-ea"/>
              <a:cs typeface="+mn-cs"/>
            </a:endParaRPr>
          </a:p>
        </p:txBody>
      </p:sp>
      <p:pic>
        <p:nvPicPr>
          <p:cNvPr id="4" name="Picture 3"/>
          <p:cNvPicPr>
            <a:picLocks noChangeAspect="1"/>
          </p:cNvPicPr>
          <p:nvPr/>
        </p:nvPicPr>
        <p:blipFill>
          <a:blip r:embed="rId2"/>
          <a:stretch>
            <a:fillRect/>
          </a:stretch>
        </p:blipFill>
        <p:spPr>
          <a:xfrm>
            <a:off x="1925706" y="843558"/>
            <a:ext cx="5229204" cy="3521394"/>
          </a:xfrm>
          <a:prstGeom prst="rect">
            <a:avLst/>
          </a:prstGeom>
        </p:spPr>
      </p:pic>
      <p:sp>
        <p:nvSpPr>
          <p:cNvPr id="8" name="Slide Number Placeholder 7"/>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27</a:t>
            </a:fld>
            <a:endParaRPr lang="en-GB" kern="1200">
              <a:solidFill>
                <a:prstClr val="black">
                  <a:tint val="75000"/>
                </a:prstClr>
              </a:solidFill>
              <a:latin typeface="Calibri"/>
              <a:ea typeface="+mn-ea"/>
              <a:cs typeface="+mn-cs"/>
            </a:endParaRPr>
          </a:p>
        </p:txBody>
      </p:sp>
      <p:sp>
        <p:nvSpPr>
          <p:cNvPr id="2" name="TextBox 1"/>
          <p:cNvSpPr txBox="1"/>
          <p:nvPr/>
        </p:nvSpPr>
        <p:spPr>
          <a:xfrm>
            <a:off x="1925706" y="2841780"/>
            <a:ext cx="5229204" cy="300082"/>
          </a:xfrm>
          <a:prstGeom prst="rect">
            <a:avLst/>
          </a:prstGeom>
          <a:noFill/>
          <a:ln w="12700">
            <a:solidFill>
              <a:schemeClr val="accent2">
                <a:lumMod val="50000"/>
              </a:schemeClr>
            </a:solidFill>
          </a:ln>
        </p:spPr>
        <p:txBody>
          <a:bodyPr wrap="square" rtlCol="0">
            <a:spAutoFit/>
          </a:bodyPr>
          <a:lstStyle/>
          <a:p>
            <a:pPr defTabSz="685800">
              <a:buClrTx/>
            </a:pPr>
            <a:endParaRPr lang="es-ES_tradnl" sz="1350" kern="1200" dirty="0">
              <a:solidFill>
                <a:prstClr val="black"/>
              </a:solidFill>
              <a:latin typeface="Calibri"/>
              <a:ea typeface="+mn-ea"/>
              <a:cs typeface="+mn-cs"/>
            </a:endParaRPr>
          </a:p>
        </p:txBody>
      </p:sp>
    </p:spTree>
    <p:extLst>
      <p:ext uri="{BB962C8B-B14F-4D97-AF65-F5344CB8AC3E}">
        <p14:creationId xmlns:p14="http://schemas.microsoft.com/office/powerpoint/2010/main" val="2454651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426266" y="3651870"/>
            <a:ext cx="1014508" cy="300082"/>
          </a:xfrm>
          <a:prstGeom prst="rect">
            <a:avLst/>
          </a:prstGeom>
        </p:spPr>
        <p:txBody>
          <a:bodyPr wrap="none">
            <a:spAutoFit/>
          </a:bodyPr>
          <a:lstStyle/>
          <a:p>
            <a:pPr algn="just" defTabSz="685800">
              <a:buClrTx/>
            </a:pPr>
            <a:r>
              <a:rPr lang="es-ES_tradnl" sz="1350" b="1" kern="1200" dirty="0">
                <a:solidFill>
                  <a:srgbClr val="1F497D"/>
                </a:solidFill>
                <a:latin typeface="Calibri"/>
                <a:ea typeface="+mn-ea"/>
                <a:cs typeface="+mn-cs"/>
              </a:rPr>
              <a:t>Fuente: OIT</a:t>
            </a:r>
          </a:p>
        </p:txBody>
      </p:sp>
      <p:sp>
        <p:nvSpPr>
          <p:cNvPr id="6" name="Rectangle 5"/>
          <p:cNvSpPr/>
          <p:nvPr/>
        </p:nvSpPr>
        <p:spPr>
          <a:xfrm>
            <a:off x="2345394" y="4083919"/>
            <a:ext cx="4320480" cy="685059"/>
          </a:xfrm>
          <a:prstGeom prst="rect">
            <a:avLst/>
          </a:prstGeom>
        </p:spPr>
        <p:txBody>
          <a:bodyPr wrap="square">
            <a:spAutoFit/>
          </a:bodyPr>
          <a:lstStyle/>
          <a:p>
            <a:pPr algn="just" defTabSz="685800">
              <a:lnSpc>
                <a:spcPct val="107000"/>
              </a:lnSpc>
              <a:buClrTx/>
            </a:pPr>
            <a:r>
              <a:rPr lang="es-ES_tradnl" sz="1800" kern="1200" dirty="0">
                <a:solidFill>
                  <a:srgbClr val="002060"/>
                </a:solidFill>
                <a:latin typeface="Calibri"/>
                <a:ea typeface="+mn-ea"/>
                <a:cs typeface="+mn-cs"/>
              </a:rPr>
              <a:t>Un incremento total de 13,1 millones de personas en tan sólo cinco años.</a:t>
            </a:r>
          </a:p>
        </p:txBody>
      </p:sp>
      <p:sp>
        <p:nvSpPr>
          <p:cNvPr id="7" name="Rectangle 6"/>
          <p:cNvSpPr/>
          <p:nvPr/>
        </p:nvSpPr>
        <p:spPr>
          <a:xfrm>
            <a:off x="1254350" y="87474"/>
            <a:ext cx="832216"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Contexto</a:t>
            </a:r>
            <a:endParaRPr lang="en-GB" sz="1350" b="1" kern="1200" dirty="0">
              <a:solidFill>
                <a:srgbClr val="002060"/>
              </a:solidFill>
              <a:latin typeface="Calibri"/>
              <a:ea typeface="+mn-ea"/>
              <a:cs typeface="+mn-cs"/>
            </a:endParaRPr>
          </a:p>
        </p:txBody>
      </p:sp>
      <p:graphicFrame>
        <p:nvGraphicFramePr>
          <p:cNvPr id="8" name="Table 7"/>
          <p:cNvGraphicFramePr>
            <a:graphicFrameLocks noGrp="1"/>
          </p:cNvGraphicFramePr>
          <p:nvPr>
            <p:extLst/>
          </p:nvPr>
        </p:nvGraphicFramePr>
        <p:xfrm>
          <a:off x="1493658" y="843558"/>
          <a:ext cx="5765337" cy="2754306"/>
        </p:xfrm>
        <a:graphic>
          <a:graphicData uri="http://schemas.openxmlformats.org/drawingml/2006/table">
            <a:tbl>
              <a:tblPr firstRow="1" firstCol="1" bandRow="1">
                <a:tableStyleId>{5C22544A-7EE6-4342-B048-85BDC9FD1C3A}</a:tableStyleId>
              </a:tblPr>
              <a:tblGrid>
                <a:gridCol w="1441334">
                  <a:extLst>
                    <a:ext uri="{9D8B030D-6E8A-4147-A177-3AD203B41FA5}">
                      <a16:colId xmlns:a16="http://schemas.microsoft.com/office/drawing/2014/main" val="20000"/>
                    </a:ext>
                  </a:extLst>
                </a:gridCol>
                <a:gridCol w="1441334">
                  <a:extLst>
                    <a:ext uri="{9D8B030D-6E8A-4147-A177-3AD203B41FA5}">
                      <a16:colId xmlns:a16="http://schemas.microsoft.com/office/drawing/2014/main" val="20001"/>
                    </a:ext>
                  </a:extLst>
                </a:gridCol>
                <a:gridCol w="1737403">
                  <a:extLst>
                    <a:ext uri="{9D8B030D-6E8A-4147-A177-3AD203B41FA5}">
                      <a16:colId xmlns:a16="http://schemas.microsoft.com/office/drawing/2014/main" val="20002"/>
                    </a:ext>
                  </a:extLst>
                </a:gridCol>
                <a:gridCol w="1145266">
                  <a:extLst>
                    <a:ext uri="{9D8B030D-6E8A-4147-A177-3AD203B41FA5}">
                      <a16:colId xmlns:a16="http://schemas.microsoft.com/office/drawing/2014/main" val="20003"/>
                    </a:ext>
                  </a:extLst>
                </a:gridCol>
              </a:tblGrid>
              <a:tr h="925125">
                <a:tc gridSpan="4">
                  <a:txBody>
                    <a:bodyPr/>
                    <a:lstStyle/>
                    <a:p>
                      <a:pPr algn="ctr">
                        <a:lnSpc>
                          <a:spcPct val="107000"/>
                        </a:lnSpc>
                        <a:spcAft>
                          <a:spcPts val="0"/>
                        </a:spcAft>
                      </a:pPr>
                      <a:r>
                        <a:rPr lang="es-ES_tradnl" sz="1500" dirty="0">
                          <a:effectLst/>
                        </a:rPr>
                        <a:t>TRABAJADORES MIGRANTES EN EL CONTINENTE AMERICANO</a:t>
                      </a:r>
                    </a:p>
                    <a:p>
                      <a:pPr algn="ctr">
                        <a:lnSpc>
                          <a:spcPct val="107000"/>
                        </a:lnSpc>
                        <a:spcAft>
                          <a:spcPts val="0"/>
                        </a:spcAft>
                        <a:tabLst>
                          <a:tab pos="2787650" algn="ctr"/>
                          <a:tab pos="5575300" algn="r"/>
                        </a:tabLst>
                      </a:pPr>
                      <a:r>
                        <a:rPr lang="es-ES_tradnl" sz="1500" b="1" dirty="0">
                          <a:effectLst/>
                        </a:rPr>
                        <a:t>     (27 % del total de trabajadores migrantes del mundo)</a:t>
                      </a:r>
                      <a:r>
                        <a:rPr lang="es-ES_tradnl" sz="1200" b="1" dirty="0">
                          <a:effectLst/>
                        </a:rPr>
                        <a:t>	</a:t>
                      </a:r>
                      <a:endParaRPr lang="es-ES_tradnl"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925125">
                <a:tc>
                  <a:txBody>
                    <a:bodyPr/>
                    <a:lstStyle/>
                    <a:p>
                      <a:pPr>
                        <a:lnSpc>
                          <a:spcPct val="107000"/>
                        </a:lnSpc>
                        <a:spcAft>
                          <a:spcPts val="0"/>
                        </a:spcAft>
                      </a:pPr>
                      <a:r>
                        <a:rPr lang="es-ES_tradnl" sz="1200">
                          <a:effectLst/>
                        </a:rPr>
                        <a:t> </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AMERICA DEL NORTE</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AMERICA LATINA &amp; CARIBE</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TOTAL</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52028">
                <a:tc>
                  <a:txBody>
                    <a:bodyPr/>
                    <a:lstStyle/>
                    <a:p>
                      <a:pPr>
                        <a:lnSpc>
                          <a:spcPct val="107000"/>
                        </a:lnSpc>
                        <a:spcAft>
                          <a:spcPts val="0"/>
                        </a:spcAft>
                      </a:pPr>
                      <a:r>
                        <a:rPr lang="es-ES_tradnl" sz="1200">
                          <a:effectLst/>
                        </a:rPr>
                        <a:t>Año 2010</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25,1 Millones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3,2 Millones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28,3 M</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452028">
                <a:tc>
                  <a:txBody>
                    <a:bodyPr/>
                    <a:lstStyle/>
                    <a:p>
                      <a:pPr>
                        <a:lnSpc>
                          <a:spcPct val="107000"/>
                        </a:lnSpc>
                        <a:spcAft>
                          <a:spcPts val="0"/>
                        </a:spcAft>
                      </a:pPr>
                      <a:r>
                        <a:rPr lang="es-ES_tradnl" sz="1200">
                          <a:effectLst/>
                        </a:rPr>
                        <a:t>Año 2015</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37,0 Millones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4,3 Millones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dirty="0">
                          <a:effectLst/>
                        </a:rPr>
                        <a:t>41,3 M</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28</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93969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29</a:t>
            </a:fld>
            <a:endParaRPr lang="en-GB" kern="1200" dirty="0">
              <a:solidFill>
                <a:prstClr val="black">
                  <a:tint val="75000"/>
                </a:prstClr>
              </a:solidFill>
              <a:latin typeface="Calibri"/>
              <a:ea typeface="+mn-ea"/>
              <a:cs typeface="+mn-cs"/>
            </a:endParaRPr>
          </a:p>
        </p:txBody>
      </p:sp>
      <p:sp>
        <p:nvSpPr>
          <p:cNvPr id="6" name="Rectangle 5"/>
          <p:cNvSpPr/>
          <p:nvPr/>
        </p:nvSpPr>
        <p:spPr>
          <a:xfrm>
            <a:off x="3021551" y="237738"/>
            <a:ext cx="3429000" cy="369332"/>
          </a:xfrm>
          <a:prstGeom prst="rect">
            <a:avLst/>
          </a:prstGeom>
        </p:spPr>
        <p:txBody>
          <a:bodyPr>
            <a:spAutoFit/>
          </a:bodyPr>
          <a:lstStyle/>
          <a:p>
            <a:pPr algn="ctr" defTabSz="685800">
              <a:buClrTx/>
            </a:pPr>
            <a:r>
              <a:rPr lang="es-PE" sz="1800" b="1" kern="1200" dirty="0">
                <a:solidFill>
                  <a:srgbClr val="002060"/>
                </a:solidFill>
                <a:latin typeface="Calibri"/>
                <a:ea typeface="+mn-ea"/>
                <a:cs typeface="+mn-cs"/>
              </a:rPr>
              <a:t>Corredor hacía Estados Unidos</a:t>
            </a:r>
            <a:endParaRPr lang="en-GB" sz="1800" b="1" kern="1200" dirty="0">
              <a:solidFill>
                <a:srgbClr val="002060"/>
              </a:solidFill>
              <a:latin typeface="Calibri"/>
              <a:ea typeface="+mn-ea"/>
              <a:cs typeface="+mn-cs"/>
            </a:endParaRPr>
          </a:p>
        </p:txBody>
      </p:sp>
      <p:sp>
        <p:nvSpPr>
          <p:cNvPr id="7" name="Rectangle 6"/>
          <p:cNvSpPr/>
          <p:nvPr/>
        </p:nvSpPr>
        <p:spPr>
          <a:xfrm>
            <a:off x="1307050" y="746314"/>
            <a:ext cx="6693950" cy="923330"/>
          </a:xfrm>
          <a:prstGeom prst="rect">
            <a:avLst/>
          </a:prstGeom>
        </p:spPr>
        <p:txBody>
          <a:bodyPr wrap="square">
            <a:spAutoFit/>
          </a:bodyPr>
          <a:lstStyle/>
          <a:p>
            <a:pPr algn="just" defTabSz="685800">
              <a:buClrTx/>
            </a:pPr>
            <a:r>
              <a:rPr lang="es-ES_tradnl" sz="1350" kern="1200" dirty="0">
                <a:solidFill>
                  <a:srgbClr val="1F497D"/>
                </a:solidFill>
                <a:latin typeface="TradeGothicLTStd-Light"/>
                <a:ea typeface="+mn-ea"/>
                <a:cs typeface="+mn-cs"/>
              </a:rPr>
              <a:t>Estados Unidos es el principal destino para los migrantes de la región y de otras partes del mundo. La población inmigrante en ese país era de </a:t>
            </a:r>
            <a:r>
              <a:rPr lang="es-ES_tradnl" sz="1350" b="1" kern="1200" dirty="0">
                <a:solidFill>
                  <a:srgbClr val="1F497D"/>
                </a:solidFill>
                <a:latin typeface="TradeGothicLTStd-Light"/>
                <a:ea typeface="+mn-ea"/>
                <a:cs typeface="+mn-cs"/>
              </a:rPr>
              <a:t>45 millones de personas en 2015, </a:t>
            </a:r>
            <a:r>
              <a:rPr lang="es-ES_tradnl" sz="1350" kern="1200" dirty="0">
                <a:solidFill>
                  <a:srgbClr val="1F497D"/>
                </a:solidFill>
                <a:latin typeface="TradeGothicLTStd-Light"/>
                <a:ea typeface="+mn-ea"/>
                <a:cs typeface="+mn-cs"/>
              </a:rPr>
              <a:t>esto es aproximadamente el </a:t>
            </a:r>
            <a:r>
              <a:rPr lang="es-ES_tradnl" sz="1350" b="1" kern="1200" dirty="0">
                <a:solidFill>
                  <a:srgbClr val="1F497D"/>
                </a:solidFill>
                <a:latin typeface="TradeGothicLTStd-Light"/>
                <a:ea typeface="+mn-ea"/>
                <a:cs typeface="+mn-cs"/>
              </a:rPr>
              <a:t>13,9 por ciento de la población del país </a:t>
            </a:r>
            <a:r>
              <a:rPr lang="es-ES_tradnl" sz="1350" kern="1200" dirty="0">
                <a:solidFill>
                  <a:srgbClr val="1F497D"/>
                </a:solidFill>
                <a:latin typeface="TradeGothicLTStd-Light"/>
                <a:ea typeface="+mn-ea"/>
                <a:cs typeface="+mn-cs"/>
              </a:rPr>
              <a:t>(</a:t>
            </a:r>
            <a:r>
              <a:rPr lang="es-ES_tradnl" sz="1350" kern="1200" dirty="0" err="1">
                <a:solidFill>
                  <a:srgbClr val="1F497D"/>
                </a:solidFill>
                <a:latin typeface="TradeGothicLTStd-Light"/>
                <a:ea typeface="+mn-ea"/>
                <a:cs typeface="+mn-cs"/>
              </a:rPr>
              <a:t>Pew</a:t>
            </a:r>
            <a:r>
              <a:rPr lang="es-ES_tradnl" sz="1350" kern="1200" dirty="0">
                <a:solidFill>
                  <a:srgbClr val="1F497D"/>
                </a:solidFill>
                <a:latin typeface="TradeGothicLTStd-Light"/>
                <a:ea typeface="+mn-ea"/>
                <a:cs typeface="+mn-cs"/>
              </a:rPr>
              <a:t> </a:t>
            </a:r>
            <a:r>
              <a:rPr lang="es-ES_tradnl" sz="1350" kern="1200" dirty="0" err="1">
                <a:solidFill>
                  <a:srgbClr val="1F497D"/>
                </a:solidFill>
                <a:latin typeface="TradeGothicLTStd-Light"/>
                <a:ea typeface="+mn-ea"/>
                <a:cs typeface="+mn-cs"/>
              </a:rPr>
              <a:t>Research</a:t>
            </a:r>
            <a:r>
              <a:rPr lang="es-ES_tradnl" sz="1350" kern="1200" dirty="0">
                <a:solidFill>
                  <a:srgbClr val="1F497D"/>
                </a:solidFill>
                <a:latin typeface="TradeGothicLTStd-Light"/>
                <a:ea typeface="+mn-ea"/>
                <a:cs typeface="+mn-cs"/>
              </a:rPr>
              <a:t> Center 2015a, 2015b).</a:t>
            </a:r>
            <a:endParaRPr lang="es-ES_tradnl" sz="1350" kern="1200" dirty="0">
              <a:solidFill>
                <a:srgbClr val="1F497D"/>
              </a:solidFill>
              <a:latin typeface="Calibri"/>
              <a:ea typeface="+mn-ea"/>
              <a:cs typeface="+mn-cs"/>
            </a:endParaRPr>
          </a:p>
        </p:txBody>
      </p:sp>
      <p:sp>
        <p:nvSpPr>
          <p:cNvPr id="10" name="Rectangle 9"/>
          <p:cNvSpPr/>
          <p:nvPr/>
        </p:nvSpPr>
        <p:spPr>
          <a:xfrm>
            <a:off x="1295944" y="1977685"/>
            <a:ext cx="6693950" cy="1731243"/>
          </a:xfrm>
          <a:prstGeom prst="rect">
            <a:avLst/>
          </a:prstGeom>
        </p:spPr>
        <p:txBody>
          <a:bodyPr wrap="square">
            <a:spAutoFit/>
          </a:bodyPr>
          <a:lstStyle/>
          <a:p>
            <a:pPr algn="just" defTabSz="685800">
              <a:buClrTx/>
            </a:pPr>
            <a:r>
              <a:rPr lang="es-ES_tradnl" sz="1350" kern="1200" dirty="0">
                <a:solidFill>
                  <a:srgbClr val="1F497D"/>
                </a:solidFill>
                <a:latin typeface="TradeGothicLTStd-Light"/>
                <a:ea typeface="+mn-ea"/>
                <a:cs typeface="+mn-cs"/>
              </a:rPr>
              <a:t>21,2 M de Migrantes Latinoamericanos en EE:UU (2011)</a:t>
            </a:r>
          </a:p>
          <a:p>
            <a:pPr algn="just" defTabSz="685800">
              <a:buClrTx/>
            </a:pPr>
            <a:endParaRPr lang="es-ES_tradnl" sz="1350" kern="1200" dirty="0">
              <a:solidFill>
                <a:srgbClr val="1F497D"/>
              </a:solidFill>
              <a:latin typeface="TradeGothicLTStd-Light"/>
              <a:ea typeface="+mn-ea"/>
              <a:cs typeface="+mn-cs"/>
            </a:endParaRPr>
          </a:p>
          <a:p>
            <a:pPr marL="557213" lvl="1" indent="-214313" algn="just" defTabSz="685800">
              <a:buClrTx/>
              <a:buFont typeface="Wingdings" panose="05000000000000000000" pitchFamily="2" charset="2"/>
              <a:buChar char="§"/>
            </a:pPr>
            <a:r>
              <a:rPr lang="es-ES_tradnl" sz="1350" kern="1200" dirty="0">
                <a:solidFill>
                  <a:srgbClr val="1F497D"/>
                </a:solidFill>
                <a:latin typeface="TradeGothicLTStd-Light"/>
                <a:ea typeface="+mn-ea"/>
                <a:cs typeface="+mn-cs"/>
              </a:rPr>
              <a:t>63%    Nacidos en México.</a:t>
            </a:r>
          </a:p>
          <a:p>
            <a:pPr marL="557213" lvl="1" indent="-214313" algn="just" defTabSz="685800">
              <a:buClrTx/>
              <a:buFont typeface="Wingdings" panose="05000000000000000000" pitchFamily="2" charset="2"/>
              <a:buChar char="§"/>
            </a:pPr>
            <a:r>
              <a:rPr lang="es-ES_tradnl" sz="1350" kern="1200" dirty="0">
                <a:solidFill>
                  <a:srgbClr val="1F497D"/>
                </a:solidFill>
                <a:latin typeface="TradeGothicLTStd-Light"/>
                <a:ea typeface="+mn-ea"/>
                <a:cs typeface="+mn-cs"/>
              </a:rPr>
              <a:t>15,5% Nacidos en el Caribe (Puertorriqueños, cubanos y dominicanos)</a:t>
            </a:r>
          </a:p>
          <a:p>
            <a:pPr marL="557213" lvl="1" indent="-214313" algn="just" defTabSz="685800">
              <a:buClrTx/>
              <a:buFont typeface="Wingdings" panose="05000000000000000000" pitchFamily="2" charset="2"/>
              <a:buChar char="§"/>
            </a:pPr>
            <a:r>
              <a:rPr lang="es-ES_tradnl" sz="1350" kern="1200" dirty="0">
                <a:solidFill>
                  <a:srgbClr val="1F497D"/>
                </a:solidFill>
                <a:latin typeface="TradeGothicLTStd-Light"/>
                <a:ea typeface="+mn-ea"/>
                <a:cs typeface="+mn-cs"/>
              </a:rPr>
              <a:t>13%    Nacidos en Sudamérica.</a:t>
            </a:r>
          </a:p>
          <a:p>
            <a:pPr marL="557213" lvl="1" indent="-214313" algn="just" defTabSz="685800">
              <a:buClrTx/>
              <a:buFont typeface="Wingdings" panose="05000000000000000000" pitchFamily="2" charset="2"/>
              <a:buChar char="§"/>
            </a:pPr>
            <a:r>
              <a:rPr lang="es-ES_tradnl" sz="1350" kern="1200" dirty="0">
                <a:solidFill>
                  <a:srgbClr val="1F497D"/>
                </a:solidFill>
                <a:latin typeface="TradeGothicLTStd-Light"/>
                <a:ea typeface="+mn-ea"/>
                <a:cs typeface="+mn-cs"/>
              </a:rPr>
              <a:t>7,9 %  Nacidos en Centroamérica</a:t>
            </a:r>
          </a:p>
          <a:p>
            <a:pPr marL="342900" lvl="1" algn="r" defTabSz="685800">
              <a:buClrTx/>
            </a:pPr>
            <a:r>
              <a:rPr lang="es-ES_tradnl" sz="1200" kern="1200" dirty="0">
                <a:solidFill>
                  <a:prstClr val="black"/>
                </a:solidFill>
                <a:latin typeface="Calibri"/>
                <a:ea typeface="+mn-ea"/>
                <a:cs typeface="+mn-cs"/>
              </a:rPr>
              <a:t>Fuente: (U.S. </a:t>
            </a:r>
            <a:r>
              <a:rPr lang="es-ES_tradnl" sz="1200" kern="1200" dirty="0" err="1">
                <a:solidFill>
                  <a:prstClr val="black"/>
                </a:solidFill>
                <a:latin typeface="Calibri"/>
                <a:ea typeface="+mn-ea"/>
                <a:cs typeface="+mn-cs"/>
              </a:rPr>
              <a:t>Census</a:t>
            </a:r>
            <a:r>
              <a:rPr lang="es-ES_tradnl" sz="1200" kern="1200" dirty="0">
                <a:solidFill>
                  <a:prstClr val="black"/>
                </a:solidFill>
                <a:latin typeface="Calibri"/>
                <a:ea typeface="+mn-ea"/>
                <a:cs typeface="+mn-cs"/>
              </a:rPr>
              <a:t> Bureau, 2011).</a:t>
            </a:r>
            <a:endParaRPr lang="es-ES_tradnl" sz="1200" kern="1200" dirty="0">
              <a:solidFill>
                <a:srgbClr val="1F497D"/>
              </a:solidFill>
              <a:latin typeface="TradeGothicLTStd-Light"/>
              <a:ea typeface="+mn-ea"/>
              <a:cs typeface="+mn-cs"/>
            </a:endParaRPr>
          </a:p>
          <a:p>
            <a:pPr defTabSz="685800">
              <a:buClrTx/>
            </a:pPr>
            <a:r>
              <a:rPr lang="es-ES_tradnl" sz="1350" kern="1200" dirty="0">
                <a:solidFill>
                  <a:srgbClr val="1F497D"/>
                </a:solidFill>
                <a:latin typeface="TradeGothicLTStd-Light"/>
                <a:ea typeface="+mn-ea"/>
                <a:cs typeface="+mn-cs"/>
              </a:rPr>
              <a:t>	</a:t>
            </a:r>
            <a:endParaRPr lang="es-ES_tradnl" sz="1350" kern="1200" dirty="0">
              <a:solidFill>
                <a:srgbClr val="1F497D"/>
              </a:solidFill>
              <a:latin typeface="Calibri"/>
              <a:ea typeface="+mn-ea"/>
              <a:cs typeface="+mn-cs"/>
            </a:endParaRPr>
          </a:p>
        </p:txBody>
      </p:sp>
      <p:sp>
        <p:nvSpPr>
          <p:cNvPr id="12" name="Rectangle 11"/>
          <p:cNvSpPr/>
          <p:nvPr/>
        </p:nvSpPr>
        <p:spPr>
          <a:xfrm>
            <a:off x="1483569" y="3517613"/>
            <a:ext cx="5950750" cy="1546577"/>
          </a:xfrm>
          <a:prstGeom prst="rect">
            <a:avLst/>
          </a:prstGeom>
          <a:ln cmpd="thickThin">
            <a:solidFill>
              <a:schemeClr val="accent2"/>
            </a:solidFill>
          </a:ln>
        </p:spPr>
        <p:txBody>
          <a:bodyPr wrap="square">
            <a:spAutoFit/>
          </a:bodyPr>
          <a:lstStyle/>
          <a:p>
            <a:pPr marL="214313" indent="-214313" defTabSz="685800">
              <a:buClrTx/>
              <a:buFont typeface="Wingdings" panose="05000000000000000000" pitchFamily="2" charset="2"/>
              <a:buChar char="Ø"/>
            </a:pPr>
            <a:r>
              <a:rPr lang="es-ES_tradnl" sz="1350" kern="1200" dirty="0">
                <a:solidFill>
                  <a:srgbClr val="1F497D"/>
                </a:solidFill>
                <a:latin typeface="TradeGothicLTStd-Light"/>
                <a:ea typeface="+mn-ea"/>
                <a:cs typeface="+mn-cs"/>
              </a:rPr>
              <a:t>Unos 11,3 millones de migrantes, 17,5 por ciento de LAC, se encontraban en situación migratoria irregular en Estados Unidos en 2014</a:t>
            </a:r>
          </a:p>
          <a:p>
            <a:pPr marL="214313" indent="-214313" defTabSz="685800">
              <a:buClrTx/>
              <a:buFont typeface="Wingdings" panose="05000000000000000000" pitchFamily="2" charset="2"/>
              <a:buChar char="Ø"/>
            </a:pPr>
            <a:endParaRPr lang="es-ES_tradnl" sz="1350" kern="1200" dirty="0">
              <a:solidFill>
                <a:srgbClr val="1F497D"/>
              </a:solidFill>
              <a:latin typeface="TradeGothicLTStd-Light"/>
              <a:ea typeface="+mn-ea"/>
              <a:cs typeface="+mn-cs"/>
            </a:endParaRPr>
          </a:p>
          <a:p>
            <a:pPr marL="214313" indent="-214313" defTabSz="685800">
              <a:buClrTx/>
              <a:buFont typeface="Wingdings" panose="05000000000000000000" pitchFamily="2" charset="2"/>
              <a:buChar char="Ø"/>
            </a:pPr>
            <a:r>
              <a:rPr lang="es-ES_tradnl" sz="1350" kern="1200" dirty="0">
                <a:solidFill>
                  <a:srgbClr val="1F497D"/>
                </a:solidFill>
                <a:latin typeface="TradeGothicLTStd-Light"/>
                <a:ea typeface="+mn-ea"/>
                <a:cs typeface="+mn-cs"/>
              </a:rPr>
              <a:t>México, con 6,6 M, El Salvador, 620.000, Guatemala, 520.000 y Honduras,  30.000, constituyeron los cuatro grupos con más migrantes en situación irregular en Estados Unidos. En conjunto sumaban el 75 por ciento del total de la población migrante en situación irregular en el país</a:t>
            </a:r>
          </a:p>
        </p:txBody>
      </p:sp>
    </p:spTree>
    <p:extLst>
      <p:ext uri="{BB962C8B-B14F-4D97-AF65-F5344CB8AC3E}">
        <p14:creationId xmlns:p14="http://schemas.microsoft.com/office/powerpoint/2010/main" val="324295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74"/>
        <p:cNvGrpSpPr/>
        <p:nvPr/>
      </p:nvGrpSpPr>
      <p:grpSpPr>
        <a:xfrm>
          <a:off x="0" y="0"/>
          <a:ext cx="0" cy="0"/>
          <a:chOff x="0" y="0"/>
          <a:chExt cx="0" cy="0"/>
        </a:xfrm>
      </p:grpSpPr>
      <p:sp>
        <p:nvSpPr>
          <p:cNvPr id="75" name="Shape 75"/>
          <p:cNvSpPr txBox="1"/>
          <p:nvPr/>
        </p:nvSpPr>
        <p:spPr>
          <a:xfrm>
            <a:off x="493850" y="295725"/>
            <a:ext cx="7488600" cy="889500"/>
          </a:xfrm>
          <a:prstGeom prst="rect">
            <a:avLst/>
          </a:prstGeom>
          <a:noFill/>
          <a:ln>
            <a:noFill/>
          </a:ln>
        </p:spPr>
        <p:txBody>
          <a:bodyPr spcFirstLastPara="1" wrap="square" lIns="91425" tIns="91425" rIns="91425" bIns="91425" anchor="t" anchorCtr="0">
            <a:noAutofit/>
          </a:bodyPr>
          <a:lstStyle/>
          <a:p>
            <a:pPr marL="0" lvl="0" indent="0" rtl="0">
              <a:lnSpc>
                <a:spcPct val="90000"/>
              </a:lnSpc>
              <a:spcBef>
                <a:spcPts val="0"/>
              </a:spcBef>
              <a:spcAft>
                <a:spcPts val="0"/>
              </a:spcAft>
              <a:buClr>
                <a:schemeClr val="dk1"/>
              </a:buClr>
              <a:buSzPts val="1100"/>
              <a:buFont typeface="Arial"/>
              <a:buNone/>
            </a:pPr>
            <a:r>
              <a:rPr lang="es-CR" sz="3600" dirty="0">
                <a:solidFill>
                  <a:srgbClr val="FFFFFF"/>
                </a:solidFill>
                <a:latin typeface="Oswald"/>
                <a:ea typeface="Oswald"/>
                <a:cs typeface="Oswald"/>
                <a:sym typeface="Oswald"/>
              </a:rPr>
              <a:t>Resumen</a:t>
            </a:r>
          </a:p>
          <a:p>
            <a:pPr marL="0" lvl="0" indent="0" algn="ctr" rtl="0">
              <a:lnSpc>
                <a:spcPct val="90000"/>
              </a:lnSpc>
              <a:spcBef>
                <a:spcPts val="0"/>
              </a:spcBef>
              <a:spcAft>
                <a:spcPts val="0"/>
              </a:spcAft>
              <a:buClr>
                <a:schemeClr val="dk1"/>
              </a:buClr>
              <a:buSzPts val="1100"/>
              <a:buFont typeface="Arial"/>
              <a:buNone/>
            </a:pPr>
            <a:endParaRPr sz="6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76" name="Shape 76"/>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77" name="Shape 77"/>
          <p:cNvSpPr txBox="1"/>
          <p:nvPr/>
        </p:nvSpPr>
        <p:spPr>
          <a:xfrm>
            <a:off x="401445" y="914400"/>
            <a:ext cx="8285356" cy="3482550"/>
          </a:xfrm>
          <a:prstGeom prst="rect">
            <a:avLst/>
          </a:prstGeom>
          <a:noFill/>
          <a:ln>
            <a:noFill/>
          </a:ln>
        </p:spPr>
        <p:txBody>
          <a:bodyPr spcFirstLastPara="1" wrap="square" lIns="91425" tIns="91425" rIns="91425" bIns="91425" anchor="t" anchorCtr="0">
            <a:noAutofit/>
          </a:bodyPr>
          <a:lstStyle/>
          <a:p>
            <a:pPr marL="457200" lvl="0" indent="-457200" algn="just">
              <a:lnSpc>
                <a:spcPct val="115000"/>
              </a:lnSpc>
              <a:buClr>
                <a:schemeClr val="bg1"/>
              </a:buClr>
              <a:buFont typeface="+mj-lt"/>
              <a:buAutoNum type="arabicPeriod"/>
            </a:pPr>
            <a:r>
              <a:rPr lang="es-ES" sz="2200" dirty="0">
                <a:solidFill>
                  <a:schemeClr val="bg1"/>
                </a:solidFill>
                <a:latin typeface="Calibri"/>
                <a:ea typeface="Calibri"/>
                <a:cs typeface="Calibri"/>
                <a:sym typeface="Calibri"/>
              </a:rPr>
              <a:t>Precisiones conceptuales sobre los termines de migración:</a:t>
            </a:r>
          </a:p>
          <a:p>
            <a:pPr lvl="3">
              <a:lnSpc>
                <a:spcPct val="115000"/>
              </a:lnSpc>
              <a:buClr>
                <a:schemeClr val="bg1"/>
              </a:buClr>
            </a:pPr>
            <a:r>
              <a:rPr lang="es-ES" sz="2200" dirty="0">
                <a:solidFill>
                  <a:schemeClr val="bg1"/>
                </a:solidFill>
                <a:latin typeface="Calibri"/>
                <a:ea typeface="Calibri"/>
                <a:cs typeface="Calibri"/>
                <a:sym typeface="Calibri"/>
              </a:rPr>
              <a:t>	Quin es un migrante/que es la migración/La migración 	irregular/Quien es la persona trabajadora migrante</a:t>
            </a:r>
          </a:p>
          <a:p>
            <a:pPr marL="457200" lvl="0" indent="-457200">
              <a:lnSpc>
                <a:spcPct val="115000"/>
              </a:lnSpc>
              <a:buClr>
                <a:schemeClr val="bg1"/>
              </a:buClr>
              <a:buFont typeface="+mj-lt"/>
              <a:buAutoNum type="arabicPeriod"/>
            </a:pPr>
            <a:r>
              <a:rPr lang="es-ES" sz="2200" dirty="0">
                <a:solidFill>
                  <a:schemeClr val="bg1"/>
                </a:solidFill>
                <a:latin typeface="Calibri"/>
                <a:ea typeface="Calibri"/>
                <a:cs typeface="Calibri"/>
                <a:sym typeface="Calibri"/>
              </a:rPr>
              <a:t>Los impactos de la migración: las remesas</a:t>
            </a:r>
          </a:p>
          <a:p>
            <a:pPr marL="457200" lvl="0" indent="-457200">
              <a:lnSpc>
                <a:spcPct val="115000"/>
              </a:lnSpc>
              <a:buClr>
                <a:schemeClr val="bg1"/>
              </a:buClr>
              <a:buFont typeface="+mj-lt"/>
              <a:buAutoNum type="arabicPeriod"/>
            </a:pPr>
            <a:r>
              <a:rPr lang="es-ES" sz="2200" dirty="0">
                <a:solidFill>
                  <a:schemeClr val="bg1"/>
                </a:solidFill>
                <a:latin typeface="Calibri"/>
                <a:ea typeface="Calibri"/>
                <a:cs typeface="Calibri"/>
                <a:sym typeface="Calibri"/>
              </a:rPr>
              <a:t>Datos globales y regionales de las migraciones laborales y sus tendencias</a:t>
            </a:r>
          </a:p>
          <a:p>
            <a:pPr marL="457200" lvl="0" indent="-457200">
              <a:lnSpc>
                <a:spcPct val="115000"/>
              </a:lnSpc>
              <a:buClr>
                <a:schemeClr val="bg1"/>
              </a:buClr>
              <a:buFont typeface="+mj-lt"/>
              <a:buAutoNum type="arabicPeriod"/>
            </a:pPr>
            <a:r>
              <a:rPr lang="es-ES" sz="2200" dirty="0">
                <a:solidFill>
                  <a:schemeClr val="bg1"/>
                </a:solidFill>
                <a:latin typeface="Calibri"/>
                <a:ea typeface="Calibri"/>
                <a:cs typeface="Calibri"/>
                <a:sym typeface="Calibri"/>
              </a:rPr>
              <a:t>Principales corredores migratorios en América Latina y El Caribe</a:t>
            </a:r>
          </a:p>
          <a:p>
            <a:pPr marL="457200" indent="-457200">
              <a:lnSpc>
                <a:spcPct val="115000"/>
              </a:lnSpc>
              <a:buClr>
                <a:schemeClr val="bg1"/>
              </a:buClr>
              <a:buFont typeface="+mj-lt"/>
              <a:buAutoNum type="arabicPeriod"/>
            </a:pPr>
            <a:r>
              <a:rPr lang="es-PE" sz="2200" dirty="0">
                <a:solidFill>
                  <a:schemeClr val="bg1"/>
                </a:solidFill>
                <a:latin typeface="Calibri"/>
                <a:cs typeface="Calibri"/>
              </a:rPr>
              <a:t>Debilidades y desafíos de las políticas públicas y de la gobernanza</a:t>
            </a:r>
            <a:endParaRPr lang="en-GB" sz="2200" dirty="0">
              <a:solidFill>
                <a:schemeClr val="bg1"/>
              </a:solidFill>
              <a:latin typeface="Calibri"/>
              <a:cs typeface="Calibri"/>
            </a:endParaRPr>
          </a:p>
          <a:p>
            <a:pPr marL="457200" lvl="0" indent="-457200">
              <a:lnSpc>
                <a:spcPct val="115000"/>
              </a:lnSpc>
              <a:buClr>
                <a:schemeClr val="bg1"/>
              </a:buClr>
              <a:buFont typeface="+mj-lt"/>
              <a:buAutoNum type="arabicPeriod"/>
            </a:pPr>
            <a:endParaRPr lang="es-ES" sz="2200" dirty="0">
              <a:solidFill>
                <a:schemeClr val="bg1"/>
              </a:solidFill>
              <a:latin typeface="Calibri"/>
              <a:ea typeface="Calibri"/>
              <a:cs typeface="Calibri"/>
              <a:sym typeface="Calibri"/>
            </a:endParaRPr>
          </a:p>
          <a:p>
            <a:pPr marL="457200" lvl="0" indent="-457200" algn="just">
              <a:lnSpc>
                <a:spcPct val="115000"/>
              </a:lnSpc>
              <a:buClr>
                <a:schemeClr val="bg1"/>
              </a:buClr>
              <a:buFont typeface="+mj-lt"/>
              <a:buAutoNum type="arabicPeriod"/>
            </a:pPr>
            <a:endParaRPr lang="es-ES" sz="2200" dirty="0">
              <a:solidFill>
                <a:schemeClr val="bg1"/>
              </a:solidFill>
              <a:latin typeface="Calibri"/>
              <a:ea typeface="Calibri"/>
              <a:cs typeface="Calibri"/>
              <a:sym typeface="Calibri"/>
            </a:endParaRPr>
          </a:p>
          <a:p>
            <a:pPr marL="457200" lvl="0" indent="-457200" algn="just">
              <a:lnSpc>
                <a:spcPct val="115000"/>
              </a:lnSpc>
              <a:buClr>
                <a:schemeClr val="bg1"/>
              </a:buClr>
              <a:buFont typeface="+mj-lt"/>
              <a:buAutoNum type="arabicPeriod"/>
            </a:pPr>
            <a:endParaRPr lang="es-ES" sz="2200" dirty="0">
              <a:solidFill>
                <a:schemeClr val="bg1"/>
              </a:solidFill>
              <a:latin typeface="Calibri"/>
              <a:ea typeface="Calibri"/>
              <a:cs typeface="Calibri"/>
              <a:sym typeface="Calibri"/>
            </a:endParaRPr>
          </a:p>
          <a:p>
            <a:pPr marL="457200" lvl="0" indent="-457200" algn="just">
              <a:lnSpc>
                <a:spcPct val="115000"/>
              </a:lnSpc>
              <a:buClr>
                <a:schemeClr val="bg1"/>
              </a:buClr>
              <a:buFont typeface="+mj-lt"/>
              <a:buAutoNum type="arabicPeriod"/>
            </a:pPr>
            <a:endParaRPr lang="es-ES" sz="2200" dirty="0">
              <a:solidFill>
                <a:schemeClr val="bg1"/>
              </a:solidFill>
              <a:latin typeface="Calibri"/>
              <a:ea typeface="Calibri"/>
              <a:cs typeface="Calibri"/>
              <a:sym typeface="Calibri"/>
            </a:endParaRPr>
          </a:p>
          <a:p>
            <a:pPr lvl="0" algn="just">
              <a:lnSpc>
                <a:spcPct val="115000"/>
              </a:lnSpc>
            </a:pPr>
            <a:endParaRPr lang="es-ES" sz="2200" dirty="0">
              <a:solidFill>
                <a:schemeClr val="bg1"/>
              </a:solidFill>
              <a:latin typeface="Calibri"/>
              <a:ea typeface="Calibri"/>
              <a:cs typeface="Calibri"/>
              <a:sym typeface="Calibri"/>
            </a:endParaRPr>
          </a:p>
        </p:txBody>
      </p:sp>
      <p:sp>
        <p:nvSpPr>
          <p:cNvPr id="78" name="Shape 78"/>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9" name="Shape 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90772" y="4296427"/>
            <a:ext cx="1553227" cy="75377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4735" y="1815667"/>
            <a:ext cx="5829300" cy="2565833"/>
          </a:xfrm>
        </p:spPr>
        <p:txBody>
          <a:bodyPr>
            <a:noAutofit/>
          </a:bodyPr>
          <a:lstStyle/>
          <a:p>
            <a:pPr algn="ctr"/>
            <a:r>
              <a:rPr lang="es-PE" sz="4500" b="1" dirty="0">
                <a:solidFill>
                  <a:srgbClr val="002060"/>
                </a:solidFill>
                <a:effectLst>
                  <a:outerShdw blurRad="38100" dist="38100" dir="2700000" algn="tl">
                    <a:srgbClr val="000000">
                      <a:alpha val="43137"/>
                    </a:srgbClr>
                  </a:outerShdw>
                </a:effectLst>
              </a:rPr>
              <a:t>Principales corredores migratorios en América Latina y El Caribe</a:t>
            </a:r>
            <a:endParaRPr lang="en-GB" sz="450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30</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133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0"/>
            <a:ext cx="6858000" cy="5143500"/>
          </a:xfrm>
          <a:prstGeom prst="rect">
            <a:avLst/>
          </a:prstGeom>
        </p:spPr>
      </p:pic>
      <p:pic>
        <p:nvPicPr>
          <p:cNvPr id="6" name="Picture 5"/>
          <p:cNvPicPr>
            <a:picLocks noChangeAspect="1"/>
          </p:cNvPicPr>
          <p:nvPr/>
        </p:nvPicPr>
        <p:blipFill>
          <a:blip r:embed="rId4"/>
          <a:stretch>
            <a:fillRect/>
          </a:stretch>
        </p:blipFill>
        <p:spPr>
          <a:xfrm>
            <a:off x="5724800" y="519523"/>
            <a:ext cx="2250113" cy="1818044"/>
          </a:xfrm>
          <a:prstGeom prst="rect">
            <a:avLst/>
          </a:prstGeom>
        </p:spPr>
      </p:pic>
      <p:pic>
        <p:nvPicPr>
          <p:cNvPr id="7" name="Picture 6"/>
          <p:cNvPicPr>
            <a:picLocks noChangeAspect="1"/>
          </p:cNvPicPr>
          <p:nvPr/>
        </p:nvPicPr>
        <p:blipFill>
          <a:blip r:embed="rId5"/>
          <a:stretch>
            <a:fillRect/>
          </a:stretch>
        </p:blipFill>
        <p:spPr>
          <a:xfrm>
            <a:off x="5112060" y="3747154"/>
            <a:ext cx="2478938" cy="1113671"/>
          </a:xfrm>
          <a:prstGeom prst="rect">
            <a:avLst/>
          </a:prstGeom>
        </p:spPr>
      </p:pic>
      <p:sp>
        <p:nvSpPr>
          <p:cNvPr id="8" name="Slide Number Placeholder 7"/>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31</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33605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4735" y="1815667"/>
            <a:ext cx="5829300" cy="1489509"/>
          </a:xfrm>
        </p:spPr>
        <p:txBody>
          <a:bodyPr>
            <a:noAutofit/>
          </a:bodyPr>
          <a:lstStyle/>
          <a:p>
            <a:pPr algn="ctr"/>
            <a:r>
              <a:rPr lang="es-PE" sz="4050" b="1" dirty="0">
                <a:solidFill>
                  <a:srgbClr val="002060"/>
                </a:solidFill>
                <a:effectLst>
                  <a:outerShdw blurRad="38100" dist="38100" dir="2700000" algn="tl">
                    <a:srgbClr val="000000">
                      <a:alpha val="43137"/>
                    </a:srgbClr>
                  </a:outerShdw>
                </a:effectLst>
              </a:rPr>
              <a:t>Tendencias comunes en los corredores migratorios</a:t>
            </a:r>
            <a:endParaRPr lang="en-GB" sz="405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32</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7050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09682" y="1059582"/>
            <a:ext cx="5724636" cy="369332"/>
          </a:xfrm>
          <a:prstGeom prst="rect">
            <a:avLst/>
          </a:prstGeom>
        </p:spPr>
        <p:txBody>
          <a:bodyPr wrap="square">
            <a:spAutoFit/>
          </a:bodyPr>
          <a:lstStyle/>
          <a:p>
            <a:pPr marL="342900" indent="-342900" algn="just" defTabSz="685800">
              <a:buClrTx/>
              <a:buFont typeface="+mj-lt"/>
              <a:buAutoNum type="arabicPeriod"/>
            </a:pPr>
            <a:r>
              <a:rPr lang="es-ES_tradnl" sz="1800" kern="1200" dirty="0">
                <a:solidFill>
                  <a:srgbClr val="002060"/>
                </a:solidFill>
                <a:latin typeface="Calibri"/>
                <a:ea typeface="+mn-ea"/>
                <a:cs typeface="+mn-cs"/>
              </a:rPr>
              <a:t>Feminización de la migración laboral</a:t>
            </a:r>
          </a:p>
        </p:txBody>
      </p:sp>
      <p:sp>
        <p:nvSpPr>
          <p:cNvPr id="7" name="Rectangle 6"/>
          <p:cNvSpPr/>
          <p:nvPr/>
        </p:nvSpPr>
        <p:spPr>
          <a:xfrm>
            <a:off x="1262550" y="316600"/>
            <a:ext cx="4993739" cy="369332"/>
          </a:xfrm>
          <a:prstGeom prst="rect">
            <a:avLst/>
          </a:prstGeom>
        </p:spPr>
        <p:txBody>
          <a:bodyPr wrap="none">
            <a:spAutoFit/>
          </a:bodyPr>
          <a:lstStyle/>
          <a:p>
            <a:pPr algn="ctr" defTabSz="685800">
              <a:buClrTx/>
            </a:pPr>
            <a:r>
              <a:rPr lang="es-PE" sz="1800" b="1" kern="1200" dirty="0">
                <a:solidFill>
                  <a:srgbClr val="002060"/>
                </a:solidFill>
                <a:latin typeface="Calibri"/>
                <a:ea typeface="+mn-ea"/>
                <a:cs typeface="+mn-cs"/>
              </a:rPr>
              <a:t>Tendencias comunes de los corredores migratorios</a:t>
            </a:r>
            <a:endParaRPr lang="en-GB" sz="1800" b="1" kern="1200" dirty="0">
              <a:solidFill>
                <a:srgbClr val="002060"/>
              </a:solidFill>
              <a:latin typeface="Calibri"/>
              <a:ea typeface="+mn-ea"/>
              <a:cs typeface="+mn-cs"/>
            </a:endParaRPr>
          </a:p>
        </p:txBody>
      </p:sp>
      <p:sp>
        <p:nvSpPr>
          <p:cNvPr id="13" name="Rectangle 12"/>
          <p:cNvSpPr/>
          <p:nvPr/>
        </p:nvSpPr>
        <p:spPr>
          <a:xfrm>
            <a:off x="1709682" y="1587025"/>
            <a:ext cx="5724636" cy="369332"/>
          </a:xfrm>
          <a:prstGeom prst="rect">
            <a:avLst/>
          </a:prstGeom>
        </p:spPr>
        <p:txBody>
          <a:bodyPr wrap="square">
            <a:spAutoFit/>
          </a:bodyPr>
          <a:lstStyle/>
          <a:p>
            <a:pPr marL="342900" indent="-342900" algn="just" defTabSz="685800">
              <a:buClrTx/>
              <a:buFont typeface="+mj-lt"/>
              <a:buAutoNum type="arabicPeriod" startAt="2"/>
            </a:pPr>
            <a:r>
              <a:rPr lang="es-ES_tradnl" sz="1800" kern="1200" dirty="0">
                <a:solidFill>
                  <a:srgbClr val="002060"/>
                </a:solidFill>
                <a:latin typeface="Calibri"/>
                <a:ea typeface="+mn-ea"/>
                <a:cs typeface="+mn-cs"/>
              </a:rPr>
              <a:t>Trabajadores migrantes en situación irregular</a:t>
            </a:r>
          </a:p>
        </p:txBody>
      </p:sp>
      <p:sp>
        <p:nvSpPr>
          <p:cNvPr id="14" name="Rectangle 13"/>
          <p:cNvSpPr/>
          <p:nvPr/>
        </p:nvSpPr>
        <p:spPr>
          <a:xfrm>
            <a:off x="1709682" y="2114468"/>
            <a:ext cx="5724636" cy="369332"/>
          </a:xfrm>
          <a:prstGeom prst="rect">
            <a:avLst/>
          </a:prstGeom>
        </p:spPr>
        <p:txBody>
          <a:bodyPr wrap="square">
            <a:spAutoFit/>
          </a:bodyPr>
          <a:lstStyle/>
          <a:p>
            <a:pPr marL="342900" indent="-342900" algn="just" defTabSz="685800">
              <a:buClrTx/>
              <a:buFont typeface="+mj-lt"/>
              <a:buAutoNum type="arabicPeriod" startAt="3"/>
            </a:pPr>
            <a:r>
              <a:rPr lang="es-ES_tradnl" sz="1800" kern="1200" dirty="0">
                <a:solidFill>
                  <a:srgbClr val="002060"/>
                </a:solidFill>
                <a:latin typeface="Calibri"/>
                <a:ea typeface="+mn-ea"/>
                <a:cs typeface="+mn-cs"/>
              </a:rPr>
              <a:t>Trabajadores migrantes en la economía informal</a:t>
            </a:r>
          </a:p>
        </p:txBody>
      </p:sp>
      <p:sp>
        <p:nvSpPr>
          <p:cNvPr id="15" name="Rectangle 14"/>
          <p:cNvSpPr/>
          <p:nvPr/>
        </p:nvSpPr>
        <p:spPr>
          <a:xfrm>
            <a:off x="1709682" y="2641910"/>
            <a:ext cx="5724636" cy="646331"/>
          </a:xfrm>
          <a:prstGeom prst="rect">
            <a:avLst/>
          </a:prstGeom>
        </p:spPr>
        <p:txBody>
          <a:bodyPr wrap="square">
            <a:spAutoFit/>
          </a:bodyPr>
          <a:lstStyle/>
          <a:p>
            <a:pPr marL="342900" indent="-342900" algn="just" defTabSz="685800">
              <a:buClrTx/>
              <a:buFont typeface="+mj-lt"/>
              <a:buAutoNum type="arabicPeriod" startAt="4"/>
            </a:pPr>
            <a:r>
              <a:rPr lang="es-ES_tradnl" sz="1800" kern="1200" dirty="0">
                <a:solidFill>
                  <a:srgbClr val="002060"/>
                </a:solidFill>
                <a:latin typeface="Calibri"/>
                <a:ea typeface="+mn-ea"/>
                <a:cs typeface="+mn-cs"/>
              </a:rPr>
              <a:t>Mercado laboral y condiciones de empleo de los trabajadores migrantes</a:t>
            </a:r>
          </a:p>
        </p:txBody>
      </p:sp>
      <p:sp>
        <p:nvSpPr>
          <p:cNvPr id="16" name="Rectangle 15"/>
          <p:cNvSpPr/>
          <p:nvPr/>
        </p:nvSpPr>
        <p:spPr>
          <a:xfrm>
            <a:off x="1709682" y="3375377"/>
            <a:ext cx="5724636" cy="646331"/>
          </a:xfrm>
          <a:prstGeom prst="rect">
            <a:avLst/>
          </a:prstGeom>
        </p:spPr>
        <p:txBody>
          <a:bodyPr wrap="square">
            <a:spAutoFit/>
          </a:bodyPr>
          <a:lstStyle/>
          <a:p>
            <a:pPr marL="342900" indent="-342900" algn="just" defTabSz="685800">
              <a:buClrTx/>
              <a:buFont typeface="+mj-lt"/>
              <a:buAutoNum type="arabicPeriod" startAt="5"/>
            </a:pPr>
            <a:r>
              <a:rPr lang="es-ES_tradnl" sz="1800" kern="1200" dirty="0">
                <a:solidFill>
                  <a:srgbClr val="002060"/>
                </a:solidFill>
                <a:latin typeface="Calibri"/>
                <a:ea typeface="+mn-ea"/>
                <a:cs typeface="+mn-cs"/>
              </a:rPr>
              <a:t>Seguridad y protección social de los trabajadores migrantes</a:t>
            </a:r>
          </a:p>
        </p:txBody>
      </p:sp>
      <p:sp>
        <p:nvSpPr>
          <p:cNvPr id="17" name="Slide Number Placeholder 16"/>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33</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5967050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a:pPr>
            <a:r>
              <a:rPr lang="es-ES_tradnl" sz="1800" kern="1200" dirty="0">
                <a:solidFill>
                  <a:srgbClr val="002060"/>
                </a:solidFill>
                <a:latin typeface="Calibri"/>
                <a:ea typeface="+mn-ea"/>
                <a:cs typeface="+mn-cs"/>
              </a:rPr>
              <a:t>Feminización de la migración laboral</a:t>
            </a:r>
          </a:p>
        </p:txBody>
      </p:sp>
      <p:sp>
        <p:nvSpPr>
          <p:cNvPr id="7" name="Rectangle 6"/>
          <p:cNvSpPr/>
          <p:nvPr/>
        </p:nvSpPr>
        <p:spPr>
          <a:xfrm>
            <a:off x="1199093" y="242323"/>
            <a:ext cx="3794373"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Tendencias comunes de los corredores migratorios</a:t>
            </a:r>
            <a:endParaRPr lang="en-GB" sz="1350" b="1" kern="1200" dirty="0">
              <a:solidFill>
                <a:srgbClr val="002060"/>
              </a:solidFill>
              <a:latin typeface="Calibri"/>
              <a:ea typeface="+mn-ea"/>
              <a:cs typeface="+mn-cs"/>
            </a:endParaRPr>
          </a:p>
        </p:txBody>
      </p:sp>
      <p:sp>
        <p:nvSpPr>
          <p:cNvPr id="8" name="Rectangle 7"/>
          <p:cNvSpPr/>
          <p:nvPr/>
        </p:nvSpPr>
        <p:spPr>
          <a:xfrm>
            <a:off x="1871700" y="1003804"/>
            <a:ext cx="5724636" cy="923330"/>
          </a:xfrm>
          <a:prstGeom prst="rect">
            <a:avLst/>
          </a:prstGeom>
        </p:spPr>
        <p:txBody>
          <a:bodyPr wrap="square">
            <a:spAutoFit/>
          </a:bodyPr>
          <a:lstStyle/>
          <a:p>
            <a:pPr algn="just" defTabSz="685800">
              <a:buClrTx/>
            </a:pPr>
            <a:r>
              <a:rPr lang="es-ES_tradnl" sz="1800" kern="1200" dirty="0">
                <a:solidFill>
                  <a:srgbClr val="002060"/>
                </a:solidFill>
                <a:latin typeface="Calibri"/>
                <a:ea typeface="+mn-ea"/>
                <a:cs typeface="+mn-cs"/>
              </a:rPr>
              <a:t> En ALC, las mujeres constituyen mas de la mitad del total de las personas migrantes identificadas en los países de destino.</a:t>
            </a:r>
          </a:p>
        </p:txBody>
      </p:sp>
      <p:graphicFrame>
        <p:nvGraphicFramePr>
          <p:cNvPr id="10" name="Table 9"/>
          <p:cNvGraphicFramePr>
            <a:graphicFrameLocks noGrp="1"/>
          </p:cNvGraphicFramePr>
          <p:nvPr>
            <p:extLst/>
          </p:nvPr>
        </p:nvGraphicFramePr>
        <p:xfrm>
          <a:off x="1847082" y="1904050"/>
          <a:ext cx="5749255" cy="2602436"/>
        </p:xfrm>
        <a:graphic>
          <a:graphicData uri="http://schemas.openxmlformats.org/drawingml/2006/table">
            <a:tbl>
              <a:tblPr firstRow="1" firstCol="1" bandRow="1">
                <a:tableStyleId>{5C22544A-7EE6-4342-B048-85BDC9FD1C3A}</a:tableStyleId>
              </a:tblPr>
              <a:tblGrid>
                <a:gridCol w="1983736">
                  <a:extLst>
                    <a:ext uri="{9D8B030D-6E8A-4147-A177-3AD203B41FA5}">
                      <a16:colId xmlns:a16="http://schemas.microsoft.com/office/drawing/2014/main" val="20000"/>
                    </a:ext>
                  </a:extLst>
                </a:gridCol>
                <a:gridCol w="2083434">
                  <a:extLst>
                    <a:ext uri="{9D8B030D-6E8A-4147-A177-3AD203B41FA5}">
                      <a16:colId xmlns:a16="http://schemas.microsoft.com/office/drawing/2014/main" val="20001"/>
                    </a:ext>
                  </a:extLst>
                </a:gridCol>
                <a:gridCol w="1682085">
                  <a:extLst>
                    <a:ext uri="{9D8B030D-6E8A-4147-A177-3AD203B41FA5}">
                      <a16:colId xmlns:a16="http://schemas.microsoft.com/office/drawing/2014/main" val="20002"/>
                    </a:ext>
                  </a:extLst>
                </a:gridCol>
              </a:tblGrid>
              <a:tr h="257840">
                <a:tc gridSpan="3">
                  <a:txBody>
                    <a:bodyPr/>
                    <a:lstStyle/>
                    <a:p>
                      <a:pPr>
                        <a:lnSpc>
                          <a:spcPct val="107000"/>
                        </a:lnSpc>
                        <a:spcAft>
                          <a:spcPts val="0"/>
                        </a:spcAft>
                      </a:pPr>
                      <a:r>
                        <a:rPr lang="es-ES_tradnl" sz="1500" dirty="0">
                          <a:effectLst/>
                        </a:rPr>
                        <a:t>Porcentaje de mujeres migrantes y edad promedio </a:t>
                      </a:r>
                      <a:endParaRPr lang="es-ES_tradnl"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527698">
                <a:tc>
                  <a:txBody>
                    <a:bodyPr/>
                    <a:lstStyle/>
                    <a:p>
                      <a:pPr>
                        <a:lnSpc>
                          <a:spcPct val="107000"/>
                        </a:lnSpc>
                        <a:spcAft>
                          <a:spcPts val="0"/>
                        </a:spcAft>
                      </a:pPr>
                      <a:r>
                        <a:rPr lang="es-ES_tradnl" sz="1200">
                          <a:effectLst/>
                        </a:rPr>
                        <a:t> </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Porcentaje de mujeres migrantes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200">
                          <a:effectLst/>
                        </a:rPr>
                        <a:t>Edad promedio</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257840">
                <a:tc>
                  <a:txBody>
                    <a:bodyPr/>
                    <a:lstStyle/>
                    <a:p>
                      <a:pPr>
                        <a:lnSpc>
                          <a:spcPct val="107000"/>
                        </a:lnSpc>
                        <a:spcAft>
                          <a:spcPts val="0"/>
                        </a:spcAft>
                      </a:pPr>
                      <a:r>
                        <a:rPr lang="es-ES_tradnl" sz="1200">
                          <a:effectLst/>
                        </a:rPr>
                        <a:t>Total América</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51,4</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39,4</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527698">
                <a:tc>
                  <a:txBody>
                    <a:bodyPr/>
                    <a:lstStyle/>
                    <a:p>
                      <a:pPr>
                        <a:lnSpc>
                          <a:spcPct val="107000"/>
                        </a:lnSpc>
                        <a:spcAft>
                          <a:spcPts val="0"/>
                        </a:spcAft>
                      </a:pPr>
                      <a:r>
                        <a:rPr lang="es-ES_tradnl" sz="1200">
                          <a:effectLst/>
                        </a:rPr>
                        <a:t>América Latina y el Caribe</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51,6</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36,7</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257840">
                <a:tc>
                  <a:txBody>
                    <a:bodyPr/>
                    <a:lstStyle/>
                    <a:p>
                      <a:pPr>
                        <a:lnSpc>
                          <a:spcPct val="107000"/>
                        </a:lnSpc>
                        <a:spcAft>
                          <a:spcPts val="0"/>
                        </a:spcAft>
                      </a:pPr>
                      <a:r>
                        <a:rPr lang="es-ES_tradnl" sz="1200">
                          <a:effectLst/>
                        </a:rPr>
                        <a:t>Caribe</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49</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34,4</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257840">
                <a:tc>
                  <a:txBody>
                    <a:bodyPr/>
                    <a:lstStyle/>
                    <a:p>
                      <a:pPr>
                        <a:lnSpc>
                          <a:spcPct val="107000"/>
                        </a:lnSpc>
                        <a:spcAft>
                          <a:spcPts val="0"/>
                        </a:spcAft>
                      </a:pPr>
                      <a:r>
                        <a:rPr lang="es-ES_tradnl" sz="1200" dirty="0">
                          <a:effectLst/>
                        </a:rPr>
                        <a:t>América Central</a:t>
                      </a:r>
                      <a:r>
                        <a:rPr lang="es-ES_tradnl" sz="1200" baseline="0" dirty="0">
                          <a:effectLst/>
                        </a:rPr>
                        <a:t> y México</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50</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23,8</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257840">
                <a:tc>
                  <a:txBody>
                    <a:bodyPr/>
                    <a:lstStyle/>
                    <a:p>
                      <a:pPr>
                        <a:lnSpc>
                          <a:spcPct val="107000"/>
                        </a:lnSpc>
                        <a:spcAft>
                          <a:spcPts val="0"/>
                        </a:spcAft>
                      </a:pPr>
                      <a:r>
                        <a:rPr lang="es-ES_tradnl" sz="1200">
                          <a:effectLst/>
                        </a:rPr>
                        <a:t>América del Sur</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52,8</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41,6</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257840">
                <a:tc>
                  <a:txBody>
                    <a:bodyPr/>
                    <a:lstStyle/>
                    <a:p>
                      <a:pPr>
                        <a:lnSpc>
                          <a:spcPct val="107000"/>
                        </a:lnSpc>
                        <a:spcAft>
                          <a:spcPts val="0"/>
                        </a:spcAft>
                      </a:pPr>
                      <a:r>
                        <a:rPr lang="es-ES_tradnl" sz="1200" dirty="0">
                          <a:effectLst/>
                        </a:rPr>
                        <a:t>América del Norte*</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a:effectLst/>
                        </a:rPr>
                        <a:t>51,2</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200" dirty="0">
                          <a:effectLst/>
                        </a:rPr>
                        <a:t>42,2</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bl>
          </a:graphicData>
        </a:graphic>
      </p:graphicFrame>
      <p:sp>
        <p:nvSpPr>
          <p:cNvPr id="11" name="TextBox 10"/>
          <p:cNvSpPr txBox="1"/>
          <p:nvPr/>
        </p:nvSpPr>
        <p:spPr>
          <a:xfrm>
            <a:off x="1871700" y="4514193"/>
            <a:ext cx="875561" cy="253916"/>
          </a:xfrm>
          <a:prstGeom prst="rect">
            <a:avLst/>
          </a:prstGeom>
          <a:noFill/>
        </p:spPr>
        <p:txBody>
          <a:bodyPr wrap="none" rtlCol="0">
            <a:spAutoFit/>
          </a:bodyPr>
          <a:lstStyle/>
          <a:p>
            <a:pPr defTabSz="685800">
              <a:buClrTx/>
            </a:pPr>
            <a:r>
              <a:rPr lang="es-ES_tradnl" sz="1050" kern="1200" dirty="0">
                <a:solidFill>
                  <a:prstClr val="black"/>
                </a:solidFill>
                <a:latin typeface="Calibri"/>
                <a:ea typeface="+mn-ea"/>
                <a:cs typeface="+mn-cs"/>
              </a:rPr>
              <a:t>* Sin México</a:t>
            </a:r>
          </a:p>
        </p:txBody>
      </p:sp>
      <p:sp>
        <p:nvSpPr>
          <p:cNvPr id="12" name="TextBox 11"/>
          <p:cNvSpPr txBox="1"/>
          <p:nvPr/>
        </p:nvSpPr>
        <p:spPr>
          <a:xfrm>
            <a:off x="1871700" y="4748876"/>
            <a:ext cx="6506909" cy="415498"/>
          </a:xfrm>
          <a:prstGeom prst="rect">
            <a:avLst/>
          </a:prstGeom>
          <a:noFill/>
        </p:spPr>
        <p:txBody>
          <a:bodyPr wrap="none" rtlCol="0">
            <a:spAutoFit/>
          </a:bodyPr>
          <a:lstStyle/>
          <a:p>
            <a:pPr defTabSz="685800">
              <a:buClrTx/>
            </a:pPr>
            <a:r>
              <a:rPr lang="es-ES_tradnl" sz="1050" kern="1200" dirty="0">
                <a:solidFill>
                  <a:prstClr val="black"/>
                </a:solidFill>
                <a:latin typeface="Calibri"/>
                <a:ea typeface="+mn-ea"/>
                <a:cs typeface="+mn-cs"/>
              </a:rPr>
              <a:t>Fuente: Naciones Unidas, Departamento de Asuntos Económicos y Sociales (UNDESA), División de Población (2013).</a:t>
            </a:r>
          </a:p>
          <a:p>
            <a:pPr defTabSz="685800">
              <a:buClrTx/>
            </a:pPr>
            <a:r>
              <a:rPr lang="es-ES_tradnl" sz="1050" kern="1200" dirty="0">
                <a:solidFill>
                  <a:prstClr val="black"/>
                </a:solidFill>
                <a:latin typeface="Calibri"/>
                <a:ea typeface="+mn-ea"/>
                <a:cs typeface="+mn-cs"/>
              </a:rPr>
              <a:t>International </a:t>
            </a:r>
            <a:r>
              <a:rPr lang="es-ES_tradnl" sz="1050" kern="1200" dirty="0" err="1">
                <a:solidFill>
                  <a:prstClr val="black"/>
                </a:solidFill>
                <a:latin typeface="Calibri"/>
                <a:ea typeface="+mn-ea"/>
                <a:cs typeface="+mn-cs"/>
              </a:rPr>
              <a:t>Migration</a:t>
            </a:r>
            <a:r>
              <a:rPr lang="es-ES_tradnl" sz="1050" kern="1200" dirty="0">
                <a:solidFill>
                  <a:prstClr val="black"/>
                </a:solidFill>
                <a:latin typeface="Calibri"/>
                <a:ea typeface="+mn-ea"/>
                <a:cs typeface="+mn-cs"/>
              </a:rPr>
              <a:t> 2013 </a:t>
            </a:r>
            <a:r>
              <a:rPr lang="es-ES_tradnl" sz="1050" kern="1200" dirty="0" err="1">
                <a:solidFill>
                  <a:prstClr val="black"/>
                </a:solidFill>
                <a:latin typeface="Calibri"/>
                <a:ea typeface="+mn-ea"/>
                <a:cs typeface="+mn-cs"/>
              </a:rPr>
              <a:t>Wallchart</a:t>
            </a:r>
            <a:r>
              <a:rPr lang="es-ES_tradnl" sz="1050" kern="1200" dirty="0">
                <a:solidFill>
                  <a:prstClr val="black"/>
                </a:solidFill>
                <a:latin typeface="Calibri"/>
                <a:ea typeface="+mn-ea"/>
                <a:cs typeface="+mn-cs"/>
              </a:rPr>
              <a:t> (</a:t>
            </a:r>
            <a:r>
              <a:rPr lang="es-ES_tradnl" sz="1050" kern="1200" dirty="0" err="1">
                <a:solidFill>
                  <a:prstClr val="black"/>
                </a:solidFill>
                <a:latin typeface="Calibri"/>
                <a:ea typeface="+mn-ea"/>
                <a:cs typeface="+mn-cs"/>
              </a:rPr>
              <a:t>United</a:t>
            </a:r>
            <a:r>
              <a:rPr lang="es-ES_tradnl" sz="1050" kern="1200" dirty="0">
                <a:solidFill>
                  <a:prstClr val="black"/>
                </a:solidFill>
                <a:latin typeface="Calibri"/>
                <a:ea typeface="+mn-ea"/>
                <a:cs typeface="+mn-cs"/>
              </a:rPr>
              <a:t> </a:t>
            </a:r>
            <a:r>
              <a:rPr lang="es-ES_tradnl" sz="1050" kern="1200" dirty="0" err="1">
                <a:solidFill>
                  <a:prstClr val="black"/>
                </a:solidFill>
                <a:latin typeface="Calibri"/>
                <a:ea typeface="+mn-ea"/>
                <a:cs typeface="+mn-cs"/>
              </a:rPr>
              <a:t>Nations</a:t>
            </a:r>
            <a:r>
              <a:rPr lang="es-ES_tradnl" sz="1050" kern="1200" dirty="0">
                <a:solidFill>
                  <a:prstClr val="black"/>
                </a:solidFill>
                <a:latin typeface="Calibri"/>
                <a:ea typeface="+mn-ea"/>
                <a:cs typeface="+mn-cs"/>
              </a:rPr>
              <a:t> </a:t>
            </a:r>
            <a:r>
              <a:rPr lang="es-ES_tradnl" sz="1050" kern="1200" dirty="0" err="1">
                <a:solidFill>
                  <a:prstClr val="black"/>
                </a:solidFill>
                <a:latin typeface="Calibri"/>
                <a:ea typeface="+mn-ea"/>
                <a:cs typeface="+mn-cs"/>
              </a:rPr>
              <a:t>publication</a:t>
            </a:r>
            <a:r>
              <a:rPr lang="es-ES_tradnl" sz="1050" kern="1200" dirty="0">
                <a:solidFill>
                  <a:prstClr val="black"/>
                </a:solidFill>
                <a:latin typeface="Calibri"/>
                <a:ea typeface="+mn-ea"/>
                <a:cs typeface="+mn-cs"/>
              </a:rPr>
              <a:t>, Sales No. E. 13.XIII.8</a:t>
            </a:r>
          </a:p>
        </p:txBody>
      </p:sp>
      <p:sp>
        <p:nvSpPr>
          <p:cNvPr id="3" name="Slide Number Placeholder 2"/>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34</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75818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a:pPr>
            <a:r>
              <a:rPr lang="es-ES_tradnl" sz="1800" kern="1200" dirty="0">
                <a:solidFill>
                  <a:srgbClr val="002060"/>
                </a:solidFill>
                <a:latin typeface="Calibri"/>
                <a:ea typeface="+mn-ea"/>
                <a:cs typeface="+mn-cs"/>
              </a:rPr>
              <a:t>Feminización de la migración laboral</a:t>
            </a:r>
          </a:p>
        </p:txBody>
      </p:sp>
      <p:sp>
        <p:nvSpPr>
          <p:cNvPr id="7" name="Rectangle 6"/>
          <p:cNvSpPr/>
          <p:nvPr/>
        </p:nvSpPr>
        <p:spPr>
          <a:xfrm>
            <a:off x="1199093" y="242323"/>
            <a:ext cx="3794373"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Tendencias comunes de los corredores migratorios</a:t>
            </a:r>
            <a:endParaRPr lang="en-GB" sz="1350" b="1" kern="1200" dirty="0">
              <a:solidFill>
                <a:srgbClr val="002060"/>
              </a:solidFill>
              <a:latin typeface="Calibri"/>
              <a:ea typeface="+mn-ea"/>
              <a:cs typeface="+mn-cs"/>
            </a:endParaRPr>
          </a:p>
        </p:txBody>
      </p:sp>
      <p:graphicFrame>
        <p:nvGraphicFramePr>
          <p:cNvPr id="5" name="Table 4"/>
          <p:cNvGraphicFramePr>
            <a:graphicFrameLocks noGrp="1"/>
          </p:cNvGraphicFramePr>
          <p:nvPr>
            <p:extLst/>
          </p:nvPr>
        </p:nvGraphicFramePr>
        <p:xfrm>
          <a:off x="1925706" y="954937"/>
          <a:ext cx="5184576" cy="2515178"/>
        </p:xfrm>
        <a:graphic>
          <a:graphicData uri="http://schemas.openxmlformats.org/drawingml/2006/table">
            <a:tbl>
              <a:tblPr firstRow="1" firstCol="1" bandRow="1">
                <a:tableStyleId>{5C22544A-7EE6-4342-B048-85BDC9FD1C3A}</a:tableStyleId>
              </a:tblPr>
              <a:tblGrid>
                <a:gridCol w="1602170">
                  <a:extLst>
                    <a:ext uri="{9D8B030D-6E8A-4147-A177-3AD203B41FA5}">
                      <a16:colId xmlns:a16="http://schemas.microsoft.com/office/drawing/2014/main" val="20000"/>
                    </a:ext>
                  </a:extLst>
                </a:gridCol>
                <a:gridCol w="1248886">
                  <a:extLst>
                    <a:ext uri="{9D8B030D-6E8A-4147-A177-3AD203B41FA5}">
                      <a16:colId xmlns:a16="http://schemas.microsoft.com/office/drawing/2014/main" val="20001"/>
                    </a:ext>
                  </a:extLst>
                </a:gridCol>
                <a:gridCol w="1301907">
                  <a:extLst>
                    <a:ext uri="{9D8B030D-6E8A-4147-A177-3AD203B41FA5}">
                      <a16:colId xmlns:a16="http://schemas.microsoft.com/office/drawing/2014/main" val="20002"/>
                    </a:ext>
                  </a:extLst>
                </a:gridCol>
                <a:gridCol w="1031613">
                  <a:extLst>
                    <a:ext uri="{9D8B030D-6E8A-4147-A177-3AD203B41FA5}">
                      <a16:colId xmlns:a16="http://schemas.microsoft.com/office/drawing/2014/main" val="20003"/>
                    </a:ext>
                  </a:extLst>
                </a:gridCol>
              </a:tblGrid>
              <a:tr h="352304">
                <a:tc gridSpan="4">
                  <a:txBody>
                    <a:bodyPr/>
                    <a:lstStyle/>
                    <a:p>
                      <a:pPr algn="ctr">
                        <a:lnSpc>
                          <a:spcPct val="107000"/>
                        </a:lnSpc>
                        <a:spcAft>
                          <a:spcPts val="0"/>
                        </a:spcAft>
                      </a:pPr>
                      <a:r>
                        <a:rPr lang="es-ES_tradnl" sz="1400">
                          <a:effectLst/>
                        </a:rPr>
                        <a:t>Tasas de participación de las y los trabajadores migrantes.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hMerge="1">
                  <a:txBody>
                    <a:bodyPr/>
                    <a:lstStyle/>
                    <a:p>
                      <a:endParaRPr lang="es-ES_tradnl"/>
                    </a:p>
                  </a:txBody>
                  <a:tcPr/>
                </a:tc>
                <a:tc hMerge="1">
                  <a:txBody>
                    <a:bodyPr/>
                    <a:lstStyle/>
                    <a:p>
                      <a:endParaRPr lang="es-ES_tradnl"/>
                    </a:p>
                  </a:txBody>
                  <a:tcPr/>
                </a:tc>
                <a:tc hMerge="1">
                  <a:txBody>
                    <a:bodyPr/>
                    <a:lstStyle/>
                    <a:p>
                      <a:endParaRPr lang="es-ES_tradnl"/>
                    </a:p>
                  </a:txBody>
                  <a:tcPr/>
                </a:tc>
                <a:extLst>
                  <a:ext uri="{0D108BD9-81ED-4DB2-BD59-A6C34878D82A}">
                    <a16:rowId xmlns:a16="http://schemas.microsoft.com/office/drawing/2014/main" val="10000"/>
                  </a:ext>
                </a:extLst>
              </a:tr>
              <a:tr h="720958">
                <a:tc>
                  <a:txBody>
                    <a:bodyPr/>
                    <a:lstStyle/>
                    <a:p>
                      <a:pPr>
                        <a:lnSpc>
                          <a:spcPct val="107000"/>
                        </a:lnSpc>
                        <a:spcAft>
                          <a:spcPts val="0"/>
                        </a:spcAft>
                      </a:pPr>
                      <a:r>
                        <a:rPr lang="es-ES_tradnl" sz="1400">
                          <a:effectLst/>
                        </a:rPr>
                        <a:t> </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400">
                          <a:effectLst/>
                        </a:rPr>
                        <a:t>Mujeres migrantes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400">
                          <a:effectLst/>
                        </a:rPr>
                        <a:t>Hombres Migrantes</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0"/>
                        </a:spcAft>
                      </a:pPr>
                      <a:r>
                        <a:rPr lang="es-ES_tradnl" sz="1400">
                          <a:effectLst/>
                        </a:rPr>
                        <a:t>Población Nacional</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720958">
                <a:tc>
                  <a:txBody>
                    <a:bodyPr/>
                    <a:lstStyle/>
                    <a:p>
                      <a:pPr>
                        <a:lnSpc>
                          <a:spcPct val="107000"/>
                        </a:lnSpc>
                        <a:spcAft>
                          <a:spcPts val="0"/>
                        </a:spcAft>
                      </a:pPr>
                      <a:r>
                        <a:rPr lang="es-ES_tradnl" sz="1400">
                          <a:effectLst/>
                        </a:rPr>
                        <a:t>América Latina y Caribe</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400">
                          <a:effectLst/>
                        </a:rPr>
                        <a:t>55,7</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400">
                          <a:effectLst/>
                        </a:rPr>
                        <a:t>50</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400">
                          <a:effectLst/>
                        </a:rPr>
                        <a:t>54</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720958">
                <a:tc>
                  <a:txBody>
                    <a:bodyPr/>
                    <a:lstStyle/>
                    <a:p>
                      <a:pPr>
                        <a:lnSpc>
                          <a:spcPct val="107000"/>
                        </a:lnSpc>
                        <a:spcAft>
                          <a:spcPts val="0"/>
                        </a:spcAft>
                      </a:pPr>
                      <a:r>
                        <a:rPr lang="es-ES_tradnl" sz="1400">
                          <a:effectLst/>
                        </a:rPr>
                        <a:t>América del Norte</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400">
                          <a:effectLst/>
                        </a:rPr>
                        <a:t>67,8</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400">
                          <a:effectLst/>
                        </a:rPr>
                        <a:t>55,8</a:t>
                      </a:r>
                      <a:endParaRPr lang="es-ES_tradnl" sz="8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ctr">
                        <a:lnSpc>
                          <a:spcPct val="107000"/>
                        </a:lnSpc>
                        <a:spcAft>
                          <a:spcPts val="0"/>
                        </a:spcAft>
                      </a:pPr>
                      <a:r>
                        <a:rPr lang="es-ES_tradnl" sz="1400" dirty="0">
                          <a:effectLst/>
                        </a:rPr>
                        <a:t>77.3</a:t>
                      </a:r>
                      <a:endParaRPr lang="es-ES_tradnl"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bl>
          </a:graphicData>
        </a:graphic>
      </p:graphicFrame>
      <p:sp>
        <p:nvSpPr>
          <p:cNvPr id="14" name="TextBox 13"/>
          <p:cNvSpPr txBox="1"/>
          <p:nvPr/>
        </p:nvSpPr>
        <p:spPr>
          <a:xfrm>
            <a:off x="1871701" y="3435846"/>
            <a:ext cx="1128835" cy="253916"/>
          </a:xfrm>
          <a:prstGeom prst="rect">
            <a:avLst/>
          </a:prstGeom>
          <a:noFill/>
        </p:spPr>
        <p:txBody>
          <a:bodyPr wrap="none" rtlCol="0">
            <a:spAutoFit/>
          </a:bodyPr>
          <a:lstStyle/>
          <a:p>
            <a:pPr defTabSz="685800">
              <a:buClrTx/>
            </a:pPr>
            <a:r>
              <a:rPr lang="es-ES_tradnl" sz="1050" kern="1200" dirty="0">
                <a:solidFill>
                  <a:prstClr val="black"/>
                </a:solidFill>
                <a:latin typeface="Calibri"/>
                <a:ea typeface="+mn-ea"/>
                <a:cs typeface="+mn-cs"/>
              </a:rPr>
              <a:t>Fuente: OIT 2015</a:t>
            </a:r>
          </a:p>
        </p:txBody>
      </p:sp>
      <p:sp>
        <p:nvSpPr>
          <p:cNvPr id="6" name="Slide Number Placeholder 5"/>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35</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3203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223628" y="1221601"/>
            <a:ext cx="6455885" cy="923330"/>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Complejidad en la estimación migratoria, regular o irregular, de las personas migrantes debido a la carencia de datos confiables.</a:t>
            </a:r>
            <a:endParaRPr lang="es-ES_tradnl" sz="1800" b="0" kern="1200" dirty="0">
              <a:solidFill>
                <a:srgbClr val="1F497D"/>
              </a:solidFill>
              <a:latin typeface="Calibri"/>
              <a:ea typeface="+mn-ea"/>
              <a:cs typeface="+mn-cs"/>
            </a:endParaRPr>
          </a:p>
        </p:txBody>
      </p:sp>
      <p:sp>
        <p:nvSpPr>
          <p:cNvPr id="12" name="Rectangle 1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startAt="2"/>
            </a:pPr>
            <a:r>
              <a:rPr lang="es-ES_tradnl" sz="1800" kern="1200" dirty="0">
                <a:solidFill>
                  <a:srgbClr val="002060"/>
                </a:solidFill>
                <a:latin typeface="Calibri"/>
                <a:ea typeface="+mn-ea"/>
                <a:cs typeface="+mn-cs"/>
              </a:rPr>
              <a:t>Trabajadores migrantes en situación irregular</a:t>
            </a:r>
          </a:p>
        </p:txBody>
      </p:sp>
      <p:sp>
        <p:nvSpPr>
          <p:cNvPr id="13" name="Rectangle 12"/>
          <p:cNvSpPr/>
          <p:nvPr/>
        </p:nvSpPr>
        <p:spPr>
          <a:xfrm>
            <a:off x="1199093" y="242323"/>
            <a:ext cx="3794373"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Tendencias comunes de los corredores migratorios</a:t>
            </a:r>
            <a:endParaRPr lang="en-GB" sz="1350" b="1" kern="1200" dirty="0">
              <a:solidFill>
                <a:srgbClr val="002060"/>
              </a:solidFill>
              <a:latin typeface="Calibri"/>
              <a:ea typeface="+mn-ea"/>
              <a:cs typeface="+mn-cs"/>
            </a:endParaRPr>
          </a:p>
        </p:txBody>
      </p:sp>
      <p:sp>
        <p:nvSpPr>
          <p:cNvPr id="6" name="TextBox 5"/>
          <p:cNvSpPr txBox="1"/>
          <p:nvPr/>
        </p:nvSpPr>
        <p:spPr>
          <a:xfrm>
            <a:off x="1243118" y="2193708"/>
            <a:ext cx="6455885" cy="1200329"/>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Representan una mano de obra que se incorpora a los mercados laborales con nula o muy baja protección de sus derechos laborales y encuentra trabajo en ocupaciones usualmente no atendidas por la población local.</a:t>
            </a:r>
            <a:endParaRPr lang="es-ES_tradnl" sz="1800" b="0" kern="1200" dirty="0">
              <a:solidFill>
                <a:srgbClr val="1F497D"/>
              </a:solidFill>
              <a:latin typeface="Calibri"/>
              <a:ea typeface="+mn-ea"/>
              <a:cs typeface="+mn-cs"/>
            </a:endParaRPr>
          </a:p>
        </p:txBody>
      </p:sp>
      <p:sp>
        <p:nvSpPr>
          <p:cNvPr id="7" name="TextBox 6"/>
          <p:cNvSpPr txBox="1"/>
          <p:nvPr/>
        </p:nvSpPr>
        <p:spPr>
          <a:xfrm>
            <a:off x="1243118" y="3446543"/>
            <a:ext cx="6455885" cy="923330"/>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Un gran número se ve expuesto a violaciones de derechos humanos y derechos laborales fundamentales durante el trayecto al país de destino y al atravesar las fronteras.</a:t>
            </a:r>
            <a:endParaRPr lang="es-ES_tradnl" sz="1800" b="0" kern="1200" dirty="0">
              <a:solidFill>
                <a:srgbClr val="1F497D"/>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36</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285690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344058" y="1220524"/>
            <a:ext cx="6455885" cy="923330"/>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Se estima (2012), el 78% (8,9 millones) de los migrantes en situación irregular que vivían en Estados Unidos procedía de las Américas.</a:t>
            </a:r>
            <a:endParaRPr lang="es-ES_tradnl" sz="1800" b="0" kern="1200" dirty="0">
              <a:solidFill>
                <a:srgbClr val="1F497D"/>
              </a:solidFill>
              <a:latin typeface="Calibri"/>
              <a:ea typeface="+mn-ea"/>
              <a:cs typeface="+mn-cs"/>
            </a:endParaRPr>
          </a:p>
        </p:txBody>
      </p:sp>
      <p:sp>
        <p:nvSpPr>
          <p:cNvPr id="12" name="Rectangle 1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startAt="2"/>
            </a:pPr>
            <a:r>
              <a:rPr lang="es-ES_tradnl" sz="1800" kern="1200" dirty="0">
                <a:solidFill>
                  <a:srgbClr val="002060"/>
                </a:solidFill>
                <a:latin typeface="Calibri"/>
                <a:ea typeface="+mn-ea"/>
                <a:cs typeface="+mn-cs"/>
              </a:rPr>
              <a:t>Trabajadores migrantes en situación irregular</a:t>
            </a:r>
          </a:p>
        </p:txBody>
      </p:sp>
      <p:sp>
        <p:nvSpPr>
          <p:cNvPr id="13" name="Rectangle 12"/>
          <p:cNvSpPr/>
          <p:nvPr/>
        </p:nvSpPr>
        <p:spPr>
          <a:xfrm>
            <a:off x="1199093" y="242323"/>
            <a:ext cx="3794373"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Tendencias comunes de los corredores migratorios</a:t>
            </a:r>
            <a:endParaRPr lang="en-GB" sz="1350" b="1" kern="1200" dirty="0">
              <a:solidFill>
                <a:srgbClr val="002060"/>
              </a:solidFill>
              <a:latin typeface="Calibri"/>
              <a:ea typeface="+mn-ea"/>
              <a:cs typeface="+mn-cs"/>
            </a:endParaRPr>
          </a:p>
        </p:txBody>
      </p:sp>
      <p:sp>
        <p:nvSpPr>
          <p:cNvPr id="6" name="TextBox 5"/>
          <p:cNvSpPr txBox="1"/>
          <p:nvPr/>
        </p:nvSpPr>
        <p:spPr>
          <a:xfrm>
            <a:off x="1344058" y="2331669"/>
            <a:ext cx="6455885" cy="923330"/>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Los migrantes en situación irregular representan en torno al 3,5 % de la población de Estados Unidos, estos constituyen el 5,1% de su fuerza laboral.</a:t>
            </a:r>
            <a:endParaRPr lang="es-ES_tradnl" sz="1800" b="0" kern="1200" dirty="0">
              <a:solidFill>
                <a:srgbClr val="1F497D"/>
              </a:solidFill>
              <a:latin typeface="Calibri"/>
              <a:ea typeface="+mn-ea"/>
              <a:cs typeface="+mn-cs"/>
            </a:endParaRPr>
          </a:p>
        </p:txBody>
      </p:sp>
      <p:sp>
        <p:nvSpPr>
          <p:cNvPr id="7" name="TextBox 6"/>
          <p:cNvSpPr txBox="1"/>
          <p:nvPr/>
        </p:nvSpPr>
        <p:spPr>
          <a:xfrm>
            <a:off x="1344058" y="3442814"/>
            <a:ext cx="6455885" cy="646331"/>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En República Dominicana el 95% de los migrantes (665,000) provenientes de Haití están en situación irregular</a:t>
            </a:r>
            <a:endParaRPr lang="es-ES_tradnl" sz="1800" b="0" kern="1200" dirty="0">
              <a:solidFill>
                <a:srgbClr val="1F497D"/>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37</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79473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344058" y="1113588"/>
            <a:ext cx="6455885" cy="1200329"/>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Millones de trabajadores migrantes (en situación regular e irregular) en la región se encuentran sobrerrepresentados en la economía informal en puestos de trabajo sin contrato laboral ni acceso a la protección o seguridad social.</a:t>
            </a:r>
            <a:endParaRPr lang="es-ES_tradnl" sz="1800" b="0" kern="1200" dirty="0">
              <a:solidFill>
                <a:srgbClr val="1F497D"/>
              </a:solidFill>
              <a:latin typeface="Calibri"/>
              <a:ea typeface="+mn-ea"/>
              <a:cs typeface="+mn-cs"/>
            </a:endParaRPr>
          </a:p>
        </p:txBody>
      </p:sp>
      <p:sp>
        <p:nvSpPr>
          <p:cNvPr id="12" name="Rectangle 11"/>
          <p:cNvSpPr/>
          <p:nvPr/>
        </p:nvSpPr>
        <p:spPr>
          <a:xfrm>
            <a:off x="1709682" y="586145"/>
            <a:ext cx="5724636" cy="369332"/>
          </a:xfrm>
          <a:prstGeom prst="rect">
            <a:avLst/>
          </a:prstGeom>
        </p:spPr>
        <p:txBody>
          <a:bodyPr wrap="square">
            <a:spAutoFit/>
          </a:bodyPr>
          <a:lstStyle/>
          <a:p>
            <a:pPr marL="342900" indent="-342900" algn="just" defTabSz="685800">
              <a:buClrTx/>
              <a:buFont typeface="+mj-lt"/>
              <a:buAutoNum type="arabicPeriod" startAt="3"/>
            </a:pPr>
            <a:r>
              <a:rPr lang="es-ES_tradnl" sz="1800" kern="1200" dirty="0">
                <a:solidFill>
                  <a:srgbClr val="002060"/>
                </a:solidFill>
                <a:latin typeface="Calibri"/>
                <a:ea typeface="+mn-ea"/>
                <a:cs typeface="+mn-cs"/>
              </a:rPr>
              <a:t>Trabajadores migrantes en la economía informal</a:t>
            </a:r>
          </a:p>
        </p:txBody>
      </p:sp>
      <p:sp>
        <p:nvSpPr>
          <p:cNvPr id="13" name="Rectangle 12"/>
          <p:cNvSpPr/>
          <p:nvPr/>
        </p:nvSpPr>
        <p:spPr>
          <a:xfrm>
            <a:off x="1199093" y="242323"/>
            <a:ext cx="3794373"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Tendencias comunes de los corredores migratorios</a:t>
            </a:r>
            <a:endParaRPr lang="en-GB" sz="1350" b="1" kern="1200" dirty="0">
              <a:solidFill>
                <a:srgbClr val="002060"/>
              </a:solidFill>
              <a:latin typeface="Calibri"/>
              <a:ea typeface="+mn-ea"/>
              <a:cs typeface="+mn-cs"/>
            </a:endParaRPr>
          </a:p>
        </p:txBody>
      </p:sp>
      <p:sp>
        <p:nvSpPr>
          <p:cNvPr id="6" name="TextBox 5"/>
          <p:cNvSpPr txBox="1"/>
          <p:nvPr/>
        </p:nvSpPr>
        <p:spPr>
          <a:xfrm>
            <a:off x="1344058" y="2516463"/>
            <a:ext cx="6455885" cy="923330"/>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800" kern="1200" dirty="0">
                <a:solidFill>
                  <a:srgbClr val="1F497D"/>
                </a:solidFill>
                <a:latin typeface="Calibri"/>
                <a:ea typeface="+mn-ea"/>
                <a:cs typeface="+mn-cs"/>
              </a:rPr>
              <a:t>En Costa Rica (OIT,2013) el 29% de los trabajadores migrantes y el 32% de las trabajadoras migrantes estarían en la Economía informal.</a:t>
            </a:r>
            <a:endParaRPr lang="es-ES_tradnl" sz="1800" b="0" kern="1200" dirty="0">
              <a:solidFill>
                <a:srgbClr val="1F497D"/>
              </a:solidFill>
              <a:latin typeface="Calibri"/>
              <a:ea typeface="+mn-ea"/>
              <a:cs typeface="+mn-cs"/>
            </a:endParaRPr>
          </a:p>
        </p:txBody>
      </p:sp>
      <p:sp>
        <p:nvSpPr>
          <p:cNvPr id="7" name="TextBox 6"/>
          <p:cNvSpPr txBox="1"/>
          <p:nvPr/>
        </p:nvSpPr>
        <p:spPr>
          <a:xfrm>
            <a:off x="1344058" y="3641386"/>
            <a:ext cx="6455885" cy="923330"/>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800" kern="1200" dirty="0">
                <a:solidFill>
                  <a:srgbClr val="1F497D"/>
                </a:solidFill>
                <a:latin typeface="Calibri"/>
                <a:ea typeface="+mn-ea"/>
                <a:cs typeface="+mn-cs"/>
              </a:rPr>
              <a:t>En Rep. Dominicana, el 83,6% de los trabajadores migrantes haitianos estaban (OIT,2013) trabajando de manera informal en el sector agrario, y el 91% en el sector de la construcción.</a:t>
            </a:r>
            <a:endParaRPr lang="es-ES_tradnl" sz="1800" b="0" kern="1200" dirty="0">
              <a:solidFill>
                <a:srgbClr val="1F497D"/>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38</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47977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344058" y="1371457"/>
            <a:ext cx="6455885" cy="923330"/>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A pesar de los múltiples vínculos positivos entre migración y desarrollo en los países de origen y destino, muchos trabajadores migrantes no disfrutan de un trabajo decente.</a:t>
            </a:r>
            <a:endParaRPr lang="es-ES_tradnl" sz="1800" b="0" kern="1200" dirty="0">
              <a:solidFill>
                <a:srgbClr val="1F497D"/>
              </a:solidFill>
              <a:latin typeface="Calibri"/>
              <a:ea typeface="+mn-ea"/>
              <a:cs typeface="+mn-cs"/>
            </a:endParaRPr>
          </a:p>
        </p:txBody>
      </p:sp>
      <p:sp>
        <p:nvSpPr>
          <p:cNvPr id="12" name="Rectangle 11"/>
          <p:cNvSpPr/>
          <p:nvPr/>
        </p:nvSpPr>
        <p:spPr>
          <a:xfrm>
            <a:off x="1709682" y="586145"/>
            <a:ext cx="5724636" cy="646331"/>
          </a:xfrm>
          <a:prstGeom prst="rect">
            <a:avLst/>
          </a:prstGeom>
        </p:spPr>
        <p:txBody>
          <a:bodyPr wrap="square">
            <a:spAutoFit/>
          </a:bodyPr>
          <a:lstStyle/>
          <a:p>
            <a:pPr marL="342900" indent="-342900" algn="just" defTabSz="685800">
              <a:buClrTx/>
              <a:buFont typeface="+mj-lt"/>
              <a:buAutoNum type="arabicPeriod" startAt="4"/>
            </a:pPr>
            <a:r>
              <a:rPr lang="es-ES_tradnl" sz="1800" kern="1200" dirty="0">
                <a:solidFill>
                  <a:srgbClr val="002060"/>
                </a:solidFill>
                <a:latin typeface="Calibri"/>
                <a:ea typeface="+mn-ea"/>
                <a:cs typeface="+mn-cs"/>
              </a:rPr>
              <a:t>Mercado laboral y condiciones de empleo de los trabajadores migrantes</a:t>
            </a:r>
          </a:p>
        </p:txBody>
      </p:sp>
      <p:sp>
        <p:nvSpPr>
          <p:cNvPr id="13" name="Rectangle 12"/>
          <p:cNvSpPr/>
          <p:nvPr/>
        </p:nvSpPr>
        <p:spPr>
          <a:xfrm>
            <a:off x="1199093" y="242323"/>
            <a:ext cx="3794373"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Tendencias comunes de los corredores migratorios</a:t>
            </a:r>
            <a:endParaRPr lang="en-GB" sz="1350" b="1" kern="1200" dirty="0">
              <a:solidFill>
                <a:srgbClr val="002060"/>
              </a:solidFill>
              <a:latin typeface="Calibri"/>
              <a:ea typeface="+mn-ea"/>
              <a:cs typeface="+mn-cs"/>
            </a:endParaRPr>
          </a:p>
        </p:txBody>
      </p:sp>
      <p:sp>
        <p:nvSpPr>
          <p:cNvPr id="16" name="TextBox 15"/>
          <p:cNvSpPr txBox="1"/>
          <p:nvPr/>
        </p:nvSpPr>
        <p:spPr>
          <a:xfrm>
            <a:off x="1345650" y="2376748"/>
            <a:ext cx="6455885" cy="2700739"/>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defTabSz="685800">
              <a:buClrTx/>
              <a:buFont typeface="Wingdings" panose="05000000000000000000" pitchFamily="2" charset="2"/>
              <a:buChar char="q"/>
            </a:pPr>
            <a:r>
              <a:rPr lang="es-ES_tradnl" sz="1800" kern="1200" dirty="0" err="1">
                <a:solidFill>
                  <a:srgbClr val="1F497D"/>
                </a:solidFill>
                <a:latin typeface="Calibri"/>
                <a:ea typeface="+mn-ea"/>
                <a:cs typeface="+mn-cs"/>
              </a:rPr>
              <a:t>Caracterízación</a:t>
            </a:r>
            <a:r>
              <a:rPr lang="es-ES_tradnl" sz="1800" kern="1200" dirty="0">
                <a:solidFill>
                  <a:srgbClr val="1F497D"/>
                </a:solidFill>
                <a:latin typeface="Calibri"/>
                <a:ea typeface="+mn-ea"/>
                <a:cs typeface="+mn-cs"/>
              </a:rPr>
              <a:t>:</a:t>
            </a:r>
          </a:p>
          <a:p>
            <a:pPr marL="0" indent="0" defTabSz="685800">
              <a:buClrTx/>
              <a:buNone/>
            </a:pPr>
            <a:endParaRPr lang="es-ES_tradnl" sz="1800" kern="1200" dirty="0">
              <a:solidFill>
                <a:srgbClr val="1F497D"/>
              </a:solidFill>
              <a:latin typeface="Calibri"/>
              <a:ea typeface="+mn-ea"/>
              <a:cs typeface="+mn-cs"/>
            </a:endParaRPr>
          </a:p>
          <a:p>
            <a:pPr marL="685800" lvl="2" defTabSz="685800">
              <a:buClrTx/>
              <a:buFont typeface="Wingdings" panose="05000000000000000000" pitchFamily="2" charset="2"/>
              <a:buChar char="q"/>
            </a:pPr>
            <a:r>
              <a:rPr lang="es-ES_tradnl" sz="1350" kern="1200" dirty="0">
                <a:solidFill>
                  <a:srgbClr val="1F497D"/>
                </a:solidFill>
                <a:latin typeface="Calibri"/>
                <a:ea typeface="+mn-ea"/>
                <a:cs typeface="+mn-cs"/>
              </a:rPr>
              <a:t> </a:t>
            </a:r>
            <a:r>
              <a:rPr lang="es-ES_tradnl" sz="1500" kern="1200" dirty="0">
                <a:solidFill>
                  <a:srgbClr val="1F497D"/>
                </a:solidFill>
                <a:latin typeface="Calibri"/>
                <a:ea typeface="+mn-ea"/>
                <a:cs typeface="+mn-cs"/>
              </a:rPr>
              <a:t>Salarios bajos,</a:t>
            </a:r>
          </a:p>
          <a:p>
            <a:pPr marL="685800" lvl="2" defTabSz="685800">
              <a:buClrTx/>
              <a:buFont typeface="Wingdings" panose="05000000000000000000" pitchFamily="2" charset="2"/>
              <a:buChar char="q"/>
            </a:pPr>
            <a:r>
              <a:rPr lang="es-ES_tradnl" sz="1500" kern="1200" dirty="0">
                <a:solidFill>
                  <a:srgbClr val="1F497D"/>
                </a:solidFill>
                <a:latin typeface="Calibri"/>
                <a:ea typeface="+mn-ea"/>
                <a:cs typeface="+mn-cs"/>
              </a:rPr>
              <a:t> Entornos de trabajo peligrosos,</a:t>
            </a:r>
          </a:p>
          <a:p>
            <a:pPr marL="685800" lvl="2" defTabSz="685800">
              <a:buClrTx/>
              <a:buFont typeface="Wingdings" panose="05000000000000000000" pitchFamily="2" charset="2"/>
              <a:buChar char="q"/>
            </a:pPr>
            <a:r>
              <a:rPr lang="es-ES_tradnl" sz="1500" kern="1200" dirty="0">
                <a:solidFill>
                  <a:srgbClr val="1F497D"/>
                </a:solidFill>
                <a:latin typeface="Calibri"/>
                <a:ea typeface="+mn-ea"/>
                <a:cs typeface="+mn-cs"/>
              </a:rPr>
              <a:t> El no pago de los salarios,</a:t>
            </a:r>
          </a:p>
          <a:p>
            <a:pPr marL="685800" lvl="2" defTabSz="685800">
              <a:buClrTx/>
              <a:buFont typeface="Wingdings" panose="05000000000000000000" pitchFamily="2" charset="2"/>
              <a:buChar char="q"/>
            </a:pPr>
            <a:r>
              <a:rPr lang="es-ES_tradnl" sz="1500" kern="1200" dirty="0">
                <a:solidFill>
                  <a:srgbClr val="1F497D"/>
                </a:solidFill>
                <a:latin typeface="Calibri"/>
                <a:ea typeface="+mn-ea"/>
                <a:cs typeface="+mn-cs"/>
              </a:rPr>
              <a:t> Cobertura de protección social desigual.</a:t>
            </a:r>
          </a:p>
          <a:p>
            <a:pPr marL="685800" lvl="2" defTabSz="685800">
              <a:buClrTx/>
              <a:buFont typeface="Wingdings" panose="05000000000000000000" pitchFamily="2" charset="2"/>
              <a:buChar char="q"/>
            </a:pPr>
            <a:r>
              <a:rPr lang="es-ES_tradnl" sz="1500" kern="1200" dirty="0">
                <a:solidFill>
                  <a:srgbClr val="1F497D"/>
                </a:solidFill>
                <a:latin typeface="Calibri"/>
                <a:ea typeface="+mn-ea"/>
                <a:cs typeface="+mn-cs"/>
              </a:rPr>
              <a:t> Se les niega el derecho de libertad sindical y de asociación.</a:t>
            </a:r>
          </a:p>
          <a:p>
            <a:pPr marL="685800" lvl="2" defTabSz="685800">
              <a:buClrTx/>
              <a:buFont typeface="Wingdings" panose="05000000000000000000" pitchFamily="2" charset="2"/>
              <a:buChar char="q"/>
            </a:pPr>
            <a:r>
              <a:rPr lang="es-ES_tradnl" sz="1500" kern="1200" dirty="0">
                <a:solidFill>
                  <a:srgbClr val="1F497D"/>
                </a:solidFill>
                <a:latin typeface="Calibri"/>
                <a:ea typeface="+mn-ea"/>
                <a:cs typeface="+mn-cs"/>
              </a:rPr>
              <a:t> Es frecuente la discriminación y la xenofobia.</a:t>
            </a:r>
          </a:p>
          <a:p>
            <a:pPr marL="685800" lvl="2" defTabSz="685800">
              <a:buClrTx/>
              <a:buFont typeface="Wingdings" panose="05000000000000000000" pitchFamily="2" charset="2"/>
              <a:buChar char="q"/>
            </a:pPr>
            <a:r>
              <a:rPr lang="es-ES_tradnl" sz="1500" kern="1200" dirty="0">
                <a:solidFill>
                  <a:srgbClr val="1F497D"/>
                </a:solidFill>
                <a:latin typeface="Calibri"/>
                <a:ea typeface="+mn-ea"/>
                <a:cs typeface="+mn-cs"/>
              </a:rPr>
              <a:t> En algunos casos pueden ser victimas de redes de trata de personas y de trabajo forzoso.</a:t>
            </a:r>
          </a:p>
          <a:p>
            <a:pPr marL="685800" lvl="2" defTabSz="685800">
              <a:buClrTx/>
            </a:pPr>
            <a:r>
              <a:rPr lang="es-ES_tradnl" sz="1350" kern="1200" dirty="0">
                <a:solidFill>
                  <a:srgbClr val="1F497D"/>
                </a:solidFill>
                <a:latin typeface="Calibri"/>
                <a:ea typeface="+mn-ea"/>
                <a:cs typeface="+mn-cs"/>
              </a:rPr>
              <a:t> </a:t>
            </a: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39</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120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211345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5400" dirty="0" err="1">
                <a:solidFill>
                  <a:schemeClr val="lt1"/>
                </a:solidFill>
                <a:latin typeface="Oswald"/>
                <a:ea typeface="Oswald"/>
                <a:cs typeface="Oswald"/>
                <a:sym typeface="Oswald"/>
              </a:rPr>
              <a:t>Quien</a:t>
            </a:r>
            <a:r>
              <a:rPr lang="en-US" sz="5400" dirty="0">
                <a:solidFill>
                  <a:schemeClr val="lt1"/>
                </a:solidFill>
                <a:latin typeface="Oswald"/>
                <a:ea typeface="Oswald"/>
                <a:cs typeface="Oswald"/>
                <a:sym typeface="Oswald"/>
              </a:rPr>
              <a:t> </a:t>
            </a:r>
            <a:r>
              <a:rPr lang="en-US" sz="5400" dirty="0" err="1">
                <a:solidFill>
                  <a:schemeClr val="lt1"/>
                </a:solidFill>
                <a:latin typeface="Oswald"/>
                <a:ea typeface="Oswald"/>
                <a:cs typeface="Oswald"/>
                <a:sym typeface="Oswald"/>
              </a:rPr>
              <a:t>es</a:t>
            </a:r>
            <a:r>
              <a:rPr lang="en-US" sz="5400" dirty="0">
                <a:solidFill>
                  <a:schemeClr val="lt1"/>
                </a:solidFill>
                <a:latin typeface="Oswald"/>
                <a:ea typeface="Oswald"/>
                <a:cs typeface="Oswald"/>
                <a:sym typeface="Oswald"/>
              </a:rPr>
              <a:t> un/a </a:t>
            </a:r>
            <a:r>
              <a:rPr lang="en-US" sz="5400" dirty="0" err="1">
                <a:solidFill>
                  <a:schemeClr val="lt1"/>
                </a:solidFill>
                <a:latin typeface="Oswald"/>
                <a:ea typeface="Oswald"/>
                <a:cs typeface="Oswald"/>
                <a:sym typeface="Oswald"/>
              </a:rPr>
              <a:t>migrante</a:t>
            </a:r>
            <a:r>
              <a:rPr lang="en-US" sz="5400" dirty="0">
                <a:solidFill>
                  <a:schemeClr val="lt1"/>
                </a:solidFill>
                <a:latin typeface="Oswald"/>
                <a:ea typeface="Oswald"/>
                <a:cs typeface="Oswald"/>
                <a:sym typeface="Oswald"/>
              </a:rPr>
              <a:t>?</a:t>
            </a:r>
            <a:endParaRPr sz="5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493850" y="403343"/>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600" dirty="0">
                <a:solidFill>
                  <a:srgbClr val="FFFFFF"/>
                </a:solidFill>
                <a:latin typeface="Oswald"/>
                <a:ea typeface="Oswald"/>
                <a:cs typeface="Oswald"/>
                <a:sym typeface="Oswald"/>
              </a:rPr>
              <a:t>Precisiones conceptuales</a:t>
            </a:r>
            <a:endParaRPr sz="60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226527" y="1301309"/>
            <a:ext cx="6455885" cy="1477328"/>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La mayor parte de los trabajadores migrantes no tienen acceso a la seguridad social y, si no existen acuerdos bilaterales y multilaterales sobre seguridad social entre los países de origen y destino, la portabilidad de sus prestaciones sociales no esta asegurada.</a:t>
            </a:r>
            <a:endParaRPr lang="es-ES_tradnl" sz="1800" b="0" kern="1200" dirty="0">
              <a:solidFill>
                <a:srgbClr val="1F497D"/>
              </a:solidFill>
              <a:latin typeface="Calibri"/>
              <a:ea typeface="+mn-ea"/>
              <a:cs typeface="+mn-cs"/>
            </a:endParaRPr>
          </a:p>
        </p:txBody>
      </p:sp>
      <p:sp>
        <p:nvSpPr>
          <p:cNvPr id="12" name="Rectangle 11"/>
          <p:cNvSpPr/>
          <p:nvPr/>
        </p:nvSpPr>
        <p:spPr>
          <a:xfrm>
            <a:off x="1709682" y="586145"/>
            <a:ext cx="5724636" cy="646331"/>
          </a:xfrm>
          <a:prstGeom prst="rect">
            <a:avLst/>
          </a:prstGeom>
        </p:spPr>
        <p:txBody>
          <a:bodyPr wrap="square">
            <a:spAutoFit/>
          </a:bodyPr>
          <a:lstStyle/>
          <a:p>
            <a:pPr marL="342900" indent="-342900" algn="just" defTabSz="685800">
              <a:buClrTx/>
              <a:buFont typeface="+mj-lt"/>
              <a:buAutoNum type="arabicPeriod" startAt="5"/>
            </a:pPr>
            <a:r>
              <a:rPr lang="es-ES_tradnl" sz="1800" kern="1200" dirty="0">
                <a:solidFill>
                  <a:srgbClr val="002060"/>
                </a:solidFill>
                <a:latin typeface="Calibri"/>
                <a:ea typeface="+mn-ea"/>
                <a:cs typeface="+mn-cs"/>
              </a:rPr>
              <a:t>Seguridad y protección social de los trabajadores migrantes</a:t>
            </a:r>
          </a:p>
        </p:txBody>
      </p:sp>
      <p:sp>
        <p:nvSpPr>
          <p:cNvPr id="13" name="Rectangle 12"/>
          <p:cNvSpPr/>
          <p:nvPr/>
        </p:nvSpPr>
        <p:spPr>
          <a:xfrm>
            <a:off x="1199093" y="242323"/>
            <a:ext cx="3794373"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Tendencias comunes de los corredores migratorios</a:t>
            </a:r>
            <a:endParaRPr lang="en-GB" sz="1350" b="1" kern="1200" dirty="0">
              <a:solidFill>
                <a:srgbClr val="002060"/>
              </a:solidFill>
              <a:latin typeface="Calibri"/>
              <a:ea typeface="+mn-ea"/>
              <a:cs typeface="+mn-cs"/>
            </a:endParaRPr>
          </a:p>
        </p:txBody>
      </p:sp>
      <p:sp>
        <p:nvSpPr>
          <p:cNvPr id="7" name="TextBox 6"/>
          <p:cNvSpPr txBox="1"/>
          <p:nvPr/>
        </p:nvSpPr>
        <p:spPr>
          <a:xfrm>
            <a:off x="1229425" y="2895786"/>
            <a:ext cx="6455885" cy="1754326"/>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En muchos casos (trabajadores temporarios), la legislación puede imponer restricciones al derecho de algunos beneficios, en particular las pensiones de vejez, ya que los trabajadores migratorios o sus familiares no están en condiciones de cumplirlas condiciones de calificación que requiere un mínimo de años de cotización.</a:t>
            </a:r>
            <a:endParaRPr lang="es-ES_tradnl" sz="1800" b="0" kern="1200" dirty="0">
              <a:solidFill>
                <a:srgbClr val="1F497D"/>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40</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56908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84735" y="1815667"/>
            <a:ext cx="5829300" cy="1489509"/>
          </a:xfrm>
        </p:spPr>
        <p:txBody>
          <a:bodyPr>
            <a:noAutofit/>
          </a:bodyPr>
          <a:lstStyle/>
          <a:p>
            <a:pPr algn="ctr"/>
            <a:r>
              <a:rPr lang="es-PE" sz="4050" b="1" dirty="0">
                <a:solidFill>
                  <a:srgbClr val="002060"/>
                </a:solidFill>
                <a:effectLst>
                  <a:outerShdw blurRad="38100" dist="38100" dir="2700000" algn="tl">
                    <a:srgbClr val="000000">
                      <a:alpha val="43137"/>
                    </a:srgbClr>
                  </a:outerShdw>
                </a:effectLst>
              </a:rPr>
              <a:t>Debilidades y desafíos de las políticas públicas y de la gobernanza.</a:t>
            </a:r>
            <a:endParaRPr lang="en-GB" sz="405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41</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6062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1493658" y="1027230"/>
            <a:ext cx="5724636" cy="553998"/>
          </a:xfrm>
          <a:prstGeom prst="rect">
            <a:avLst/>
          </a:prstGeom>
        </p:spPr>
        <p:txBody>
          <a:bodyPr wrap="square">
            <a:spAutoFit/>
          </a:bodyPr>
          <a:lstStyle/>
          <a:p>
            <a:pPr marL="342900" indent="-342900" algn="just" defTabSz="685800">
              <a:buClrTx/>
              <a:buFont typeface="+mj-lt"/>
              <a:buAutoNum type="arabicPeriod" startAt="2"/>
            </a:pPr>
            <a:r>
              <a:rPr lang="es-ES_tradnl" sz="1500" kern="1200" dirty="0">
                <a:solidFill>
                  <a:srgbClr val="002060"/>
                </a:solidFill>
                <a:latin typeface="Calibri"/>
                <a:ea typeface="+mn-ea"/>
                <a:cs typeface="+mn-cs"/>
              </a:rPr>
              <a:t>Débil enfoque laboral y de derechos en la institucionalidad y la gobernabilidad migratoria.</a:t>
            </a:r>
          </a:p>
        </p:txBody>
      </p:sp>
      <p:sp>
        <p:nvSpPr>
          <p:cNvPr id="13" name="Rectangle 12"/>
          <p:cNvSpPr/>
          <p:nvPr/>
        </p:nvSpPr>
        <p:spPr>
          <a:xfrm>
            <a:off x="1143082" y="147736"/>
            <a:ext cx="4663008"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Debilidades y desafíos de las políticas públicas y la gobernanza</a:t>
            </a:r>
            <a:endParaRPr lang="en-GB" sz="1350" b="1" kern="1200" dirty="0">
              <a:solidFill>
                <a:srgbClr val="002060"/>
              </a:solidFill>
              <a:latin typeface="Calibri"/>
              <a:ea typeface="+mn-ea"/>
              <a:cs typeface="+mn-cs"/>
            </a:endParaRPr>
          </a:p>
        </p:txBody>
      </p:sp>
      <p:sp>
        <p:nvSpPr>
          <p:cNvPr id="7" name="Rectangle 6"/>
          <p:cNvSpPr/>
          <p:nvPr/>
        </p:nvSpPr>
        <p:spPr>
          <a:xfrm>
            <a:off x="1493658" y="1584135"/>
            <a:ext cx="5724636" cy="553998"/>
          </a:xfrm>
          <a:prstGeom prst="rect">
            <a:avLst/>
          </a:prstGeom>
        </p:spPr>
        <p:txBody>
          <a:bodyPr wrap="square">
            <a:spAutoFit/>
          </a:bodyPr>
          <a:lstStyle/>
          <a:p>
            <a:pPr marL="342900" indent="-342900" algn="just" defTabSz="685800">
              <a:buClrTx/>
              <a:buFont typeface="+mj-lt"/>
              <a:buAutoNum type="arabicPeriod" startAt="3"/>
            </a:pPr>
            <a:r>
              <a:rPr lang="es-ES_tradnl" sz="1500" kern="1200" dirty="0">
                <a:solidFill>
                  <a:srgbClr val="002060"/>
                </a:solidFill>
                <a:latin typeface="Calibri"/>
                <a:ea typeface="+mn-ea"/>
                <a:cs typeface="+mn-cs"/>
              </a:rPr>
              <a:t>Falta de participación de los actores del mundo del trabajo en los procesos de consulta sobre migración en la región.</a:t>
            </a:r>
          </a:p>
        </p:txBody>
      </p:sp>
      <p:sp>
        <p:nvSpPr>
          <p:cNvPr id="10" name="Rectangle 9"/>
          <p:cNvSpPr/>
          <p:nvPr/>
        </p:nvSpPr>
        <p:spPr>
          <a:xfrm>
            <a:off x="1493658" y="627534"/>
            <a:ext cx="5724636" cy="323165"/>
          </a:xfrm>
          <a:prstGeom prst="rect">
            <a:avLst/>
          </a:prstGeom>
        </p:spPr>
        <p:txBody>
          <a:bodyPr wrap="square">
            <a:spAutoFit/>
          </a:bodyPr>
          <a:lstStyle/>
          <a:p>
            <a:pPr marL="342900" indent="-342900" algn="just" defTabSz="685800">
              <a:buClrTx/>
              <a:buFont typeface="+mj-lt"/>
              <a:buAutoNum type="arabicPeriod"/>
            </a:pPr>
            <a:r>
              <a:rPr lang="es-ES_tradnl" sz="1500" kern="1200" dirty="0">
                <a:solidFill>
                  <a:srgbClr val="002060"/>
                </a:solidFill>
                <a:latin typeface="Calibri"/>
                <a:ea typeface="+mn-ea"/>
                <a:cs typeface="+mn-cs"/>
              </a:rPr>
              <a:t>Vacíos y fragmentación en los acuerdos regionales de integración.</a:t>
            </a:r>
          </a:p>
        </p:txBody>
      </p:sp>
      <p:sp>
        <p:nvSpPr>
          <p:cNvPr id="11" name="Rectangle 10"/>
          <p:cNvSpPr/>
          <p:nvPr/>
        </p:nvSpPr>
        <p:spPr>
          <a:xfrm>
            <a:off x="1493658" y="2141041"/>
            <a:ext cx="5724636" cy="553998"/>
          </a:xfrm>
          <a:prstGeom prst="rect">
            <a:avLst/>
          </a:prstGeom>
        </p:spPr>
        <p:txBody>
          <a:bodyPr wrap="square">
            <a:spAutoFit/>
          </a:bodyPr>
          <a:lstStyle/>
          <a:p>
            <a:pPr marL="342900" indent="-342900" algn="just" defTabSz="685800">
              <a:buClrTx/>
              <a:buFont typeface="+mj-lt"/>
              <a:buAutoNum type="arabicPeriod" startAt="4"/>
            </a:pPr>
            <a:r>
              <a:rPr lang="es-ES_tradnl" sz="1500" kern="1200" dirty="0">
                <a:solidFill>
                  <a:srgbClr val="002060"/>
                </a:solidFill>
                <a:latin typeface="Calibri"/>
                <a:ea typeface="+mn-ea"/>
                <a:cs typeface="+mn-cs"/>
              </a:rPr>
              <a:t>Falta de instancias de diálogo social sobre migración laboral en los procesos de integración regional.</a:t>
            </a:r>
          </a:p>
        </p:txBody>
      </p:sp>
      <p:sp>
        <p:nvSpPr>
          <p:cNvPr id="14" name="Rectangle 13"/>
          <p:cNvSpPr/>
          <p:nvPr/>
        </p:nvSpPr>
        <p:spPr>
          <a:xfrm>
            <a:off x="1493658" y="2671955"/>
            <a:ext cx="5724636" cy="553998"/>
          </a:xfrm>
          <a:prstGeom prst="rect">
            <a:avLst/>
          </a:prstGeom>
        </p:spPr>
        <p:txBody>
          <a:bodyPr wrap="square">
            <a:spAutoFit/>
          </a:bodyPr>
          <a:lstStyle/>
          <a:p>
            <a:pPr marL="342900" indent="-342900" algn="just" defTabSz="685800">
              <a:buClrTx/>
              <a:buFont typeface="+mj-lt"/>
              <a:buAutoNum type="arabicPeriod" startAt="5"/>
            </a:pPr>
            <a:r>
              <a:rPr lang="es-ES_tradnl" sz="1500" kern="1200" dirty="0">
                <a:solidFill>
                  <a:srgbClr val="002060"/>
                </a:solidFill>
                <a:latin typeface="Calibri"/>
                <a:ea typeface="+mn-ea"/>
                <a:cs typeface="+mn-cs"/>
              </a:rPr>
              <a:t>Ausencia de comisiones inter-gubernamentales con la participación de los Ministerios de Trabajo</a:t>
            </a:r>
          </a:p>
        </p:txBody>
      </p:sp>
      <p:sp>
        <p:nvSpPr>
          <p:cNvPr id="15" name="Rectangle 14"/>
          <p:cNvSpPr/>
          <p:nvPr/>
        </p:nvSpPr>
        <p:spPr>
          <a:xfrm>
            <a:off x="1513591" y="3205613"/>
            <a:ext cx="5724636" cy="553998"/>
          </a:xfrm>
          <a:prstGeom prst="rect">
            <a:avLst/>
          </a:prstGeom>
        </p:spPr>
        <p:txBody>
          <a:bodyPr wrap="square">
            <a:spAutoFit/>
          </a:bodyPr>
          <a:lstStyle/>
          <a:p>
            <a:pPr marL="342900" indent="-342900" algn="just" defTabSz="685800">
              <a:buClrTx/>
              <a:buFont typeface="+mj-lt"/>
              <a:buAutoNum type="arabicPeriod" startAt="6"/>
            </a:pPr>
            <a:r>
              <a:rPr lang="es-ES_tradnl" sz="1500" kern="1200" dirty="0">
                <a:solidFill>
                  <a:srgbClr val="002060"/>
                </a:solidFill>
                <a:latin typeface="Calibri"/>
                <a:ea typeface="+mn-ea"/>
                <a:cs typeface="+mn-cs"/>
              </a:rPr>
              <a:t>Falta de coherencia entre políticas migratorias y políticas de empleo.</a:t>
            </a:r>
          </a:p>
        </p:txBody>
      </p:sp>
      <p:sp>
        <p:nvSpPr>
          <p:cNvPr id="16" name="Rectangle 15"/>
          <p:cNvSpPr/>
          <p:nvPr/>
        </p:nvSpPr>
        <p:spPr>
          <a:xfrm>
            <a:off x="1513591" y="3722850"/>
            <a:ext cx="5724636" cy="553998"/>
          </a:xfrm>
          <a:prstGeom prst="rect">
            <a:avLst/>
          </a:prstGeom>
        </p:spPr>
        <p:txBody>
          <a:bodyPr wrap="square">
            <a:spAutoFit/>
          </a:bodyPr>
          <a:lstStyle/>
          <a:p>
            <a:pPr marL="342900" indent="-342900" algn="just" defTabSz="685800">
              <a:buClrTx/>
              <a:buFont typeface="+mj-lt"/>
              <a:buAutoNum type="arabicPeriod" startAt="7"/>
            </a:pPr>
            <a:r>
              <a:rPr lang="es-ES_tradnl" sz="1500" kern="1200" dirty="0">
                <a:solidFill>
                  <a:srgbClr val="002060"/>
                </a:solidFill>
                <a:latin typeface="Calibri"/>
                <a:ea typeface="+mn-ea"/>
                <a:cs typeface="+mn-cs"/>
              </a:rPr>
              <a:t>Débiles competencias de las instituciones del mercado laboral en temas migratorios.</a:t>
            </a:r>
          </a:p>
        </p:txBody>
      </p:sp>
      <p:sp>
        <p:nvSpPr>
          <p:cNvPr id="17" name="Rectangle 16"/>
          <p:cNvSpPr/>
          <p:nvPr/>
        </p:nvSpPr>
        <p:spPr>
          <a:xfrm>
            <a:off x="1513591" y="4240086"/>
            <a:ext cx="5724636" cy="553998"/>
          </a:xfrm>
          <a:prstGeom prst="rect">
            <a:avLst/>
          </a:prstGeom>
        </p:spPr>
        <p:txBody>
          <a:bodyPr wrap="square">
            <a:spAutoFit/>
          </a:bodyPr>
          <a:lstStyle/>
          <a:p>
            <a:pPr marL="342900" indent="-342900" algn="just" defTabSz="685800">
              <a:buClrTx/>
              <a:buFont typeface="+mj-lt"/>
              <a:buAutoNum type="arabicPeriod" startAt="8"/>
            </a:pPr>
            <a:r>
              <a:rPr lang="es-ES_tradnl" sz="1500" kern="1200" dirty="0">
                <a:solidFill>
                  <a:srgbClr val="002060"/>
                </a:solidFill>
                <a:latin typeface="Calibri"/>
                <a:ea typeface="+mn-ea"/>
                <a:cs typeface="+mn-cs"/>
              </a:rPr>
              <a:t>Insuficiente participación de los trabajadores migrantes en los procesos de sindicalización y de negociación colectiva.</a:t>
            </a: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42</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51562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545115" y="1276216"/>
            <a:ext cx="6455885" cy="646331"/>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Importantes avances en Sudamérica y en el Caribe y gran rezago en los países de Centroamérica y América del Norte.</a:t>
            </a:r>
            <a:endParaRPr lang="es-ES_tradnl" sz="1800" b="0" kern="1200" dirty="0">
              <a:solidFill>
                <a:srgbClr val="1F497D"/>
              </a:solidFill>
              <a:latin typeface="Calibri"/>
              <a:ea typeface="+mn-ea"/>
              <a:cs typeface="+mn-cs"/>
            </a:endParaRPr>
          </a:p>
        </p:txBody>
      </p:sp>
      <p:sp>
        <p:nvSpPr>
          <p:cNvPr id="12" name="Rectangle 11"/>
          <p:cNvSpPr/>
          <p:nvPr/>
        </p:nvSpPr>
        <p:spPr>
          <a:xfrm>
            <a:off x="1709682" y="586145"/>
            <a:ext cx="5724636" cy="646331"/>
          </a:xfrm>
          <a:prstGeom prst="rect">
            <a:avLst/>
          </a:prstGeom>
        </p:spPr>
        <p:txBody>
          <a:bodyPr wrap="square">
            <a:spAutoFit/>
          </a:bodyPr>
          <a:lstStyle/>
          <a:p>
            <a:pPr algn="just" defTabSz="685800">
              <a:buClrTx/>
            </a:pPr>
            <a:r>
              <a:rPr lang="es-ES_tradnl" sz="1800" kern="1200" dirty="0">
                <a:solidFill>
                  <a:srgbClr val="002060"/>
                </a:solidFill>
                <a:latin typeface="Calibri"/>
                <a:ea typeface="+mn-ea"/>
                <a:cs typeface="+mn-cs"/>
              </a:rPr>
              <a:t>Vacíos y fragmentación en los acuerdos regionales de integración.</a:t>
            </a:r>
          </a:p>
        </p:txBody>
      </p:sp>
      <p:sp>
        <p:nvSpPr>
          <p:cNvPr id="13" name="Rectangle 12"/>
          <p:cNvSpPr/>
          <p:nvPr/>
        </p:nvSpPr>
        <p:spPr>
          <a:xfrm>
            <a:off x="1143082" y="147736"/>
            <a:ext cx="4663008" cy="300082"/>
          </a:xfrm>
          <a:prstGeom prst="rect">
            <a:avLst/>
          </a:prstGeom>
        </p:spPr>
        <p:txBody>
          <a:bodyPr wrap="none">
            <a:spAutoFit/>
          </a:bodyPr>
          <a:lstStyle/>
          <a:p>
            <a:pPr algn="ctr" defTabSz="685800">
              <a:buClrTx/>
            </a:pPr>
            <a:r>
              <a:rPr lang="es-PE" sz="1350" b="1" kern="1200" dirty="0">
                <a:solidFill>
                  <a:srgbClr val="002060"/>
                </a:solidFill>
                <a:latin typeface="Calibri"/>
                <a:ea typeface="+mn-ea"/>
                <a:cs typeface="+mn-cs"/>
              </a:rPr>
              <a:t>Debilidades y desafíos de las políticas públicas y la gobernanza</a:t>
            </a:r>
            <a:endParaRPr lang="en-GB" sz="1350" b="1" kern="1200" dirty="0">
              <a:solidFill>
                <a:srgbClr val="002060"/>
              </a:solidFill>
              <a:latin typeface="Calibri"/>
              <a:ea typeface="+mn-ea"/>
              <a:cs typeface="+mn-cs"/>
            </a:endParaRPr>
          </a:p>
        </p:txBody>
      </p:sp>
      <p:sp>
        <p:nvSpPr>
          <p:cNvPr id="6" name="TextBox 5"/>
          <p:cNvSpPr txBox="1"/>
          <p:nvPr/>
        </p:nvSpPr>
        <p:spPr>
          <a:xfrm>
            <a:off x="1545115" y="2085696"/>
            <a:ext cx="6455885" cy="1454244"/>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42900" lvl="1" algn="just" defTabSz="685800">
              <a:buClrTx/>
              <a:buFont typeface="Wingdings" panose="05000000000000000000" pitchFamily="2" charset="2"/>
              <a:buChar char="q"/>
            </a:pPr>
            <a:r>
              <a:rPr lang="es-ES_tradnl" sz="1500" b="1" kern="1200" dirty="0">
                <a:solidFill>
                  <a:srgbClr val="1F497D"/>
                </a:solidFill>
                <a:latin typeface="Calibri"/>
                <a:ea typeface="+mn-ea"/>
                <a:cs typeface="+mn-cs"/>
              </a:rPr>
              <a:t> Instrumento Andino de Migración Laboral.</a:t>
            </a:r>
          </a:p>
          <a:p>
            <a:pPr marL="342900" lvl="1" algn="just" defTabSz="685800">
              <a:buClrTx/>
              <a:buFont typeface="Wingdings" panose="05000000000000000000" pitchFamily="2" charset="2"/>
              <a:buChar char="q"/>
            </a:pPr>
            <a:r>
              <a:rPr lang="es-ES_tradnl" sz="1500" b="1" kern="1200" dirty="0">
                <a:solidFill>
                  <a:srgbClr val="1F497D"/>
                </a:solidFill>
                <a:latin typeface="Calibri"/>
                <a:ea typeface="+mn-ea"/>
                <a:cs typeface="+mn-cs"/>
              </a:rPr>
              <a:t>Instrumento Andino de Seguridad y Salud en el Trabajo</a:t>
            </a:r>
          </a:p>
          <a:p>
            <a:pPr marL="342900" lvl="1" algn="just" defTabSz="685800">
              <a:buClrTx/>
              <a:buFont typeface="Wingdings" panose="05000000000000000000" pitchFamily="2" charset="2"/>
              <a:buChar char="q"/>
            </a:pPr>
            <a:r>
              <a:rPr lang="es-ES_tradnl" sz="1500" b="1" kern="1200" dirty="0">
                <a:solidFill>
                  <a:srgbClr val="1F497D"/>
                </a:solidFill>
                <a:latin typeface="Calibri"/>
                <a:ea typeface="+mn-ea"/>
                <a:cs typeface="+mn-cs"/>
              </a:rPr>
              <a:t>Acuerdo de Residencia de MERCOSUR y Asociados.</a:t>
            </a:r>
          </a:p>
          <a:p>
            <a:pPr marL="342900" lvl="1" algn="just" defTabSz="685800">
              <a:buClrTx/>
              <a:buFont typeface="Wingdings" panose="05000000000000000000" pitchFamily="2" charset="2"/>
              <a:buChar char="q"/>
            </a:pPr>
            <a:r>
              <a:rPr lang="es-ES_tradnl" sz="1500" b="1" kern="1200" dirty="0">
                <a:solidFill>
                  <a:srgbClr val="1F497D"/>
                </a:solidFill>
                <a:latin typeface="Calibri"/>
                <a:ea typeface="+mn-ea"/>
                <a:cs typeface="+mn-cs"/>
              </a:rPr>
              <a:t>Acuerdo Multilateral de Seguridad Social (MERCOSUR)</a:t>
            </a:r>
          </a:p>
          <a:p>
            <a:pPr marL="342900" lvl="1" algn="just" defTabSz="685800">
              <a:buClrTx/>
              <a:buFont typeface="Wingdings" panose="05000000000000000000" pitchFamily="2" charset="2"/>
              <a:buChar char="q"/>
            </a:pPr>
            <a:r>
              <a:rPr lang="es-ES_tradnl" sz="1500" b="1" kern="1200" dirty="0">
                <a:solidFill>
                  <a:srgbClr val="1F497D"/>
                </a:solidFill>
                <a:latin typeface="Calibri"/>
                <a:ea typeface="+mn-ea"/>
                <a:cs typeface="+mn-cs"/>
              </a:rPr>
              <a:t>Acuerdos de Libre circulación (11 categorías ocupacionales) CARICOM</a:t>
            </a:r>
          </a:p>
          <a:p>
            <a:pPr marL="342900" lvl="1" algn="just" defTabSz="685800">
              <a:buClrTx/>
              <a:buFont typeface="Wingdings" panose="05000000000000000000" pitchFamily="2" charset="2"/>
              <a:buChar char="q"/>
            </a:pPr>
            <a:endParaRPr lang="es-ES_tradnl" sz="1350" kern="1200" dirty="0">
              <a:solidFill>
                <a:srgbClr val="1F497D"/>
              </a:solidFill>
              <a:latin typeface="Calibri"/>
              <a:ea typeface="+mn-ea"/>
              <a:cs typeface="+mn-cs"/>
            </a:endParaRPr>
          </a:p>
        </p:txBody>
      </p:sp>
      <p:sp>
        <p:nvSpPr>
          <p:cNvPr id="8" name="TextBox 7"/>
          <p:cNvSpPr txBox="1"/>
          <p:nvPr/>
        </p:nvSpPr>
        <p:spPr>
          <a:xfrm>
            <a:off x="1545115" y="3593866"/>
            <a:ext cx="6455885" cy="1477328"/>
          </a:xfrm>
          <a:prstGeom prst="rect">
            <a:avLst/>
          </a:prstGeom>
          <a:noFill/>
        </p:spPr>
        <p:txBody>
          <a:bodyPr wrap="square" rtlCol="0">
            <a:spAutoFit/>
          </a:bodyPr>
          <a:lstStyle>
            <a:defPPr>
              <a:defRPr lang="en-US"/>
            </a:defPPr>
            <a:lvl1pPr marL="514350" indent="-514350">
              <a:buFont typeface="+mj-lt"/>
              <a:buAutoNum type="romanUcPeriod"/>
              <a:defRPr sz="2400" b="1"/>
            </a:lvl1pPr>
          </a:lstStyle>
          <a:p>
            <a:pPr marL="385763" indent="-385763" algn="just" defTabSz="685800">
              <a:buClrTx/>
              <a:buFont typeface="Wingdings" panose="05000000000000000000" pitchFamily="2" charset="2"/>
              <a:buChar char="q"/>
            </a:pPr>
            <a:r>
              <a:rPr lang="es-ES_tradnl" sz="1800" kern="1200" dirty="0">
                <a:solidFill>
                  <a:srgbClr val="1F497D"/>
                </a:solidFill>
                <a:latin typeface="Calibri"/>
                <a:ea typeface="+mn-ea"/>
                <a:cs typeface="+mn-cs"/>
              </a:rPr>
              <a:t>En América Central y en América del Norte los compromisos para la gestión conjunta de las migraciones no han sido suficientemente incorporados en los acuerdos regionales. Tampoco se han adoptado compromisos conjuntos en materia migratoria..</a:t>
            </a:r>
            <a:endParaRPr lang="es-ES_tradnl" sz="1800" b="0" kern="1200" dirty="0">
              <a:solidFill>
                <a:srgbClr val="1F497D"/>
              </a:solidFill>
              <a:latin typeface="Calibri"/>
              <a:ea typeface="+mn-ea"/>
              <a:cs typeface="+mn-cs"/>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43</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2723563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63688" y="2571750"/>
            <a:ext cx="5829300" cy="2091467"/>
          </a:xfrm>
        </p:spPr>
        <p:txBody>
          <a:bodyPr>
            <a:noAutofit/>
          </a:bodyPr>
          <a:lstStyle/>
          <a:p>
            <a:pPr algn="ctr"/>
            <a:r>
              <a:rPr lang="es-PE" sz="4050" b="1" dirty="0">
                <a:solidFill>
                  <a:srgbClr val="002060"/>
                </a:solidFill>
                <a:effectLst>
                  <a:outerShdw blurRad="38100" dist="38100" dir="2700000" algn="tl">
                    <a:srgbClr val="000000">
                      <a:alpha val="43137"/>
                    </a:srgbClr>
                  </a:outerShdw>
                </a:effectLst>
              </a:rPr>
              <a:t>El camino a seguir: estrategia y líneas de trabajo de la OIT sobre migraciones laborales en América Latina y el Caribe</a:t>
            </a:r>
            <a:endParaRPr lang="en-GB" sz="4050" b="1" dirty="0">
              <a:solidFill>
                <a:srgbClr val="00206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44</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08078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5797" y="21607"/>
            <a:ext cx="3661463" cy="5144384"/>
          </a:xfrm>
          <a:prstGeom prst="rect">
            <a:avLst/>
          </a:prstGeom>
        </p:spPr>
      </p:pic>
      <p:sp>
        <p:nvSpPr>
          <p:cNvPr id="3" name="Slide Number Placeholder 2"/>
          <p:cNvSpPr>
            <a:spLocks noGrp="1"/>
          </p:cNvSpPr>
          <p:nvPr>
            <p:ph type="sldNum" sz="quarter" idx="12"/>
          </p:nvPr>
        </p:nvSpPr>
        <p:spPr/>
        <p:txBody>
          <a:bodyPr/>
          <a:lstStyle/>
          <a:p>
            <a:pPr defTabSz="685800">
              <a:buClrTx/>
            </a:pPr>
            <a:fld id="{CA30C257-EA95-43F2-A0FE-94E5A97A688C}" type="slidenum">
              <a:rPr lang="en-GB" kern="1200">
                <a:solidFill>
                  <a:prstClr val="black">
                    <a:tint val="75000"/>
                  </a:prstClr>
                </a:solidFill>
                <a:latin typeface="Calibri"/>
                <a:ea typeface="+mn-ea"/>
                <a:cs typeface="+mn-cs"/>
              </a:rPr>
              <a:pPr defTabSz="685800">
                <a:buClrTx/>
              </a:pPr>
              <a:t>45</a:t>
            </a:fld>
            <a:endParaRPr lang="en-GB"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21929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351BE96-1C3C-4D8F-9F07-B3AD26FF94DE}"/>
              </a:ext>
            </a:extLst>
          </p:cNvPr>
          <p:cNvSpPr>
            <a:spLocks noGrp="1"/>
          </p:cNvSpPr>
          <p:nvPr>
            <p:ph type="body" idx="1"/>
          </p:nvPr>
        </p:nvSpPr>
        <p:spPr>
          <a:xfrm>
            <a:off x="811523" y="1446610"/>
            <a:ext cx="7772400" cy="1125140"/>
          </a:xfrm>
        </p:spPr>
        <p:txBody>
          <a:bodyPr/>
          <a:lstStyle/>
          <a:p>
            <a:pPr algn="ctr"/>
            <a:r>
              <a:rPr lang="en-US" sz="4050" b="1" dirty="0" err="1">
                <a:solidFill>
                  <a:srgbClr val="002060"/>
                </a:solidFill>
                <a:effectLst>
                  <a:outerShdw blurRad="38100" dist="38100" dir="2700000" algn="tl">
                    <a:srgbClr val="000000">
                      <a:alpha val="43137"/>
                    </a:srgbClr>
                  </a:outerShdw>
                </a:effectLst>
                <a:sym typeface="Arial"/>
              </a:rPr>
              <a:t>Prioridades</a:t>
            </a:r>
            <a:r>
              <a:rPr lang="en-US" sz="4050" b="1" dirty="0">
                <a:solidFill>
                  <a:srgbClr val="002060"/>
                </a:solidFill>
                <a:effectLst>
                  <a:outerShdw blurRad="38100" dist="38100" dir="2700000" algn="tl">
                    <a:srgbClr val="000000">
                      <a:alpha val="43137"/>
                    </a:srgbClr>
                  </a:outerShdw>
                </a:effectLst>
                <a:sym typeface="Arial"/>
              </a:rPr>
              <a:t> y </a:t>
            </a:r>
            <a:r>
              <a:rPr lang="en-US" sz="4050" b="1" dirty="0" err="1">
                <a:solidFill>
                  <a:srgbClr val="002060"/>
                </a:solidFill>
                <a:effectLst>
                  <a:outerShdw blurRad="38100" dist="38100" dir="2700000" algn="tl">
                    <a:srgbClr val="000000">
                      <a:alpha val="43137"/>
                    </a:srgbClr>
                  </a:outerShdw>
                </a:effectLst>
                <a:sym typeface="Arial"/>
              </a:rPr>
              <a:t>estrategias</a:t>
            </a:r>
            <a:endParaRPr lang="en-US" sz="4050" b="1" dirty="0">
              <a:solidFill>
                <a:srgbClr val="002060"/>
              </a:solidFill>
              <a:effectLst>
                <a:outerShdw blurRad="38100" dist="38100" dir="2700000" algn="tl">
                  <a:srgbClr val="000000">
                    <a:alpha val="43137"/>
                  </a:srgbClr>
                </a:outerShdw>
              </a:effectLst>
              <a:sym typeface="Arial"/>
            </a:endParaRPr>
          </a:p>
        </p:txBody>
      </p:sp>
      <p:sp>
        <p:nvSpPr>
          <p:cNvPr id="4" name="Slide Number Placeholder 3">
            <a:extLst>
              <a:ext uri="{FF2B5EF4-FFF2-40B4-BE49-F238E27FC236}">
                <a16:creationId xmlns:a16="http://schemas.microsoft.com/office/drawing/2014/main" id="{9BD18BAE-F0E5-471B-A498-3971F9DCD7BE}"/>
              </a:ext>
            </a:extLst>
          </p:cNvPr>
          <p:cNvSpPr>
            <a:spLocks noGrp="1"/>
          </p:cNvSpPr>
          <p:nvPr>
            <p:ph type="sldNum" sz="quarter" idx="12"/>
          </p:nvPr>
        </p:nvSpPr>
        <p:spPr/>
        <p:txBody>
          <a:bodyPr/>
          <a:lstStyle/>
          <a:p>
            <a:fld id="{CA30C257-EA95-43F2-A0FE-94E5A97A688C}" type="slidenum">
              <a:rPr lang="en-GB" smtClean="0"/>
              <a:t>46</a:t>
            </a:fld>
            <a:endParaRPr lang="en-GB"/>
          </a:p>
        </p:txBody>
      </p:sp>
    </p:spTree>
    <p:extLst>
      <p:ext uri="{BB962C8B-B14F-4D97-AF65-F5344CB8AC3E}">
        <p14:creationId xmlns:p14="http://schemas.microsoft.com/office/powerpoint/2010/main" val="4013113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133683"/>
            <a:ext cx="6686550" cy="5009817"/>
          </a:xfrm>
          <a:prstGeom prst="rect">
            <a:avLst/>
          </a:prstGeom>
        </p:spPr>
      </p:pic>
      <p:sp>
        <p:nvSpPr>
          <p:cNvPr id="5" name="Slide Number Placeholder 4"/>
          <p:cNvSpPr>
            <a:spLocks noGrp="1"/>
          </p:cNvSpPr>
          <p:nvPr>
            <p:ph type="sldNum" sz="quarter" idx="12"/>
          </p:nvPr>
        </p:nvSpPr>
        <p:spPr/>
        <p:txBody>
          <a:bodyPr/>
          <a:lstStyle/>
          <a:p>
            <a:fld id="{CA30C257-EA95-43F2-A0FE-94E5A97A688C}" type="slidenum">
              <a:rPr lang="en-GB" smtClean="0"/>
              <a:t>47</a:t>
            </a:fld>
            <a:endParaRPr lang="en-GB"/>
          </a:p>
        </p:txBody>
      </p:sp>
    </p:spTree>
    <p:extLst>
      <p:ext uri="{BB962C8B-B14F-4D97-AF65-F5344CB8AC3E}">
        <p14:creationId xmlns:p14="http://schemas.microsoft.com/office/powerpoint/2010/main" val="34171228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0742" y="4091939"/>
            <a:ext cx="2277869" cy="998220"/>
          </a:xfrm>
          <a:prstGeom prst="rect">
            <a:avLst/>
          </a:prstGeom>
          <a:noFill/>
          <a:ln>
            <a:noFill/>
          </a:ln>
        </p:spPr>
      </p:pic>
      <p:pic>
        <p:nvPicPr>
          <p:cNvPr id="97" name="Shape 9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7559040" y="3954780"/>
            <a:ext cx="1112520" cy="1066800"/>
          </a:xfrm>
          <a:prstGeom prst="rect">
            <a:avLst/>
          </a:prstGeom>
          <a:noFill/>
          <a:ln>
            <a:noFill/>
          </a:ln>
        </p:spPr>
      </p:pic>
      <p:pic>
        <p:nvPicPr>
          <p:cNvPr id="98" name="Shape 9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211569" y="4194179"/>
            <a:ext cx="2005151" cy="713925"/>
          </a:xfrm>
          <a:prstGeom prst="rect">
            <a:avLst/>
          </a:prstGeom>
          <a:noFill/>
          <a:ln>
            <a:noFill/>
          </a:ln>
        </p:spPr>
      </p:pic>
      <p:pic>
        <p:nvPicPr>
          <p:cNvPr id="6" name="Shape 63">
            <a:extLst>
              <a:ext uri="{FF2B5EF4-FFF2-40B4-BE49-F238E27FC236}">
                <a16:creationId xmlns:a16="http://schemas.microsoft.com/office/drawing/2014/main" id="{E154C52B-17CC-415A-935D-480A59D08016}"/>
              </a:ext>
            </a:extLst>
          </p:cNvPr>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3261361" y="4227094"/>
            <a:ext cx="1379288" cy="727909"/>
          </a:xfrm>
          <a:prstGeom prst="rect">
            <a:avLst/>
          </a:prstGeom>
          <a:noFill/>
          <a:ln>
            <a:noFill/>
          </a:ln>
        </p:spPr>
      </p:pic>
      <p:sp>
        <p:nvSpPr>
          <p:cNvPr id="7" name="Shape 84">
            <a:extLst>
              <a:ext uri="{FF2B5EF4-FFF2-40B4-BE49-F238E27FC236}">
                <a16:creationId xmlns:a16="http://schemas.microsoft.com/office/drawing/2014/main" id="{0D11BE42-45AE-4FA7-A269-17A4277489B2}"/>
              </a:ext>
            </a:extLst>
          </p:cNvPr>
          <p:cNvSpPr txBox="1"/>
          <p:nvPr/>
        </p:nvSpPr>
        <p:spPr>
          <a:xfrm>
            <a:off x="606585" y="1364798"/>
            <a:ext cx="8111531" cy="1390928"/>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3600" dirty="0">
                <a:solidFill>
                  <a:srgbClr val="FFFFFF"/>
                </a:solidFill>
                <a:latin typeface="Oswald"/>
                <a:ea typeface="Oswald"/>
                <a:cs typeface="Oswald"/>
                <a:sym typeface="Oswald"/>
              </a:rPr>
              <a:t>Gracias </a:t>
            </a:r>
            <a:r>
              <a:rPr lang="en-US" sz="3600" dirty="0" err="1">
                <a:solidFill>
                  <a:srgbClr val="FFFFFF"/>
                </a:solidFill>
                <a:latin typeface="Oswald"/>
                <a:ea typeface="Oswald"/>
                <a:cs typeface="Oswald"/>
                <a:sym typeface="Oswald"/>
              </a:rPr>
              <a:t>por</a:t>
            </a:r>
            <a:r>
              <a:rPr lang="en-US" sz="3600" dirty="0">
                <a:solidFill>
                  <a:srgbClr val="FFFFFF"/>
                </a:solidFill>
                <a:latin typeface="Oswald"/>
                <a:ea typeface="Oswald"/>
                <a:cs typeface="Oswald"/>
                <a:sym typeface="Oswald"/>
              </a:rPr>
              <a:t> </a:t>
            </a:r>
            <a:r>
              <a:rPr lang="en-US" sz="3600" dirty="0" err="1">
                <a:solidFill>
                  <a:srgbClr val="FFFFFF"/>
                </a:solidFill>
                <a:latin typeface="Oswald"/>
                <a:ea typeface="Oswald"/>
                <a:cs typeface="Oswald"/>
                <a:sym typeface="Oswald"/>
              </a:rPr>
              <a:t>su</a:t>
            </a:r>
            <a:r>
              <a:rPr lang="en-US" sz="3600" dirty="0">
                <a:solidFill>
                  <a:srgbClr val="FFFFFF"/>
                </a:solidFill>
                <a:latin typeface="Oswald"/>
                <a:ea typeface="Oswald"/>
                <a:cs typeface="Oswald"/>
                <a:sym typeface="Oswald"/>
              </a:rPr>
              <a:t> </a:t>
            </a:r>
            <a:r>
              <a:rPr lang="en-US" sz="3600" dirty="0" err="1">
                <a:solidFill>
                  <a:srgbClr val="FFFFFF"/>
                </a:solidFill>
                <a:latin typeface="Oswald"/>
                <a:ea typeface="Oswald"/>
                <a:cs typeface="Oswald"/>
                <a:sym typeface="Oswald"/>
              </a:rPr>
              <a:t>atención</a:t>
            </a:r>
            <a:endParaRPr dirty="0"/>
          </a:p>
        </p:txBody>
      </p:sp>
    </p:spTree>
    <p:custDataLst>
      <p:tags r:id="rId1"/>
    </p:custDataLst>
    <p:extLst>
      <p:ext uri="{BB962C8B-B14F-4D97-AF65-F5344CB8AC3E}">
        <p14:creationId xmlns:p14="http://schemas.microsoft.com/office/powerpoint/2010/main" val="361792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211345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5400" dirty="0">
                <a:solidFill>
                  <a:schemeClr val="lt1"/>
                </a:solidFill>
                <a:latin typeface="Oswald"/>
                <a:ea typeface="Oswald"/>
                <a:cs typeface="Oswald"/>
                <a:sym typeface="Oswald"/>
              </a:rPr>
              <a:t>Que es la migración?</a:t>
            </a:r>
          </a:p>
          <a:p>
            <a:pPr marL="0" lvl="0" indent="0" algn="ctr" rtl="0">
              <a:lnSpc>
                <a:spcPct val="90000"/>
              </a:lnSpc>
              <a:spcBef>
                <a:spcPts val="0"/>
              </a:spcBef>
              <a:spcAft>
                <a:spcPts val="0"/>
              </a:spcAft>
              <a:buNone/>
            </a:pPr>
            <a:endParaRPr dirty="0"/>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493850" y="403343"/>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600" dirty="0">
                <a:solidFill>
                  <a:srgbClr val="FFFFFF"/>
                </a:solidFill>
                <a:latin typeface="Oswald"/>
                <a:ea typeface="Oswald"/>
                <a:cs typeface="Oswald"/>
                <a:sym typeface="Oswald"/>
              </a:rPr>
              <a:t>Precisiones conceptuales</a:t>
            </a:r>
            <a:endParaRPr sz="60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Tree>
    <p:custDataLst>
      <p:tags r:id="rId1"/>
    </p:custDataLst>
    <p:extLst>
      <p:ext uri="{BB962C8B-B14F-4D97-AF65-F5344CB8AC3E}">
        <p14:creationId xmlns:p14="http://schemas.microsoft.com/office/powerpoint/2010/main" val="244179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595625" y="252500"/>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3600" dirty="0" err="1">
                <a:solidFill>
                  <a:schemeClr val="lt1"/>
                </a:solidFill>
                <a:latin typeface="Oswald"/>
                <a:ea typeface="Oswald"/>
                <a:cs typeface="Oswald"/>
                <a:sym typeface="Oswald"/>
              </a:rPr>
              <a:t>Definicion</a:t>
            </a:r>
            <a:r>
              <a:rPr lang="en-US" sz="3600" dirty="0">
                <a:solidFill>
                  <a:schemeClr val="lt1"/>
                </a:solidFill>
                <a:latin typeface="Oswald"/>
                <a:ea typeface="Oswald"/>
                <a:cs typeface="Oswald"/>
                <a:sym typeface="Oswald"/>
              </a:rPr>
              <a:t> de la OIM del </a:t>
            </a:r>
            <a:r>
              <a:rPr lang="en-US" sz="3600" dirty="0" err="1">
                <a:solidFill>
                  <a:schemeClr val="lt1"/>
                </a:solidFill>
                <a:latin typeface="Oswald"/>
                <a:ea typeface="Oswald"/>
                <a:cs typeface="Oswald"/>
                <a:sym typeface="Oswald"/>
              </a:rPr>
              <a:t>término</a:t>
            </a:r>
            <a:r>
              <a:rPr lang="en-US" sz="3600" dirty="0">
                <a:solidFill>
                  <a:schemeClr val="lt1"/>
                </a:solidFill>
                <a:latin typeface="Oswald"/>
                <a:ea typeface="Oswald"/>
                <a:cs typeface="Oswald"/>
                <a:sym typeface="Oswald"/>
              </a:rPr>
              <a:t> “</a:t>
            </a:r>
            <a:r>
              <a:rPr lang="en-US" sz="3600" dirty="0" err="1">
                <a:solidFill>
                  <a:schemeClr val="lt1"/>
                </a:solidFill>
                <a:latin typeface="Oswald"/>
                <a:ea typeface="Oswald"/>
                <a:cs typeface="Oswald"/>
                <a:sym typeface="Oswald"/>
              </a:rPr>
              <a:t>Migracion</a:t>
            </a:r>
            <a:r>
              <a:rPr lang="en-US" sz="3600" dirty="0">
                <a:solidFill>
                  <a:schemeClr val="lt1"/>
                </a:solidFill>
                <a:latin typeface="Oswald"/>
                <a:ea typeface="Oswald"/>
                <a:cs typeface="Oswald"/>
                <a:sym typeface="Oswald"/>
              </a:rPr>
              <a:t>”</a:t>
            </a:r>
            <a:endParaRPr sz="36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
        <p:nvSpPr>
          <p:cNvPr id="85" name="Shape 85"/>
          <p:cNvSpPr txBox="1"/>
          <p:nvPr/>
        </p:nvSpPr>
        <p:spPr>
          <a:xfrm>
            <a:off x="1260362" y="1725669"/>
            <a:ext cx="7006816" cy="2890936"/>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200" dirty="0">
                <a:solidFill>
                  <a:srgbClr val="FFFFFF"/>
                </a:solidFill>
                <a:latin typeface="Calibri"/>
                <a:ea typeface="Calibri"/>
                <a:cs typeface="Calibri"/>
                <a:sym typeface="Calibri"/>
              </a:rPr>
              <a:t>La OIM define la migración como cualquier movimiento de personas que </a:t>
            </a:r>
            <a:r>
              <a:rPr lang="es-ES" sz="2200" u="sng" dirty="0">
                <a:solidFill>
                  <a:srgbClr val="FFFFFF"/>
                </a:solidFill>
                <a:latin typeface="Calibri"/>
                <a:ea typeface="Calibri"/>
                <a:cs typeface="Calibri"/>
                <a:sym typeface="Calibri"/>
              </a:rPr>
              <a:t>dejan su lugar habitual de residencia </a:t>
            </a:r>
            <a:r>
              <a:rPr lang="es-ES" sz="2200" dirty="0">
                <a:solidFill>
                  <a:srgbClr val="FFFFFF"/>
                </a:solidFill>
                <a:latin typeface="Calibri"/>
                <a:ea typeface="Calibri"/>
                <a:cs typeface="Calibri"/>
                <a:sym typeface="Calibri"/>
              </a:rPr>
              <a:t>hacia el territorio de otro Estado o dentro del mismo sin importar:</a:t>
            </a:r>
          </a:p>
          <a:p>
            <a:pPr lvl="0" algn="just">
              <a:lnSpc>
                <a:spcPct val="115000"/>
              </a:lnSpc>
            </a:pPr>
            <a:r>
              <a:rPr lang="es-ES" sz="2200" dirty="0">
                <a:solidFill>
                  <a:srgbClr val="FFFFFF"/>
                </a:solidFill>
                <a:latin typeface="Calibri"/>
                <a:ea typeface="Calibri"/>
                <a:cs typeface="Calibri"/>
                <a:sym typeface="Calibri"/>
              </a:rPr>
              <a:t> (1) El estatus migratorio de la persona</a:t>
            </a:r>
          </a:p>
          <a:p>
            <a:pPr lvl="0" algn="just">
              <a:lnSpc>
                <a:spcPct val="115000"/>
              </a:lnSpc>
            </a:pPr>
            <a:r>
              <a:rPr lang="es-ES" sz="2200" dirty="0">
                <a:solidFill>
                  <a:srgbClr val="FFFFFF"/>
                </a:solidFill>
                <a:latin typeface="Calibri"/>
                <a:ea typeface="Calibri"/>
                <a:cs typeface="Calibri"/>
                <a:sym typeface="Calibri"/>
              </a:rPr>
              <a:t>(2) Si el movimiento esta voluntario o involuntario</a:t>
            </a:r>
          </a:p>
          <a:p>
            <a:pPr lvl="0" algn="just">
              <a:lnSpc>
                <a:spcPct val="115000"/>
              </a:lnSpc>
            </a:pPr>
            <a:r>
              <a:rPr lang="es-ES" sz="2200" dirty="0">
                <a:solidFill>
                  <a:srgbClr val="FFFFFF"/>
                </a:solidFill>
                <a:latin typeface="Calibri"/>
                <a:ea typeface="Calibri"/>
                <a:cs typeface="Calibri"/>
                <a:sym typeface="Calibri"/>
              </a:rPr>
              <a:t>(3) Las causas</a:t>
            </a:r>
          </a:p>
          <a:p>
            <a:pPr lvl="0" algn="just">
              <a:lnSpc>
                <a:spcPct val="115000"/>
              </a:lnSpc>
            </a:pPr>
            <a:r>
              <a:rPr lang="es-ES" sz="2200" dirty="0">
                <a:solidFill>
                  <a:srgbClr val="FFFFFF"/>
                </a:solidFill>
                <a:latin typeface="Calibri"/>
                <a:ea typeface="Calibri"/>
                <a:cs typeface="Calibri"/>
                <a:sym typeface="Calibri"/>
              </a:rPr>
              <a:t>(4) Su tamaño</a:t>
            </a:r>
          </a:p>
        </p:txBody>
      </p:sp>
      <p:sp>
        <p:nvSpPr>
          <p:cNvPr id="86" name="Shape 86"/>
          <p:cNvSpPr/>
          <p:nvPr/>
        </p:nvSpPr>
        <p:spPr>
          <a:xfrm>
            <a:off x="876822" y="1533369"/>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47225" y="4032800"/>
            <a:ext cx="2496775" cy="1017399"/>
          </a:xfrm>
          <a:prstGeom prst="rect">
            <a:avLst/>
          </a:prstGeom>
          <a:noFill/>
          <a:ln>
            <a:noFill/>
          </a:ln>
        </p:spPr>
      </p:pic>
    </p:spTree>
    <p:custDataLst>
      <p:tags r:id="rId1"/>
    </p:custDataLst>
    <p:extLst>
      <p:ext uri="{BB962C8B-B14F-4D97-AF65-F5344CB8AC3E}">
        <p14:creationId xmlns:p14="http://schemas.microsoft.com/office/powerpoint/2010/main" val="155721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341653" y="1783462"/>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5400" dirty="0">
                <a:solidFill>
                  <a:schemeClr val="lt1"/>
                </a:solidFill>
                <a:latin typeface="Oswald"/>
                <a:ea typeface="Oswald"/>
                <a:cs typeface="Oswald"/>
                <a:sym typeface="Oswald"/>
              </a:rPr>
              <a:t>¿Persona trabajadora migrante?</a:t>
            </a: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1" name="Shape 9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15408" y="4308953"/>
            <a:ext cx="1728592" cy="741246"/>
          </a:xfrm>
          <a:prstGeom prst="rect">
            <a:avLst/>
          </a:prstGeom>
          <a:noFill/>
          <a:ln>
            <a:noFill/>
          </a:ln>
        </p:spPr>
      </p:pic>
      <p:sp>
        <p:nvSpPr>
          <p:cNvPr id="6" name="Shape 84">
            <a:extLst>
              <a:ext uri="{FF2B5EF4-FFF2-40B4-BE49-F238E27FC236}">
                <a16:creationId xmlns:a16="http://schemas.microsoft.com/office/drawing/2014/main" id="{9232AE3A-34CF-4A8F-87C1-C454DB0A7587}"/>
              </a:ext>
            </a:extLst>
          </p:cNvPr>
          <p:cNvSpPr txBox="1"/>
          <p:nvPr/>
        </p:nvSpPr>
        <p:spPr>
          <a:xfrm>
            <a:off x="341653" y="295725"/>
            <a:ext cx="8460693"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CR" sz="3200" dirty="0">
                <a:solidFill>
                  <a:srgbClr val="FFFFFF"/>
                </a:solidFill>
                <a:latin typeface="Oswald"/>
                <a:ea typeface="Oswald"/>
                <a:cs typeface="Oswald"/>
                <a:sym typeface="Oswald"/>
              </a:rPr>
              <a:t>Precisiones conceptuales</a:t>
            </a:r>
            <a:endParaRPr sz="5400" dirty="0">
              <a:solidFill>
                <a:schemeClr val="lt1"/>
              </a:solidFill>
              <a:latin typeface="Oswald"/>
              <a:ea typeface="Oswald"/>
              <a:cs typeface="Oswald"/>
              <a:sym typeface="Oswald"/>
            </a:endParaRPr>
          </a:p>
          <a:p>
            <a:pPr marL="0" lvl="0" indent="0" algn="ctr" rtl="0">
              <a:lnSpc>
                <a:spcPct val="90000"/>
              </a:lnSpc>
              <a:spcBef>
                <a:spcPts val="0"/>
              </a:spcBef>
              <a:spcAft>
                <a:spcPts val="0"/>
              </a:spcAft>
              <a:buNone/>
            </a:pPr>
            <a:endParaRPr dirty="0"/>
          </a:p>
        </p:txBody>
      </p:sp>
    </p:spTree>
    <p:custDataLst>
      <p:tags r:id="rId2"/>
    </p:custDataLst>
    <p:extLst>
      <p:ext uri="{BB962C8B-B14F-4D97-AF65-F5344CB8AC3E}">
        <p14:creationId xmlns:p14="http://schemas.microsoft.com/office/powerpoint/2010/main" val="1515532299"/>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677388" y="295725"/>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200" dirty="0">
                <a:solidFill>
                  <a:schemeClr val="lt1"/>
                </a:solidFill>
                <a:latin typeface="Oswald"/>
                <a:sym typeface="Oswald"/>
              </a:rPr>
              <a:t>Persona trabajadora migrante</a:t>
            </a:r>
            <a:endParaRPr sz="1600" dirty="0"/>
          </a:p>
        </p:txBody>
      </p:sp>
      <p:sp>
        <p:nvSpPr>
          <p:cNvPr id="85" name="Shape 85"/>
          <p:cNvSpPr txBox="1"/>
          <p:nvPr/>
        </p:nvSpPr>
        <p:spPr>
          <a:xfrm>
            <a:off x="1039622" y="1276211"/>
            <a:ext cx="7490564" cy="327027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400" dirty="0">
                <a:solidFill>
                  <a:srgbClr val="FFFFFF"/>
                </a:solidFill>
                <a:latin typeface="Calibri"/>
                <a:ea typeface="Calibri"/>
                <a:cs typeface="Calibri"/>
                <a:sym typeface="Calibri"/>
              </a:rPr>
              <a:t>Convención internacional sobre la protección de los derechos de todos los trabajadores migratorios y de sus familiares, de 18 de diciembre de 1990, Art 2:</a:t>
            </a:r>
          </a:p>
        </p:txBody>
      </p:sp>
      <p:sp>
        <p:nvSpPr>
          <p:cNvPr id="86" name="Shape 86"/>
          <p:cNvSpPr/>
          <p:nvPr/>
        </p:nvSpPr>
        <p:spPr>
          <a:xfrm>
            <a:off x="658440" y="149663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Rectángulo redondeado 3">
            <a:extLst>
              <a:ext uri="{FF2B5EF4-FFF2-40B4-BE49-F238E27FC236}">
                <a16:creationId xmlns:a16="http://schemas.microsoft.com/office/drawing/2014/main" id="{5451A605-E69F-4313-8205-CEBC821090D6}"/>
              </a:ext>
            </a:extLst>
          </p:cNvPr>
          <p:cNvSpPr/>
          <p:nvPr/>
        </p:nvSpPr>
        <p:spPr>
          <a:xfrm>
            <a:off x="1113046" y="3036936"/>
            <a:ext cx="7490564" cy="1600538"/>
          </a:xfrm>
          <a:prstGeom prst="roundRect">
            <a:avLst>
              <a:gd name="adj" fmla="val 0"/>
            </a:avLst>
          </a:prstGeom>
          <a:solidFill>
            <a:srgbClr val="FFD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R" sz="2400" dirty="0">
              <a:solidFill>
                <a:schemeClr val="bg1"/>
              </a:solidFill>
            </a:endParaRPr>
          </a:p>
          <a:p>
            <a:pPr algn="just"/>
            <a:r>
              <a:rPr lang="es-CR" sz="2400" dirty="0">
                <a:solidFill>
                  <a:schemeClr val="tx1"/>
                </a:solidFill>
                <a:latin typeface="Arial" panose="020B0604020202020204" pitchFamily="34" charset="0"/>
                <a:cs typeface="Arial" panose="020B0604020202020204" pitchFamily="34" charset="0"/>
              </a:rPr>
              <a:t>“</a:t>
            </a:r>
            <a:r>
              <a:rPr lang="es-CR" sz="2400" dirty="0">
                <a:solidFill>
                  <a:schemeClr val="tx1"/>
                </a:solidFill>
                <a:latin typeface="Calibri" panose="020F0502020204030204" pitchFamily="34" charset="0"/>
                <a:cs typeface="Calibri" panose="020F0502020204030204" pitchFamily="34" charset="0"/>
              </a:rPr>
              <a:t>Se entenderá por </a:t>
            </a:r>
            <a:r>
              <a:rPr lang="es-CR" sz="2400" b="1" dirty="0">
                <a:solidFill>
                  <a:schemeClr val="tx1"/>
                </a:solidFill>
                <a:latin typeface="Calibri" panose="020F0502020204030204" pitchFamily="34" charset="0"/>
                <a:cs typeface="Calibri" panose="020F0502020204030204" pitchFamily="34" charset="0"/>
              </a:rPr>
              <a:t>trabajador migratorio </a:t>
            </a:r>
            <a:r>
              <a:rPr lang="es-CR" sz="2400" dirty="0">
                <a:solidFill>
                  <a:schemeClr val="tx1"/>
                </a:solidFill>
                <a:latin typeface="Calibri" panose="020F0502020204030204" pitchFamily="34" charset="0"/>
                <a:cs typeface="Calibri" panose="020F0502020204030204" pitchFamily="34" charset="0"/>
              </a:rPr>
              <a:t>toda persona que vaya a realizar, realice o haya realizado una actividad remunerada en un Estado del quien no sea nacional”</a:t>
            </a:r>
            <a:endParaRPr lang="fr-HT" sz="2400" dirty="0">
              <a:solidFill>
                <a:schemeClr val="tx1"/>
              </a:solidFill>
              <a:latin typeface="Calibri" panose="020F0502020204030204" pitchFamily="34" charset="0"/>
              <a:cs typeface="Calibri" panose="020F0502020204030204" pitchFamily="34" charset="0"/>
            </a:endParaRPr>
          </a:p>
          <a:p>
            <a:pPr algn="ctr"/>
            <a:endParaRPr lang="es-CR" sz="2400" dirty="0">
              <a:latin typeface="Arial" panose="020B0604020202020204" pitchFamily="34" charset="0"/>
              <a:cs typeface="Arial" panose="020B0604020202020204" pitchFamily="34" charset="0"/>
            </a:endParaRPr>
          </a:p>
        </p:txBody>
      </p:sp>
    </p:spTree>
    <p:custDataLst>
      <p:tags r:id="rId2"/>
    </p:custDataLst>
    <p:extLst>
      <p:ext uri="{BB962C8B-B14F-4D97-AF65-F5344CB8AC3E}">
        <p14:creationId xmlns:p14="http://schemas.microsoft.com/office/powerpoint/2010/main" val="1605690033"/>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83"/>
        <p:cNvGrpSpPr/>
        <p:nvPr/>
      </p:nvGrpSpPr>
      <p:grpSpPr>
        <a:xfrm>
          <a:off x="0" y="0"/>
          <a:ext cx="0" cy="0"/>
          <a:chOff x="0" y="0"/>
          <a:chExt cx="0" cy="0"/>
        </a:xfrm>
      </p:grpSpPr>
      <p:sp>
        <p:nvSpPr>
          <p:cNvPr id="84" name="Shape 84"/>
          <p:cNvSpPr txBox="1"/>
          <p:nvPr/>
        </p:nvSpPr>
        <p:spPr>
          <a:xfrm>
            <a:off x="677388" y="295725"/>
            <a:ext cx="7488600" cy="8895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s-ES" sz="3200" dirty="0">
                <a:solidFill>
                  <a:schemeClr val="lt1"/>
                </a:solidFill>
                <a:latin typeface="Oswald"/>
                <a:sym typeface="Oswald"/>
              </a:rPr>
              <a:t>Persona trabajadora migrante</a:t>
            </a:r>
            <a:endParaRPr sz="1600" dirty="0"/>
          </a:p>
        </p:txBody>
      </p:sp>
      <p:sp>
        <p:nvSpPr>
          <p:cNvPr id="85" name="Shape 85"/>
          <p:cNvSpPr txBox="1"/>
          <p:nvPr/>
        </p:nvSpPr>
        <p:spPr>
          <a:xfrm>
            <a:off x="1039622" y="1276211"/>
            <a:ext cx="7490564" cy="3270277"/>
          </a:xfrm>
          <a:prstGeom prst="rect">
            <a:avLst/>
          </a:prstGeom>
          <a:noFill/>
          <a:ln>
            <a:noFill/>
          </a:ln>
        </p:spPr>
        <p:txBody>
          <a:bodyPr spcFirstLastPara="1" wrap="square" lIns="91425" tIns="91425" rIns="91425" bIns="91425" anchor="t" anchorCtr="0">
            <a:noAutofit/>
          </a:bodyPr>
          <a:lstStyle/>
          <a:p>
            <a:pPr lvl="0" algn="just">
              <a:lnSpc>
                <a:spcPct val="115000"/>
              </a:lnSpc>
            </a:pPr>
            <a:r>
              <a:rPr lang="es-ES" sz="2400" dirty="0">
                <a:solidFill>
                  <a:srgbClr val="FFFFFF"/>
                </a:solidFill>
                <a:latin typeface="Calibri"/>
                <a:ea typeface="Calibri"/>
                <a:cs typeface="Calibri"/>
                <a:sym typeface="Calibri"/>
              </a:rPr>
              <a:t>Convenio sobre los trabajadores migrantes (disposiciones complementarias), 1975 (núm. 143), OIT:</a:t>
            </a:r>
          </a:p>
        </p:txBody>
      </p:sp>
      <p:sp>
        <p:nvSpPr>
          <p:cNvPr id="86" name="Shape 86"/>
          <p:cNvSpPr/>
          <p:nvPr/>
        </p:nvSpPr>
        <p:spPr>
          <a:xfrm>
            <a:off x="658440" y="1496637"/>
            <a:ext cx="271200" cy="192300"/>
          </a:xfrm>
          <a:prstGeom prst="rect">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Shape 89"/>
          <p:cNvSpPr/>
          <p:nvPr/>
        </p:nvSpPr>
        <p:spPr>
          <a:xfrm>
            <a:off x="-101650" y="491475"/>
            <a:ext cx="595500" cy="249000"/>
          </a:xfrm>
          <a:prstGeom prst="rect">
            <a:avLst/>
          </a:prstGeom>
          <a:solidFill>
            <a:srgbClr val="FFD966"/>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00FFFF"/>
              </a:solidFill>
            </a:endParaRPr>
          </a:p>
        </p:txBody>
      </p:sp>
      <p:sp>
        <p:nvSpPr>
          <p:cNvPr id="90" name="Shape 90"/>
          <p:cNvSpPr/>
          <p:nvPr/>
        </p:nvSpPr>
        <p:spPr>
          <a:xfrm>
            <a:off x="0" y="5050200"/>
            <a:ext cx="9144000" cy="933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Rectángulo redondeado 4">
            <a:extLst>
              <a:ext uri="{FF2B5EF4-FFF2-40B4-BE49-F238E27FC236}">
                <a16:creationId xmlns:a16="http://schemas.microsoft.com/office/drawing/2014/main" id="{DCD9B61B-613E-4411-B8E2-636F3B2CFC82}"/>
              </a:ext>
            </a:extLst>
          </p:cNvPr>
          <p:cNvSpPr/>
          <p:nvPr/>
        </p:nvSpPr>
        <p:spPr>
          <a:xfrm>
            <a:off x="1159726" y="2352907"/>
            <a:ext cx="7599509" cy="1830787"/>
          </a:xfrm>
          <a:prstGeom prst="roundRect">
            <a:avLst/>
          </a:prstGeom>
          <a:solidFill>
            <a:srgbClr val="FFD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CR" dirty="0">
              <a:solidFill>
                <a:schemeClr val="bg1"/>
              </a:solidFill>
            </a:endParaRPr>
          </a:p>
          <a:p>
            <a:pPr algn="just"/>
            <a:endParaRPr lang="es-CR" sz="2300" dirty="0">
              <a:solidFill>
                <a:schemeClr val="tx1"/>
              </a:solidFill>
            </a:endParaRPr>
          </a:p>
          <a:p>
            <a:pPr algn="just"/>
            <a:r>
              <a:rPr lang="es-CR" sz="1800" dirty="0">
                <a:solidFill>
                  <a:schemeClr val="tx1"/>
                </a:solidFill>
                <a:latin typeface="Arial" panose="020B0604020202020204" pitchFamily="34" charset="0"/>
                <a:cs typeface="Arial" panose="020B0604020202020204" pitchFamily="34" charset="0"/>
              </a:rPr>
              <a:t>A los fines de la aplicación de la presente parte del Convenio, la expresión trabajador migrante comprende a toda persona que emigra o ha emigrado de un país a otro para ocupar un empleo que no sea por cuenta propia;</a:t>
            </a:r>
            <a:endParaRPr lang="fr-HT" sz="1800" dirty="0">
              <a:solidFill>
                <a:schemeClr val="tx1"/>
              </a:solidFill>
            </a:endParaRPr>
          </a:p>
          <a:p>
            <a:pPr algn="just"/>
            <a:endParaRPr lang="fr-HT" sz="2400" dirty="0">
              <a:solidFill>
                <a:schemeClr val="bg1"/>
              </a:solidFill>
            </a:endParaRPr>
          </a:p>
          <a:p>
            <a:pPr algn="ctr"/>
            <a:endParaRPr lang="es-CR" dirty="0"/>
          </a:p>
        </p:txBody>
      </p:sp>
    </p:spTree>
    <p:custDataLst>
      <p:tags r:id="rId2"/>
    </p:custDataLst>
    <p:extLst>
      <p:ext uri="{BB962C8B-B14F-4D97-AF65-F5344CB8AC3E}">
        <p14:creationId xmlns:p14="http://schemas.microsoft.com/office/powerpoint/2010/main" val="1166686903"/>
      </p:ext>
    </p:extLst>
  </p:cSld>
  <p:clrMapOvr>
    <a:overrideClrMapping bg1="lt1" tx1="dk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0.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1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2.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3.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4.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5.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6.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7.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8.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ppt/theme/themeOverride9.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6463</TotalTime>
  <Words>2379</Words>
  <Application>Microsoft Office PowerPoint</Application>
  <PresentationFormat>On-screen Show (16:9)</PresentationFormat>
  <Paragraphs>288</Paragraphs>
  <Slides>48</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Oswald</vt:lpstr>
      <vt:lpstr>Wingdings</vt:lpstr>
      <vt:lpstr>Times New Roman</vt:lpstr>
      <vt:lpstr>Century</vt:lpstr>
      <vt:lpstr>Calibri Light</vt:lpstr>
      <vt:lpstr>TradeGothicLTStd-Light</vt:lpstr>
      <vt:lpstr>Arial</vt:lpstr>
      <vt:lpstr>Calibri</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Los trabajadores migrantes regulares y irregulares están expuestos a riesgos 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Las Remesas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Alexandra</dc:creator>
  <cp:lastModifiedBy>RODAS Renán</cp:lastModifiedBy>
  <cp:revision>130</cp:revision>
  <dcterms:modified xsi:type="dcterms:W3CDTF">2018-05-02T16:23:44Z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9865897C-953F-41A0-A378-309538799EE8</vt:lpwstr>
  </property>
  <property fmtid="{D5CDD505-2E9C-101B-9397-08002B2CF9AE}" pid="3" name="ArticulatePath">
    <vt:lpwstr>Machote ppt - PROTECCIÓN CONSULAR  DE LAS PERSONAS TRABAJADORAS MIGRANTES</vt:lpwstr>
  </property>
</Properties>
</file>