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15"/>
  </p:notesMasterIdLst>
  <p:handoutMasterIdLst>
    <p:handoutMasterId r:id="rId16"/>
  </p:handoutMasterIdLst>
  <p:sldIdLst>
    <p:sldId id="256" r:id="rId2"/>
    <p:sldId id="309" r:id="rId3"/>
    <p:sldId id="310" r:id="rId4"/>
    <p:sldId id="288" r:id="rId5"/>
    <p:sldId id="313" r:id="rId6"/>
    <p:sldId id="314" r:id="rId7"/>
    <p:sldId id="315" r:id="rId8"/>
    <p:sldId id="318" r:id="rId9"/>
    <p:sldId id="319" r:id="rId10"/>
    <p:sldId id="321" r:id="rId11"/>
    <p:sldId id="317" r:id="rId12"/>
    <p:sldId id="320" r:id="rId13"/>
    <p:sldId id="275" r:id="rId14"/>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A8CCE4"/>
    <a:srgbClr val="AADBE2"/>
    <a:srgbClr val="BA0003"/>
    <a:srgbClr val="62139E"/>
    <a:srgbClr val="219797"/>
    <a:srgbClr val="E3CD7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27508" autoAdjust="0"/>
    <p:restoredTop sz="94649" autoAdjust="0"/>
  </p:normalViewPr>
  <p:slideViewPr>
    <p:cSldViewPr>
      <p:cViewPr>
        <p:scale>
          <a:sx n="90" d="100"/>
          <a:sy n="90" d="100"/>
        </p:scale>
        <p:origin x="-960" y="475"/>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1332"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536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536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536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BE9F4EC-4DF9-406A-86D8-24B61AB54201}" type="slidenum">
              <a:rPr lang="en-US"/>
              <a:pPr>
                <a:defRPr/>
              </a:pPr>
              <a:t>‹#›</a:t>
            </a:fld>
            <a:endParaRPr lang="en-US"/>
          </a:p>
        </p:txBody>
      </p:sp>
    </p:spTree>
    <p:extLst>
      <p:ext uri="{BB962C8B-B14F-4D97-AF65-F5344CB8AC3E}">
        <p14:creationId xmlns:p14="http://schemas.microsoft.com/office/powerpoint/2010/main" val="2899781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80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80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80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80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AD8559F-E387-4F6F-8EBF-F5485E774CDC}" type="slidenum">
              <a:rPr lang="en-US"/>
              <a:pPr>
                <a:defRPr/>
              </a:pPr>
              <a:t>‹#›</a:t>
            </a:fld>
            <a:endParaRPr lang="en-US"/>
          </a:p>
        </p:txBody>
      </p:sp>
    </p:spTree>
    <p:extLst>
      <p:ext uri="{BB962C8B-B14F-4D97-AF65-F5344CB8AC3E}">
        <p14:creationId xmlns:p14="http://schemas.microsoft.com/office/powerpoint/2010/main" val="3595128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FA3726BC-CEC0-4CBB-AE2F-90631BFABF4C}"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B918F514-EDBE-48BC-AF31-95A27C0FF2D3}" type="slidenum">
              <a:rPr lang="en-US" smtClean="0"/>
              <a:pPr/>
              <a:t>4</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B918F514-EDBE-48BC-AF31-95A27C0FF2D3}" type="slidenum">
              <a:rPr lang="en-US" smtClean="0"/>
              <a:pPr/>
              <a:t>6</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B918F514-EDBE-48BC-AF31-95A27C0FF2D3}" type="slidenum">
              <a:rPr lang="en-US" smtClean="0"/>
              <a:pPr/>
              <a:t>8</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B918F514-EDBE-48BC-AF31-95A27C0FF2D3}" type="slidenum">
              <a:rPr lang="en-US" smtClean="0"/>
              <a:pPr/>
              <a:t>11</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p:spPr>
        <p:txBody>
          <a:bodyPr/>
          <a:lstStyle/>
          <a:p>
            <a:fld id="{C528DB61-34FD-4661-B66D-5C85D6F889CB}" type="slidenum">
              <a:rPr lang="en-US" smtClean="0"/>
              <a:pPr/>
              <a:t>13</a:t>
            </a:fld>
            <a:endParaRPr lang="en-US" smtClean="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5650"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5565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6C4E7D1A-96C5-47D1-A577-5D133A55CB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3B8F21-BAAA-4652-8651-9058EC78386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0F2BA4-99A4-40BF-9B2A-81E4422B4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948AC1-D11B-4D20-8415-0F533C5067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62031F-ED09-495A-81E1-1AA721F0B8F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D3AEAC-5CC3-4122-A885-EA58738C29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E4219D6-8092-401B-A328-CCC8E098893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9792039-7C5A-4C04-81AB-5D5B0C42860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7969E3C-55B8-4679-962A-B78D011536F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CB7322-906E-43E6-83B4-9DCA2D4DC8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FAF629-5665-4E48-A528-F272EAFCC3F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64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464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464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FFE6FE-F0DF-4DE7-ADE4-D4AFB7EF9803}" type="slidenum">
              <a:rPr lang="en-US"/>
              <a:pPr>
                <a:defRPr/>
              </a:pPr>
              <a:t>‹#›</a:t>
            </a:fld>
            <a:endParaRPr lang="en-US"/>
          </a:p>
        </p:txBody>
      </p:sp>
      <p:pic>
        <p:nvPicPr>
          <p:cNvPr id="1031" name="Picture 7" descr="Logo CRM solo Paloma"/>
          <p:cNvPicPr>
            <a:picLocks noChangeAspect="1" noChangeArrowheads="1"/>
          </p:cNvPicPr>
          <p:nvPr userDrawn="1"/>
        </p:nvPicPr>
        <p:blipFill>
          <a:blip r:embed="rId13"/>
          <a:srcRect/>
          <a:stretch>
            <a:fillRect/>
          </a:stretch>
        </p:blipFill>
        <p:spPr bwMode="auto">
          <a:xfrm>
            <a:off x="0" y="-314325"/>
            <a:ext cx="9144000" cy="1943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8"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6"/>
          <p:cNvSpPr>
            <a:spLocks noGrp="1" noChangeArrowheads="1"/>
          </p:cNvSpPr>
          <p:nvPr>
            <p:ph type="sldNum" sz="quarter" idx="12"/>
          </p:nvPr>
        </p:nvSpPr>
        <p:spPr>
          <a:noFill/>
        </p:spPr>
        <p:txBody>
          <a:bodyPr/>
          <a:lstStyle/>
          <a:p>
            <a:fld id="{488FCE37-9E74-428B-94E4-30721D9A5C07}" type="slidenum">
              <a:rPr lang="en-US" smtClean="0"/>
              <a:pPr/>
              <a:t>1</a:t>
            </a:fld>
            <a:endParaRPr lang="en-US" smtClean="0"/>
          </a:p>
        </p:txBody>
      </p:sp>
      <p:sp>
        <p:nvSpPr>
          <p:cNvPr id="15362" name="Rectangle 2"/>
          <p:cNvSpPr>
            <a:spLocks noGrp="1" noChangeArrowheads="1"/>
          </p:cNvSpPr>
          <p:nvPr>
            <p:ph type="ctrTitle"/>
          </p:nvPr>
        </p:nvSpPr>
        <p:spPr>
          <a:xfrm>
            <a:off x="179388" y="3140298"/>
            <a:ext cx="8785225" cy="2520950"/>
          </a:xfrm>
        </p:spPr>
        <p:txBody>
          <a:bodyPr/>
          <a:lstStyle/>
          <a:p>
            <a:pPr eaLnBrk="1" hangingPunct="1"/>
            <a:r>
              <a:rPr lang="es-MX" sz="3200" b="1" i="1" dirty="0" smtClean="0">
                <a:latin typeface="Candara" panose="020E0502030303020204" pitchFamily="34" charset="0"/>
              </a:rPr>
              <a:t>Taller sobre reintegración social de las personas migrantes</a:t>
            </a:r>
            <a:r>
              <a:rPr lang="es-MX" sz="3200" b="1" i="1" dirty="0">
                <a:latin typeface="Candara" panose="020E0502030303020204" pitchFamily="34" charset="0"/>
              </a:rPr>
              <a:t/>
            </a:r>
            <a:br>
              <a:rPr lang="es-MX" sz="3200" b="1" i="1" dirty="0">
                <a:latin typeface="Candara" panose="020E0502030303020204" pitchFamily="34" charset="0"/>
              </a:rPr>
            </a:br>
            <a:r>
              <a:rPr lang="es-MX" sz="2400" b="1" dirty="0" smtClean="0">
                <a:latin typeface="Candara" panose="020E0502030303020204" pitchFamily="34" charset="0"/>
              </a:rPr>
              <a:t>Presentación sobre los avances de la CRM en el tema de reintegración de personas retornadas</a:t>
            </a:r>
            <a:r>
              <a:rPr lang="es-MX" sz="2000" b="1" i="1" dirty="0" smtClean="0">
                <a:latin typeface="Candara" panose="020E0502030303020204" pitchFamily="34" charset="0"/>
              </a:rPr>
              <a:t/>
            </a:r>
            <a:br>
              <a:rPr lang="es-MX" sz="2000" b="1" i="1" dirty="0" smtClean="0">
                <a:latin typeface="Candara" panose="020E0502030303020204" pitchFamily="34" charset="0"/>
              </a:rPr>
            </a:br>
            <a:r>
              <a:rPr lang="es-MX" sz="1600" b="1" dirty="0" smtClean="0">
                <a:latin typeface="Candara" panose="020E0502030303020204" pitchFamily="34" charset="0"/>
              </a:rPr>
              <a:t>Tegucigalpa, Honduras 26 </a:t>
            </a:r>
            <a:r>
              <a:rPr lang="es-MX" sz="1600" b="1" dirty="0" smtClean="0">
                <a:latin typeface="Candara" panose="020E0502030303020204" pitchFamily="34" charset="0"/>
              </a:rPr>
              <a:t>de octubre de 2016</a:t>
            </a:r>
            <a:br>
              <a:rPr lang="es-MX" sz="1600" b="1" dirty="0" smtClean="0">
                <a:latin typeface="Candara" panose="020E0502030303020204" pitchFamily="34" charset="0"/>
              </a:rPr>
            </a:br>
            <a:r>
              <a:rPr lang="es-MX" sz="1600" b="1" dirty="0" smtClean="0">
                <a:latin typeface="Candara" panose="020E0502030303020204" pitchFamily="34" charset="0"/>
              </a:rPr>
              <a:t/>
            </a:r>
            <a:br>
              <a:rPr lang="es-MX" sz="1600" b="1" dirty="0" smtClean="0">
                <a:latin typeface="Candara" panose="020E0502030303020204" pitchFamily="34" charset="0"/>
              </a:rPr>
            </a:br>
            <a:r>
              <a:rPr lang="es-MX" sz="1600" b="1" dirty="0" smtClean="0">
                <a:latin typeface="Candara" panose="020E0502030303020204" pitchFamily="34" charset="0"/>
              </a:rPr>
              <a:t>Salvador Gutiérrez</a:t>
            </a:r>
            <a:br>
              <a:rPr lang="es-MX" sz="1600" b="1" dirty="0" smtClean="0">
                <a:latin typeface="Candara" panose="020E0502030303020204" pitchFamily="34" charset="0"/>
              </a:rPr>
            </a:br>
            <a:r>
              <a:rPr lang="es-MX" sz="1600" b="1" dirty="0" smtClean="0">
                <a:latin typeface="Candara" panose="020E0502030303020204" pitchFamily="34" charset="0"/>
              </a:rPr>
              <a:t>Coordinador ad </a:t>
            </a:r>
            <a:r>
              <a:rPr lang="es-MX" sz="1600" b="1" dirty="0" err="1" smtClean="0">
                <a:latin typeface="Candara" panose="020E0502030303020204" pitchFamily="34" charset="0"/>
              </a:rPr>
              <a:t>interim</a:t>
            </a:r>
            <a:r>
              <a:rPr lang="es-MX" sz="1600" b="1" dirty="0" smtClean="0">
                <a:latin typeface="Candara" panose="020E0502030303020204" pitchFamily="34" charset="0"/>
              </a:rPr>
              <a:t> de la ST de la Conferencia Regional sobre Migración</a:t>
            </a:r>
            <a:endParaRPr lang="en-US" sz="1600" b="1" dirty="0" smtClean="0">
              <a:latin typeface="Candara" panose="020E0502030303020204" pitchFamily="34" charset="0"/>
            </a:endParaRPr>
          </a:p>
        </p:txBody>
      </p:sp>
      <p:sp>
        <p:nvSpPr>
          <p:cNvPr id="15363" name="Rectangle 3"/>
          <p:cNvSpPr>
            <a:spLocks noGrp="1" noChangeArrowheads="1"/>
          </p:cNvSpPr>
          <p:nvPr>
            <p:ph type="subTitle" idx="1"/>
          </p:nvPr>
        </p:nvSpPr>
        <p:spPr>
          <a:xfrm>
            <a:off x="0" y="5516563"/>
            <a:ext cx="9144000" cy="1295400"/>
          </a:xfrm>
        </p:spPr>
        <p:txBody>
          <a:bodyPr/>
          <a:lstStyle/>
          <a:p>
            <a:pPr algn="r" eaLnBrk="1" hangingPunct="1">
              <a:lnSpc>
                <a:spcPct val="80000"/>
              </a:lnSpc>
            </a:pPr>
            <a:endParaRPr lang="es-ES_tradnl" sz="2000" b="1" smtClean="0"/>
          </a:p>
          <a:p>
            <a:pPr eaLnBrk="1" hangingPunct="1">
              <a:lnSpc>
                <a:spcPct val="80000"/>
              </a:lnSpc>
            </a:pPr>
            <a:endParaRPr lang="en-US" sz="2000" smtClean="0"/>
          </a:p>
        </p:txBody>
      </p:sp>
      <p:sp>
        <p:nvSpPr>
          <p:cNvPr id="15365" name="Rectangle 5"/>
          <p:cNvSpPr>
            <a:spLocks noChangeArrowheads="1"/>
          </p:cNvSpPr>
          <p:nvPr/>
        </p:nvSpPr>
        <p:spPr bwMode="auto">
          <a:xfrm>
            <a:off x="0" y="6165304"/>
            <a:ext cx="9144000" cy="692696"/>
          </a:xfrm>
          <a:prstGeom prst="rect">
            <a:avLst/>
          </a:prstGeom>
          <a:solidFill>
            <a:schemeClr val="accent6">
              <a:lumMod val="75000"/>
            </a:schemeClr>
          </a:solidFill>
          <a:ln w="9525">
            <a:noFill/>
            <a:miter lim="800000"/>
            <a:headEnd/>
            <a:tailEnd/>
          </a:ln>
        </p:spPr>
        <p:txBody>
          <a:bodyPr wrap="none" anchor="ctr"/>
          <a:lstStyle/>
          <a:p>
            <a:endParaRPr lang="es-CR"/>
          </a:p>
        </p:txBody>
      </p:sp>
      <p:pic>
        <p:nvPicPr>
          <p:cNvPr id="440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88194"/>
            <a:ext cx="6737547" cy="262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525963"/>
          </a:xfrm>
        </p:spPr>
        <p:txBody>
          <a:bodyPr/>
          <a:lstStyle/>
          <a:p>
            <a:pPr marL="0" indent="0" algn="just">
              <a:buNone/>
            </a:pPr>
            <a:r>
              <a:rPr lang="es-CR" sz="2300" dirty="0" smtClean="0">
                <a:solidFill>
                  <a:srgbClr val="0070C0"/>
                </a:solidFill>
                <a:latin typeface="Candara" panose="020E0502030303020204" pitchFamily="34" charset="0"/>
              </a:rPr>
              <a:t>2013</a:t>
            </a:r>
            <a:r>
              <a:rPr lang="es-CR" sz="2300" dirty="0" smtClean="0">
                <a:latin typeface="Candara" panose="020E0502030303020204" pitchFamily="34" charset="0"/>
              </a:rPr>
              <a:t> Reunión Grupo Ad Hoc CRM-RROCM del 20 </a:t>
            </a:r>
            <a:r>
              <a:rPr lang="es-CR" sz="2300" dirty="0">
                <a:latin typeface="Candara" panose="020E0502030303020204" pitchFamily="34" charset="0"/>
              </a:rPr>
              <a:t>y 21 de febrero de 2013, en San Salvador, El </a:t>
            </a:r>
            <a:r>
              <a:rPr lang="es-CR" sz="2300" dirty="0" smtClean="0">
                <a:latin typeface="Candara" panose="020E0502030303020204" pitchFamily="34" charset="0"/>
              </a:rPr>
              <a:t>Salvador.</a:t>
            </a:r>
          </a:p>
          <a:p>
            <a:pPr marL="0" indent="0" algn="just">
              <a:buNone/>
            </a:pPr>
            <a:r>
              <a:rPr lang="es-CR" sz="2300" dirty="0">
                <a:latin typeface="Candara" panose="020E0502030303020204" pitchFamily="34" charset="0"/>
              </a:rPr>
              <a:t>S</a:t>
            </a:r>
            <a:r>
              <a:rPr lang="es-CR" sz="2300" dirty="0" smtClean="0">
                <a:latin typeface="Candara" panose="020E0502030303020204" pitchFamily="34" charset="0"/>
              </a:rPr>
              <a:t>e </a:t>
            </a:r>
            <a:r>
              <a:rPr lang="es-CR" sz="2300" dirty="0">
                <a:latin typeface="Candara" panose="020E0502030303020204" pitchFamily="34" charset="0"/>
              </a:rPr>
              <a:t>definieron conjuntamente entre la CRM y la RROCM, algunos de los </a:t>
            </a:r>
            <a:r>
              <a:rPr lang="es-CR" sz="2300" b="1" dirty="0">
                <a:latin typeface="Candara" panose="020E0502030303020204" pitchFamily="34" charset="0"/>
              </a:rPr>
              <a:t>principales desafíos regionales </a:t>
            </a:r>
            <a:r>
              <a:rPr lang="es-CR" sz="2300" dirty="0">
                <a:latin typeface="Candara" panose="020E0502030303020204" pitchFamily="34" charset="0"/>
              </a:rPr>
              <a:t>en materia migratoria, entre los cuales se incluyeron los temas de </a:t>
            </a:r>
            <a:r>
              <a:rPr lang="es-CR" sz="2300" b="1" dirty="0">
                <a:latin typeface="Candara" panose="020E0502030303020204" pitchFamily="34" charset="0"/>
              </a:rPr>
              <a:t>integración y reintegración de los migrant</a:t>
            </a:r>
            <a:r>
              <a:rPr lang="es-CR" sz="2300" dirty="0">
                <a:latin typeface="Candara" panose="020E0502030303020204" pitchFamily="34" charset="0"/>
              </a:rPr>
              <a:t>es y la necesidad de promover el “desarrollo de </a:t>
            </a:r>
            <a:r>
              <a:rPr lang="es-CR" sz="2300" b="1" dirty="0">
                <a:latin typeface="Candara" panose="020E0502030303020204" pitchFamily="34" charset="0"/>
              </a:rPr>
              <a:t>protocolos de actuación</a:t>
            </a:r>
            <a:r>
              <a:rPr lang="es-CR" sz="2300" dirty="0">
                <a:latin typeface="Candara" panose="020E0502030303020204" pitchFamily="34" charset="0"/>
              </a:rPr>
              <a:t>” en estos temas</a:t>
            </a:r>
            <a:r>
              <a:rPr lang="es-CR" sz="2300" dirty="0" smtClean="0">
                <a:latin typeface="Candara" panose="020E0502030303020204" pitchFamily="34" charset="0"/>
              </a:rPr>
              <a:t>.</a:t>
            </a:r>
            <a:endParaRPr lang="es-CR" sz="2300" dirty="0">
              <a:latin typeface="Candara" panose="020E0502030303020204" pitchFamily="34" charset="0"/>
            </a:endParaRPr>
          </a:p>
          <a:p>
            <a:pPr marL="0" indent="0" algn="just">
              <a:buNone/>
            </a:pPr>
            <a:r>
              <a:rPr lang="es-CR" sz="2300" dirty="0" smtClean="0">
                <a:latin typeface="Candara" panose="020E0502030303020204" pitchFamily="34" charset="0"/>
              </a:rPr>
              <a:t>“</a:t>
            </a:r>
            <a:r>
              <a:rPr lang="es-CR" sz="2300" dirty="0">
                <a:latin typeface="Candara" panose="020E0502030303020204" pitchFamily="34" charset="0"/>
              </a:rPr>
              <a:t>Organizar un </a:t>
            </a:r>
            <a:r>
              <a:rPr lang="es-CR" sz="2300" b="1" dirty="0">
                <a:latin typeface="Candara" panose="020E0502030303020204" pitchFamily="34" charset="0"/>
              </a:rPr>
              <a:t>Foro Regional </a:t>
            </a:r>
            <a:r>
              <a:rPr lang="es-CR" sz="2300" dirty="0">
                <a:latin typeface="Candara" panose="020E0502030303020204" pitchFamily="34" charset="0"/>
              </a:rPr>
              <a:t>sobre reinserción y reintegración de víctimas de trata de personas, donde se puedan acordar algunos mecanismos de coordinación para el seguimiento en países.”</a:t>
            </a:r>
          </a:p>
          <a:p>
            <a:pPr marL="0" indent="0" algn="just">
              <a:buNone/>
            </a:pPr>
            <a:r>
              <a:rPr lang="es-CR" sz="2300" dirty="0">
                <a:latin typeface="Candara" panose="020E0502030303020204" pitchFamily="34" charset="0"/>
              </a:rPr>
              <a:t>“[La] PPT de la CRM, organizará (…) un </a:t>
            </a:r>
            <a:r>
              <a:rPr lang="es-CR" sz="2300" b="1" dirty="0">
                <a:latin typeface="Candara" panose="020E0502030303020204" pitchFamily="34" charset="0"/>
              </a:rPr>
              <a:t>taller sobre integración </a:t>
            </a:r>
            <a:r>
              <a:rPr lang="es-CR" sz="2300" dirty="0">
                <a:latin typeface="Candara" panose="020E0502030303020204" pitchFamily="34" charset="0"/>
              </a:rPr>
              <a:t>social de las personas migrantes” invitando a la RROCM.</a:t>
            </a:r>
          </a:p>
        </p:txBody>
      </p:sp>
      <p:sp>
        <p:nvSpPr>
          <p:cNvPr id="4" name="Slide Number Placeholder 3"/>
          <p:cNvSpPr>
            <a:spLocks noGrp="1"/>
          </p:cNvSpPr>
          <p:nvPr>
            <p:ph type="sldNum" sz="quarter" idx="12"/>
          </p:nvPr>
        </p:nvSpPr>
        <p:spPr/>
        <p:txBody>
          <a:bodyPr/>
          <a:lstStyle/>
          <a:p>
            <a:pPr>
              <a:defRPr/>
            </a:pPr>
            <a:fld id="{C1948AC1-D11B-4D20-8415-0F533C5067E6}" type="slidenum">
              <a:rPr lang="en-US" smtClean="0"/>
              <a:pPr>
                <a:defRPr/>
              </a:pPr>
              <a:t>10</a:t>
            </a:fld>
            <a:endParaRPr lang="en-US"/>
          </a:p>
        </p:txBody>
      </p:sp>
    </p:spTree>
    <p:extLst>
      <p:ext uri="{BB962C8B-B14F-4D97-AF65-F5344CB8AC3E}">
        <p14:creationId xmlns:p14="http://schemas.microsoft.com/office/powerpoint/2010/main" val="746817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5 Marcador de número de diapositiva"/>
          <p:cNvSpPr>
            <a:spLocks noGrp="1"/>
          </p:cNvSpPr>
          <p:nvPr>
            <p:ph type="sldNum" sz="quarter" idx="12"/>
          </p:nvPr>
        </p:nvSpPr>
        <p:spPr>
          <a:noFill/>
        </p:spPr>
        <p:txBody>
          <a:bodyPr/>
          <a:lstStyle/>
          <a:p>
            <a:fld id="{4B8C8C7A-FCAF-4F7B-A5E5-53227341A4FC}" type="slidenum">
              <a:rPr lang="en-US" smtClean="0"/>
              <a:pPr/>
              <a:t>11</a:t>
            </a:fld>
            <a:endParaRPr lang="en-US" smtClean="0"/>
          </a:p>
        </p:txBody>
      </p:sp>
      <p:sp>
        <p:nvSpPr>
          <p:cNvPr id="17411" name="Rectangle 6"/>
          <p:cNvSpPr>
            <a:spLocks noChangeArrowheads="1"/>
          </p:cNvSpPr>
          <p:nvPr/>
        </p:nvSpPr>
        <p:spPr bwMode="auto">
          <a:xfrm>
            <a:off x="457200" y="1196752"/>
            <a:ext cx="8229600" cy="5040783"/>
          </a:xfrm>
          <a:prstGeom prst="rect">
            <a:avLst/>
          </a:prstGeom>
          <a:noFill/>
          <a:ln w="9525">
            <a:noFill/>
            <a:miter lim="800000"/>
            <a:headEnd/>
            <a:tailEnd/>
          </a:ln>
        </p:spPr>
        <p:txBody>
          <a:bodyPr/>
          <a:lstStyle/>
          <a:p>
            <a:pPr algn="just">
              <a:spcBef>
                <a:spcPct val="50000"/>
              </a:spcBef>
            </a:pPr>
            <a:endParaRPr lang="es-CR" sz="2100" b="1" dirty="0" smtClean="0">
              <a:latin typeface="Candara" panose="020E0502030303020204" pitchFamily="34" charset="0"/>
            </a:endParaRPr>
          </a:p>
        </p:txBody>
      </p:sp>
      <p:sp>
        <p:nvSpPr>
          <p:cNvPr id="2" name="Rectangle 1"/>
          <p:cNvSpPr/>
          <p:nvPr/>
        </p:nvSpPr>
        <p:spPr>
          <a:xfrm>
            <a:off x="457200" y="1196752"/>
            <a:ext cx="8229600" cy="4955203"/>
          </a:xfrm>
          <a:prstGeom prst="rect">
            <a:avLst/>
          </a:prstGeom>
        </p:spPr>
        <p:txBody>
          <a:bodyPr wrap="square">
            <a:spAutoFit/>
          </a:bodyPr>
          <a:lstStyle/>
          <a:p>
            <a:pPr algn="just"/>
            <a:r>
              <a:rPr lang="es-CR" sz="2400" b="1" u="sng" dirty="0" smtClean="0">
                <a:solidFill>
                  <a:srgbClr val="0070C0"/>
                </a:solidFill>
                <a:latin typeface="Candara" panose="020E0502030303020204" pitchFamily="34" charset="0"/>
              </a:rPr>
              <a:t>2015   </a:t>
            </a:r>
            <a:r>
              <a:rPr lang="es-ES" sz="2400" b="1" dirty="0">
                <a:latin typeface="Candara" panose="020E0502030303020204" pitchFamily="34" charset="0"/>
              </a:rPr>
              <a:t>REUNIÓN DEL GRUPO REGIONAL DE CONSULTA SOBRE MIGRACIÓN (GRCM) DE LA </a:t>
            </a:r>
            <a:r>
              <a:rPr lang="es-ES" sz="2400" b="1" dirty="0" smtClean="0">
                <a:latin typeface="Candara" panose="020E0502030303020204" pitchFamily="34" charset="0"/>
              </a:rPr>
              <a:t>CRM</a:t>
            </a:r>
            <a:r>
              <a:rPr lang="en-US" sz="2400" dirty="0" smtClean="0">
                <a:latin typeface="Candara" panose="020E0502030303020204" pitchFamily="34" charset="0"/>
              </a:rPr>
              <a:t>.</a:t>
            </a:r>
            <a:r>
              <a:rPr lang="es-ES" sz="2400" b="1" dirty="0" smtClean="0">
                <a:latin typeface="Candara" panose="020E0502030303020204" pitchFamily="34" charset="0"/>
              </a:rPr>
              <a:t>Ciudad </a:t>
            </a:r>
            <a:r>
              <a:rPr lang="es-ES" sz="2400" b="1" dirty="0">
                <a:latin typeface="Candara" panose="020E0502030303020204" pitchFamily="34" charset="0"/>
              </a:rPr>
              <a:t>de México, México</a:t>
            </a:r>
            <a:r>
              <a:rPr lang="es-CR" sz="2400" b="1" dirty="0" smtClean="0">
                <a:latin typeface="Candara" panose="020E0502030303020204" pitchFamily="34" charset="0"/>
              </a:rPr>
              <a:t>.</a:t>
            </a:r>
          </a:p>
          <a:p>
            <a:pPr algn="just"/>
            <a:endParaRPr lang="es-CR" sz="2000" b="1" dirty="0">
              <a:latin typeface="Candara" panose="020E0502030303020204" pitchFamily="34" charset="0"/>
            </a:endParaRPr>
          </a:p>
          <a:p>
            <a:pPr lvl="0" algn="just"/>
            <a:r>
              <a:rPr lang="es-MX" sz="2000" dirty="0">
                <a:latin typeface="Candara" panose="020E0502030303020204" pitchFamily="34" charset="0"/>
              </a:rPr>
              <a:t>Agradecer a OIM la presentación de la propuesta de un Manual para la elaboración de Políticas Migratorias sobre reintegración de personas migrantes retornadas, como una valiosa contribución a los trabajos y compromisos sobre el tema central de la XX Reunión Viceministerial de la Conferencia. </a:t>
            </a:r>
            <a:endParaRPr lang="es-MX" sz="2000" dirty="0" smtClean="0">
              <a:latin typeface="Candara" panose="020E0502030303020204" pitchFamily="34" charset="0"/>
            </a:endParaRPr>
          </a:p>
          <a:p>
            <a:pPr lvl="0" algn="just"/>
            <a:endParaRPr lang="es-MX" sz="2000" dirty="0" smtClean="0">
              <a:effectLst/>
              <a:latin typeface="Candara" panose="020E0502030303020204" pitchFamily="34" charset="0"/>
            </a:endParaRPr>
          </a:p>
          <a:p>
            <a:pPr lvl="0" algn="just"/>
            <a:r>
              <a:rPr lang="es-CR" sz="2400" b="1" u="sng" dirty="0" smtClean="0">
                <a:solidFill>
                  <a:srgbClr val="0070C0"/>
                </a:solidFill>
                <a:latin typeface="Candara" panose="020E0502030303020204" pitchFamily="34" charset="0"/>
              </a:rPr>
              <a:t>2016   </a:t>
            </a:r>
            <a:r>
              <a:rPr lang="es-ES" sz="2400" b="1" dirty="0">
                <a:solidFill>
                  <a:srgbClr val="000000"/>
                </a:solidFill>
                <a:latin typeface="Candara" panose="020E0502030303020204" pitchFamily="34" charset="0"/>
              </a:rPr>
              <a:t>REUNIÓN DEL GRUPO REGIONAL DE CONSULTA SOBRE MIGRACIÓN (GRCM) DE LA </a:t>
            </a:r>
            <a:r>
              <a:rPr lang="es-ES" sz="2400" b="1" dirty="0" smtClean="0">
                <a:solidFill>
                  <a:srgbClr val="000000"/>
                </a:solidFill>
                <a:latin typeface="Candara" panose="020E0502030303020204" pitchFamily="34" charset="0"/>
              </a:rPr>
              <a:t>CRM</a:t>
            </a:r>
            <a:r>
              <a:rPr lang="en-US" sz="2400" dirty="0" smtClean="0">
                <a:solidFill>
                  <a:srgbClr val="000000"/>
                </a:solidFill>
                <a:latin typeface="Candara" panose="020E0502030303020204" pitchFamily="34" charset="0"/>
              </a:rPr>
              <a:t>.</a:t>
            </a:r>
            <a:r>
              <a:rPr lang="es-ES" sz="2400" b="1" dirty="0" smtClean="0">
                <a:solidFill>
                  <a:srgbClr val="000000"/>
                </a:solidFill>
                <a:latin typeface="Candara" panose="020E0502030303020204" pitchFamily="34" charset="0"/>
              </a:rPr>
              <a:t>Tegucigalpa, Honduras</a:t>
            </a:r>
            <a:r>
              <a:rPr lang="es-CR" sz="2400" b="1" dirty="0" smtClean="0">
                <a:solidFill>
                  <a:srgbClr val="000000"/>
                </a:solidFill>
                <a:latin typeface="Candara" panose="020E0502030303020204" pitchFamily="34" charset="0"/>
              </a:rPr>
              <a:t>.</a:t>
            </a:r>
            <a:endParaRPr lang="es-MX" sz="2000" dirty="0">
              <a:effectLst/>
              <a:latin typeface="Candara" panose="020E0502030303020204" pitchFamily="34" charset="0"/>
            </a:endParaRPr>
          </a:p>
          <a:p>
            <a:pPr lvl="0" algn="just"/>
            <a:r>
              <a:rPr lang="es-CR" sz="2000" dirty="0" smtClean="0">
                <a:latin typeface="Candara" panose="020E0502030303020204" pitchFamily="34" charset="0"/>
              </a:rPr>
              <a:t>Agradecer </a:t>
            </a:r>
            <a:r>
              <a:rPr lang="es-CR" sz="2000" dirty="0">
                <a:latin typeface="Candara" panose="020E0502030303020204" pitchFamily="34" charset="0"/>
              </a:rPr>
              <a:t>a OIM la presentación del Manual para la Elaboración de Políticas Migratorias sobre Reintegración de Personas Migrantes Retornadas solicitando que dicho documento sea enviado a la Secretaría Técnica, y que ésta lo remita a los Países Miembros para su socialización. </a:t>
            </a:r>
            <a:endParaRPr lang="en-US" sz="2000" dirty="0">
              <a:effectLst/>
              <a:latin typeface="Candara" panose="020E0502030303020204" pitchFamily="34" charset="0"/>
            </a:endParaRPr>
          </a:p>
        </p:txBody>
      </p:sp>
    </p:spTree>
    <p:extLst>
      <p:ext uri="{BB962C8B-B14F-4D97-AF65-F5344CB8AC3E}">
        <p14:creationId xmlns:p14="http://schemas.microsoft.com/office/powerpoint/2010/main" val="3666920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1349"/>
            <a:ext cx="8229600" cy="4525963"/>
          </a:xfrm>
        </p:spPr>
        <p:txBody>
          <a:bodyPr/>
          <a:lstStyle/>
          <a:p>
            <a:pPr marL="0" indent="0" algn="ctr">
              <a:buNone/>
            </a:pPr>
            <a:endParaRPr lang="es-CR" sz="4400" dirty="0" smtClean="0">
              <a:latin typeface="Candara" panose="020E0502030303020204" pitchFamily="34" charset="0"/>
            </a:endParaRPr>
          </a:p>
          <a:p>
            <a:pPr marL="0" indent="0" algn="ctr">
              <a:buNone/>
            </a:pPr>
            <a:endParaRPr lang="es-CR" sz="4400" dirty="0">
              <a:latin typeface="Candara" panose="020E0502030303020204" pitchFamily="34" charset="0"/>
            </a:endParaRPr>
          </a:p>
          <a:p>
            <a:pPr marL="0" indent="0" algn="ctr">
              <a:buNone/>
            </a:pPr>
            <a:r>
              <a:rPr lang="es-CR" sz="4400" dirty="0">
                <a:latin typeface="Candara" panose="020E0502030303020204" pitchFamily="34" charset="0"/>
              </a:rPr>
              <a:t>Seguimiento en el marco de la CRM.</a:t>
            </a:r>
          </a:p>
          <a:p>
            <a:pPr marL="0" indent="0" algn="ctr">
              <a:buNone/>
            </a:pPr>
            <a:endParaRPr lang="es-CR" sz="44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C1948AC1-D11B-4D20-8415-0F533C5067E6}" type="slidenum">
              <a:rPr lang="en-US" smtClean="0"/>
              <a:pPr>
                <a:defRPr/>
              </a:pPr>
              <a:t>12</a:t>
            </a:fld>
            <a:endParaRPr lang="en-US"/>
          </a:p>
        </p:txBody>
      </p:sp>
    </p:spTree>
    <p:extLst>
      <p:ext uri="{BB962C8B-B14F-4D97-AF65-F5344CB8AC3E}">
        <p14:creationId xmlns:p14="http://schemas.microsoft.com/office/powerpoint/2010/main" val="108385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9" name="Rectangle 3"/>
          <p:cNvSpPr>
            <a:spLocks noGrp="1" noChangeArrowheads="1"/>
          </p:cNvSpPr>
          <p:nvPr>
            <p:ph type="title"/>
          </p:nvPr>
        </p:nvSpPr>
        <p:spPr>
          <a:xfrm>
            <a:off x="468313" y="3141663"/>
            <a:ext cx="8229600" cy="1143000"/>
          </a:xfrm>
        </p:spPr>
        <p:txBody>
          <a:bodyPr/>
          <a:lstStyle/>
          <a:p>
            <a:pPr eaLnBrk="1" hangingPunct="1"/>
            <a:r>
              <a:rPr lang="es-ES_tradnl" smtClean="0"/>
              <a:t>¡Gracias!</a:t>
            </a:r>
            <a:endParaRPr lang="en-US" smtClean="0"/>
          </a:p>
        </p:txBody>
      </p:sp>
      <p:sp>
        <p:nvSpPr>
          <p:cNvPr id="58370" name="Text Box 4"/>
          <p:cNvSpPr txBox="1">
            <a:spLocks noChangeArrowheads="1"/>
          </p:cNvSpPr>
          <p:nvPr/>
        </p:nvSpPr>
        <p:spPr bwMode="auto">
          <a:xfrm>
            <a:off x="4356100" y="5889625"/>
            <a:ext cx="4608513" cy="854075"/>
          </a:xfrm>
          <a:prstGeom prst="rect">
            <a:avLst/>
          </a:prstGeom>
          <a:noFill/>
          <a:ln w="9525">
            <a:noFill/>
            <a:miter lim="800000"/>
            <a:headEnd/>
            <a:tailEnd/>
          </a:ln>
        </p:spPr>
        <p:txBody>
          <a:bodyPr>
            <a:spAutoFit/>
          </a:bodyPr>
          <a:lstStyle/>
          <a:p>
            <a:pPr eaLnBrk="0" hangingPunct="0">
              <a:spcBef>
                <a:spcPct val="50000"/>
              </a:spcBef>
            </a:pPr>
            <a:r>
              <a:rPr lang="es-CR" sz="2000"/>
              <a:t>Sitios web:	</a:t>
            </a:r>
            <a:r>
              <a:rPr lang="es-CR" sz="2000" b="1">
                <a:solidFill>
                  <a:srgbClr val="000099"/>
                </a:solidFill>
              </a:rPr>
              <a:t>http://crmsv.org</a:t>
            </a:r>
          </a:p>
          <a:p>
            <a:pPr eaLnBrk="0" hangingPunct="0">
              <a:spcBef>
                <a:spcPct val="50000"/>
              </a:spcBef>
            </a:pPr>
            <a:r>
              <a:rPr lang="es-CR" sz="2000" b="1">
                <a:solidFill>
                  <a:srgbClr val="000099"/>
                </a:solidFill>
              </a:rPr>
              <a:t>		http://rcmvs.org</a:t>
            </a:r>
            <a:r>
              <a:rPr lang="es-CR" b="1">
                <a:solidFill>
                  <a:srgbClr val="000099"/>
                </a:solidFill>
              </a:rPr>
              <a:t> </a:t>
            </a:r>
            <a:endParaRPr lang="en-US" b="1">
              <a:solidFill>
                <a:srgbClr val="000099"/>
              </a:solidFill>
            </a:endParaRPr>
          </a:p>
        </p:txBody>
      </p:sp>
      <p:pic>
        <p:nvPicPr>
          <p:cNvPr id="58371" name="Picture 8" descr="logo CRM transparente"/>
          <p:cNvPicPr>
            <a:picLocks noGrp="1" noChangeAspect="1" noChangeArrowheads="1"/>
          </p:cNvPicPr>
          <p:nvPr>
            <p:ph idx="1"/>
          </p:nvPr>
        </p:nvPicPr>
        <p:blipFill>
          <a:blip r:embed="rId3"/>
          <a:srcRect/>
          <a:stretch>
            <a:fillRect/>
          </a:stretch>
        </p:blipFill>
        <p:spPr>
          <a:xfrm>
            <a:off x="2627313" y="549275"/>
            <a:ext cx="3960812" cy="1912938"/>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35285"/>
            <a:ext cx="8229600" cy="4741987"/>
          </a:xfrm>
        </p:spPr>
        <p:txBody>
          <a:bodyPr/>
          <a:lstStyle/>
          <a:p>
            <a:pPr marL="514350" indent="-514350" algn="just">
              <a:buFont typeface="+mj-lt"/>
              <a:buAutoNum type="arabicPeriod"/>
            </a:pPr>
            <a:endParaRPr lang="es-CR" sz="3100" dirty="0" smtClean="0">
              <a:latin typeface="Candara" panose="020E0502030303020204" pitchFamily="34" charset="0"/>
            </a:endParaRPr>
          </a:p>
          <a:p>
            <a:pPr marL="514350" indent="-514350" algn="just">
              <a:buFont typeface="+mj-lt"/>
              <a:buAutoNum type="arabicPeriod"/>
            </a:pPr>
            <a:r>
              <a:rPr lang="es-CR" sz="3100" dirty="0" smtClean="0">
                <a:latin typeface="Candara" panose="020E0502030303020204" pitchFamily="34" charset="0"/>
              </a:rPr>
              <a:t>¿</a:t>
            </a:r>
            <a:r>
              <a:rPr lang="es-CR" sz="3100" dirty="0" smtClean="0">
                <a:latin typeface="Candara" panose="020E0502030303020204" pitchFamily="34" charset="0"/>
              </a:rPr>
              <a:t>Qué es </a:t>
            </a:r>
            <a:r>
              <a:rPr lang="es-CR" sz="3100" dirty="0" smtClean="0">
                <a:latin typeface="Candara" panose="020E0502030303020204" pitchFamily="34" charset="0"/>
              </a:rPr>
              <a:t>la </a:t>
            </a:r>
            <a:r>
              <a:rPr lang="es-CR" sz="3100" dirty="0" smtClean="0">
                <a:latin typeface="Candara" panose="020E0502030303020204" pitchFamily="34" charset="0"/>
              </a:rPr>
              <a:t>Conferencia Regional sobre </a:t>
            </a:r>
            <a:r>
              <a:rPr lang="es-CR" sz="3100" dirty="0" smtClean="0">
                <a:latin typeface="Candara" panose="020E0502030303020204" pitchFamily="34" charset="0"/>
              </a:rPr>
              <a:t>Migración?</a:t>
            </a:r>
          </a:p>
          <a:p>
            <a:pPr marL="514350" indent="-514350" algn="just">
              <a:buFont typeface="+mj-lt"/>
              <a:buAutoNum type="arabicPeriod"/>
            </a:pPr>
            <a:endParaRPr lang="es-CR" sz="3100" dirty="0">
              <a:latin typeface="Candara" panose="020E0502030303020204" pitchFamily="34" charset="0"/>
            </a:endParaRPr>
          </a:p>
          <a:p>
            <a:pPr marL="514350" indent="-514350" algn="just">
              <a:buFont typeface="+mj-lt"/>
              <a:buAutoNum type="arabicPeriod"/>
            </a:pPr>
            <a:r>
              <a:rPr lang="es-CR" sz="3100" dirty="0" smtClean="0">
                <a:latin typeface="Candara" panose="020E0502030303020204" pitchFamily="34" charset="0"/>
              </a:rPr>
              <a:t>Avances de la CRM en el tema de reintegración de personas retornadas.</a:t>
            </a:r>
          </a:p>
          <a:p>
            <a:pPr marL="514350" indent="-514350" algn="just">
              <a:buFont typeface="+mj-lt"/>
              <a:buAutoNum type="arabicPeriod"/>
            </a:pPr>
            <a:endParaRPr lang="es-CR" sz="3100" dirty="0">
              <a:latin typeface="Candara" panose="020E0502030303020204" pitchFamily="34" charset="0"/>
            </a:endParaRPr>
          </a:p>
          <a:p>
            <a:pPr marL="514350" indent="-514350" algn="just">
              <a:buFont typeface="+mj-lt"/>
              <a:buAutoNum type="arabicPeriod"/>
            </a:pPr>
            <a:r>
              <a:rPr lang="es-CR" sz="3100" dirty="0" smtClean="0">
                <a:latin typeface="Candara" panose="020E0502030303020204" pitchFamily="34" charset="0"/>
              </a:rPr>
              <a:t>Seguimiento en el marco de la CRM.</a:t>
            </a:r>
            <a:endParaRPr lang="es-CR" sz="3100" dirty="0" smtClean="0">
              <a:latin typeface="Candara" panose="020E0502030303020204" pitchFamily="34" charset="0"/>
            </a:endParaRPr>
          </a:p>
          <a:p>
            <a:endParaRPr lang="es-CR" sz="31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C1948AC1-D11B-4D20-8415-0F533C5067E6}" type="slidenum">
              <a:rPr lang="en-US" smtClean="0"/>
              <a:pPr>
                <a:defRPr/>
              </a:pPr>
              <a:t>2</a:t>
            </a:fld>
            <a:endParaRPr lang="en-US"/>
          </a:p>
        </p:txBody>
      </p:sp>
    </p:spTree>
    <p:extLst>
      <p:ext uri="{BB962C8B-B14F-4D97-AF65-F5344CB8AC3E}">
        <p14:creationId xmlns:p14="http://schemas.microsoft.com/office/powerpoint/2010/main" val="2299021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35285"/>
            <a:ext cx="8229600" cy="4525963"/>
          </a:xfrm>
        </p:spPr>
        <p:txBody>
          <a:bodyPr/>
          <a:lstStyle/>
          <a:p>
            <a:pPr marL="0" indent="0" algn="ctr">
              <a:buNone/>
            </a:pPr>
            <a:endParaRPr lang="es-CR" sz="4400" dirty="0">
              <a:latin typeface="Candara" panose="020E0502030303020204" pitchFamily="34" charset="0"/>
            </a:endParaRPr>
          </a:p>
          <a:p>
            <a:pPr marL="0" indent="0" algn="ctr">
              <a:buNone/>
            </a:pPr>
            <a:endParaRPr lang="es-CR" sz="4000" dirty="0">
              <a:latin typeface="Candara" panose="020E0502030303020204" pitchFamily="34" charset="0"/>
            </a:endParaRPr>
          </a:p>
          <a:p>
            <a:pPr marL="0" indent="0" algn="ctr">
              <a:buNone/>
            </a:pPr>
            <a:r>
              <a:rPr lang="es-CR" sz="4400" dirty="0" smtClean="0">
                <a:latin typeface="Candara" panose="020E0502030303020204" pitchFamily="34" charset="0"/>
              </a:rPr>
              <a:t>¿Qué es </a:t>
            </a:r>
            <a:r>
              <a:rPr lang="es-CR" sz="4400" dirty="0" smtClean="0">
                <a:latin typeface="Candara" panose="020E0502030303020204" pitchFamily="34" charset="0"/>
              </a:rPr>
              <a:t>la </a:t>
            </a:r>
            <a:r>
              <a:rPr lang="es-CR" sz="4400" dirty="0" smtClean="0">
                <a:latin typeface="Candara" panose="020E0502030303020204" pitchFamily="34" charset="0"/>
              </a:rPr>
              <a:t>Conferencia Regional sobre </a:t>
            </a:r>
            <a:r>
              <a:rPr lang="es-CR" sz="4400" dirty="0" smtClean="0">
                <a:latin typeface="Candara" panose="020E0502030303020204" pitchFamily="34" charset="0"/>
              </a:rPr>
              <a:t>Migración?</a:t>
            </a:r>
            <a:endParaRPr lang="es-CR" sz="4400" dirty="0" smtClean="0">
              <a:latin typeface="Candara" panose="020E0502030303020204" pitchFamily="34" charset="0"/>
            </a:endParaRPr>
          </a:p>
          <a:p>
            <a:endParaRPr lang="es-CR"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C1948AC1-D11B-4D20-8415-0F533C5067E6}" type="slidenum">
              <a:rPr lang="en-US" smtClean="0"/>
              <a:pPr>
                <a:defRPr/>
              </a:pPr>
              <a:t>3</a:t>
            </a:fld>
            <a:endParaRPr lang="en-US"/>
          </a:p>
        </p:txBody>
      </p:sp>
    </p:spTree>
    <p:extLst>
      <p:ext uri="{BB962C8B-B14F-4D97-AF65-F5344CB8AC3E}">
        <p14:creationId xmlns:p14="http://schemas.microsoft.com/office/powerpoint/2010/main" val="2094619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5 Marcador de número de diapositiva"/>
          <p:cNvSpPr>
            <a:spLocks noGrp="1"/>
          </p:cNvSpPr>
          <p:nvPr>
            <p:ph type="sldNum" sz="quarter" idx="12"/>
          </p:nvPr>
        </p:nvSpPr>
        <p:spPr>
          <a:noFill/>
        </p:spPr>
        <p:txBody>
          <a:bodyPr/>
          <a:lstStyle/>
          <a:p>
            <a:fld id="{4B8C8C7A-FCAF-4F7B-A5E5-53227341A4FC}" type="slidenum">
              <a:rPr lang="en-US" smtClean="0"/>
              <a:pPr/>
              <a:t>4</a:t>
            </a:fld>
            <a:endParaRPr lang="en-US" smtClean="0"/>
          </a:p>
        </p:txBody>
      </p:sp>
      <p:sp>
        <p:nvSpPr>
          <p:cNvPr id="17411" name="Rectangle 6"/>
          <p:cNvSpPr>
            <a:spLocks noChangeArrowheads="1"/>
          </p:cNvSpPr>
          <p:nvPr/>
        </p:nvSpPr>
        <p:spPr bwMode="auto">
          <a:xfrm>
            <a:off x="457200" y="1124744"/>
            <a:ext cx="8229600" cy="5040783"/>
          </a:xfrm>
          <a:prstGeom prst="rect">
            <a:avLst/>
          </a:prstGeom>
          <a:noFill/>
          <a:ln w="9525">
            <a:noFill/>
            <a:miter lim="800000"/>
            <a:headEnd/>
            <a:tailEnd/>
          </a:ln>
        </p:spPr>
        <p:txBody>
          <a:bodyPr/>
          <a:lstStyle/>
          <a:p>
            <a:pPr marL="342900" indent="-342900" algn="ctr">
              <a:spcBef>
                <a:spcPct val="20000"/>
              </a:spcBef>
            </a:pPr>
            <a:r>
              <a:rPr lang="es-MX" sz="2800" u="sng" dirty="0">
                <a:latin typeface="Candara" panose="020E0502030303020204" pitchFamily="34" charset="0"/>
              </a:rPr>
              <a:t>Conferencia Regional Sobre Migración (CRM</a:t>
            </a:r>
            <a:r>
              <a:rPr lang="es-MX" sz="2800" u="sng" dirty="0" smtClean="0">
                <a:latin typeface="Candara" panose="020E0502030303020204" pitchFamily="34" charset="0"/>
              </a:rPr>
              <a:t>)</a:t>
            </a:r>
            <a:endParaRPr lang="es-ES_tradnl" sz="2000" dirty="0" smtClean="0">
              <a:latin typeface="Candara" panose="020E0502030303020204" pitchFamily="34" charset="0"/>
            </a:endParaRPr>
          </a:p>
          <a:p>
            <a:pPr algn="just">
              <a:spcBef>
                <a:spcPct val="50000"/>
              </a:spcBef>
            </a:pPr>
            <a:r>
              <a:rPr lang="es-ES_tradnl" sz="2300" dirty="0" smtClean="0">
                <a:latin typeface="Candara" panose="020E0502030303020204" pitchFamily="34" charset="0"/>
              </a:rPr>
              <a:t>La </a:t>
            </a:r>
            <a:r>
              <a:rPr lang="es-ES_tradnl" sz="2300" dirty="0">
                <a:latin typeface="Candara" panose="020E0502030303020204" pitchFamily="34" charset="0"/>
              </a:rPr>
              <a:t>CRM es </a:t>
            </a:r>
            <a:r>
              <a:rPr lang="es-CR" sz="2300" dirty="0" smtClean="0">
                <a:latin typeface="Candara" panose="020E0502030303020204" pitchFamily="34" charset="0"/>
              </a:rPr>
              <a:t>un </a:t>
            </a:r>
            <a:r>
              <a:rPr lang="es-CR" sz="2300" b="1" dirty="0" smtClean="0">
                <a:latin typeface="Candara" panose="020E0502030303020204" pitchFamily="34" charset="0"/>
              </a:rPr>
              <a:t>proceso consultivo regional sobre migración</a:t>
            </a:r>
            <a:r>
              <a:rPr lang="es-CR" sz="2300" dirty="0" smtClean="0">
                <a:latin typeface="Candara" panose="020E0502030303020204" pitchFamily="34" charset="0"/>
              </a:rPr>
              <a:t>, no vinculante, creado en 1996.</a:t>
            </a:r>
          </a:p>
          <a:p>
            <a:pPr algn="just">
              <a:spcBef>
                <a:spcPct val="50000"/>
              </a:spcBef>
            </a:pPr>
            <a:r>
              <a:rPr lang="es-CR" sz="2300" dirty="0" smtClean="0">
                <a:latin typeface="Candara" panose="020E0502030303020204" pitchFamily="34" charset="0"/>
              </a:rPr>
              <a:t>Integrado por </a:t>
            </a:r>
            <a:r>
              <a:rPr lang="es-CR" sz="2300" b="1" dirty="0" smtClean="0">
                <a:latin typeface="Candara" panose="020E0502030303020204" pitchFamily="34" charset="0"/>
              </a:rPr>
              <a:t>11 países</a:t>
            </a:r>
            <a:r>
              <a:rPr lang="es-CR" sz="2300" dirty="0" smtClean="0">
                <a:latin typeface="Candara" panose="020E0502030303020204" pitchFamily="34" charset="0"/>
              </a:rPr>
              <a:t>: todos los países de Centro y Norteamérica, además de la República Dominicana.</a:t>
            </a:r>
          </a:p>
          <a:p>
            <a:pPr algn="just">
              <a:spcBef>
                <a:spcPct val="50000"/>
              </a:spcBef>
            </a:pPr>
            <a:r>
              <a:rPr lang="es-CR" sz="2300" dirty="0" smtClean="0">
                <a:latin typeface="Candara" panose="020E0502030303020204" pitchFamily="34" charset="0"/>
              </a:rPr>
              <a:t>Es un foro que aborda la </a:t>
            </a:r>
            <a:r>
              <a:rPr lang="es-CR" sz="2300" b="1" dirty="0" smtClean="0">
                <a:latin typeface="Candara" panose="020E0502030303020204" pitchFamily="34" charset="0"/>
              </a:rPr>
              <a:t>migración en la región de manera comprehensiva</a:t>
            </a:r>
            <a:r>
              <a:rPr lang="es-CR" sz="2300" dirty="0" smtClean="0">
                <a:latin typeface="Candara" panose="020E0502030303020204" pitchFamily="34" charset="0"/>
              </a:rPr>
              <a:t> a partir de los </a:t>
            </a:r>
            <a:r>
              <a:rPr lang="es-CR" sz="2300" b="1" dirty="0" smtClean="0">
                <a:latin typeface="Candara" panose="020E0502030303020204" pitchFamily="34" charset="0"/>
              </a:rPr>
              <a:t>tres ejes </a:t>
            </a:r>
            <a:r>
              <a:rPr lang="es-CR" sz="2300" dirty="0" smtClean="0">
                <a:latin typeface="Candara" panose="020E0502030303020204" pitchFamily="34" charset="0"/>
              </a:rPr>
              <a:t>de </a:t>
            </a:r>
            <a:r>
              <a:rPr lang="es-CR" sz="2300" dirty="0" smtClean="0">
                <a:latin typeface="Candara" panose="020E0502030303020204" pitchFamily="34" charset="0"/>
              </a:rPr>
              <a:t>su plan de acción: políticas y gestión migratoria, derechos humanos y migración y desarrollo.</a:t>
            </a:r>
          </a:p>
          <a:p>
            <a:pPr algn="just">
              <a:spcBef>
                <a:spcPct val="50000"/>
              </a:spcBef>
            </a:pPr>
            <a:r>
              <a:rPr lang="es-CR" sz="2300" dirty="0" smtClean="0">
                <a:latin typeface="Candara" panose="020E0502030303020204" pitchFamily="34" charset="0"/>
              </a:rPr>
              <a:t>A </a:t>
            </a:r>
            <a:r>
              <a:rPr lang="es-CR" sz="2300" dirty="0">
                <a:latin typeface="Candara" panose="020E0502030303020204" pitchFamily="34" charset="0"/>
              </a:rPr>
              <a:t>lo largo de sus </a:t>
            </a:r>
            <a:r>
              <a:rPr lang="es-CR" sz="2300" b="1" dirty="0">
                <a:latin typeface="Candara" panose="020E0502030303020204" pitchFamily="34" charset="0"/>
              </a:rPr>
              <a:t>20 años de </a:t>
            </a:r>
            <a:r>
              <a:rPr lang="es-CR" sz="2300" b="1" dirty="0" smtClean="0">
                <a:latin typeface="Candara" panose="020E0502030303020204" pitchFamily="34" charset="0"/>
              </a:rPr>
              <a:t>existencia </a:t>
            </a:r>
            <a:r>
              <a:rPr lang="es-CR" sz="2300" dirty="0" smtClean="0">
                <a:latin typeface="Candara" panose="020E0502030303020204" pitchFamily="34" charset="0"/>
              </a:rPr>
              <a:t>y gracias a la diversidad temática de las agendas anuales, </a:t>
            </a:r>
            <a:r>
              <a:rPr lang="es-CR" sz="2300" dirty="0">
                <a:latin typeface="Candara" panose="020E0502030303020204" pitchFamily="34" charset="0"/>
              </a:rPr>
              <a:t>l</a:t>
            </a:r>
            <a:r>
              <a:rPr lang="es-CR" sz="2300" dirty="0" smtClean="0">
                <a:latin typeface="Candara" panose="020E0502030303020204" pitchFamily="34" charset="0"/>
              </a:rPr>
              <a:t>a CRM ha abordado </a:t>
            </a:r>
            <a:r>
              <a:rPr lang="es-CR" sz="2300" dirty="0" smtClean="0">
                <a:latin typeface="Candara" panose="020E0502030303020204" pitchFamily="34" charset="0"/>
              </a:rPr>
              <a:t>en diferentes momentos el tema de reintegración de personas retornadas.</a:t>
            </a:r>
            <a:endParaRPr lang="es-MX" sz="2300" dirty="0">
              <a:latin typeface="Candara" panose="020E0502030303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35285"/>
            <a:ext cx="8229600" cy="4525963"/>
          </a:xfrm>
        </p:spPr>
        <p:txBody>
          <a:bodyPr/>
          <a:lstStyle/>
          <a:p>
            <a:pPr marL="0" indent="0" algn="ctr">
              <a:buNone/>
            </a:pPr>
            <a:endParaRPr lang="es-CR" sz="4000" dirty="0" smtClean="0">
              <a:latin typeface="Candara" panose="020E0502030303020204" pitchFamily="34" charset="0"/>
            </a:endParaRPr>
          </a:p>
          <a:p>
            <a:pPr marL="0" indent="0" algn="ctr">
              <a:buNone/>
            </a:pPr>
            <a:endParaRPr lang="es-CR" sz="4000" dirty="0">
              <a:latin typeface="Candara" panose="020E0502030303020204" pitchFamily="34" charset="0"/>
            </a:endParaRPr>
          </a:p>
          <a:p>
            <a:pPr marL="0" indent="0" algn="ctr">
              <a:buNone/>
            </a:pPr>
            <a:r>
              <a:rPr lang="es-CR" sz="4000" dirty="0" smtClean="0">
                <a:latin typeface="Candara" panose="020E0502030303020204" pitchFamily="34" charset="0"/>
              </a:rPr>
              <a:t>Avances </a:t>
            </a:r>
            <a:r>
              <a:rPr lang="es-CR" sz="4000" dirty="0">
                <a:latin typeface="Candara" panose="020E0502030303020204" pitchFamily="34" charset="0"/>
              </a:rPr>
              <a:t>de la CRM en el tema de reintegración de personas retornadas.</a:t>
            </a:r>
          </a:p>
          <a:p>
            <a:pPr marL="0" indent="0" algn="ctr">
              <a:buNone/>
            </a:pPr>
            <a:endParaRPr lang="es-CR" sz="40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C1948AC1-D11B-4D20-8415-0F533C5067E6}" type="slidenum">
              <a:rPr lang="en-US" smtClean="0"/>
              <a:pPr>
                <a:defRPr/>
              </a:pPr>
              <a:t>5</a:t>
            </a:fld>
            <a:endParaRPr lang="en-US"/>
          </a:p>
        </p:txBody>
      </p:sp>
    </p:spTree>
    <p:extLst>
      <p:ext uri="{BB962C8B-B14F-4D97-AF65-F5344CB8AC3E}">
        <p14:creationId xmlns:p14="http://schemas.microsoft.com/office/powerpoint/2010/main" val="3472143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5 Marcador de número de diapositiva"/>
          <p:cNvSpPr>
            <a:spLocks noGrp="1"/>
          </p:cNvSpPr>
          <p:nvPr>
            <p:ph type="sldNum" sz="quarter" idx="12"/>
          </p:nvPr>
        </p:nvSpPr>
        <p:spPr>
          <a:noFill/>
        </p:spPr>
        <p:txBody>
          <a:bodyPr/>
          <a:lstStyle/>
          <a:p>
            <a:fld id="{4B8C8C7A-FCAF-4F7B-A5E5-53227341A4FC}" type="slidenum">
              <a:rPr lang="en-US" smtClean="0"/>
              <a:pPr/>
              <a:t>6</a:t>
            </a:fld>
            <a:endParaRPr lang="en-US" smtClean="0"/>
          </a:p>
        </p:txBody>
      </p:sp>
      <p:sp>
        <p:nvSpPr>
          <p:cNvPr id="17411" name="Rectangle 6"/>
          <p:cNvSpPr>
            <a:spLocks noChangeArrowheads="1"/>
          </p:cNvSpPr>
          <p:nvPr/>
        </p:nvSpPr>
        <p:spPr bwMode="auto">
          <a:xfrm>
            <a:off x="457200" y="1196752"/>
            <a:ext cx="8229600" cy="5040783"/>
          </a:xfrm>
          <a:prstGeom prst="rect">
            <a:avLst/>
          </a:prstGeom>
          <a:noFill/>
          <a:ln w="9525">
            <a:noFill/>
            <a:miter lim="800000"/>
            <a:headEnd/>
            <a:tailEnd/>
          </a:ln>
        </p:spPr>
        <p:txBody>
          <a:bodyPr/>
          <a:lstStyle/>
          <a:p>
            <a:pPr algn="just">
              <a:spcBef>
                <a:spcPct val="50000"/>
              </a:spcBef>
            </a:pPr>
            <a:endParaRPr lang="es-CR" sz="2100" b="1" dirty="0" smtClean="0">
              <a:latin typeface="Candara" panose="020E0502030303020204" pitchFamily="34" charset="0"/>
            </a:endParaRPr>
          </a:p>
        </p:txBody>
      </p:sp>
      <p:sp>
        <p:nvSpPr>
          <p:cNvPr id="2" name="Rectangle 1"/>
          <p:cNvSpPr/>
          <p:nvPr/>
        </p:nvSpPr>
        <p:spPr>
          <a:xfrm>
            <a:off x="457200" y="1196752"/>
            <a:ext cx="8229600" cy="5386090"/>
          </a:xfrm>
          <a:prstGeom prst="rect">
            <a:avLst/>
          </a:prstGeom>
        </p:spPr>
        <p:txBody>
          <a:bodyPr wrap="square">
            <a:spAutoFit/>
          </a:bodyPr>
          <a:lstStyle/>
          <a:p>
            <a:r>
              <a:rPr lang="es-CR" b="1" u="sng" dirty="0" smtClean="0">
                <a:solidFill>
                  <a:srgbClr val="0070C0"/>
                </a:solidFill>
                <a:latin typeface="Candara" panose="020E0502030303020204" pitchFamily="34" charset="0"/>
              </a:rPr>
              <a:t>2012 </a:t>
            </a:r>
            <a:r>
              <a:rPr lang="es-CR" b="1" dirty="0" smtClean="0">
                <a:latin typeface="Candara" panose="020E0502030303020204" pitchFamily="34" charset="0"/>
              </a:rPr>
              <a:t>Seminario </a:t>
            </a:r>
            <a:r>
              <a:rPr lang="es-CR" b="1" dirty="0">
                <a:latin typeface="Candara" panose="020E0502030303020204" pitchFamily="34" charset="0"/>
              </a:rPr>
              <a:t>Regional sobre Políticas de Integración de Personas Inmigrantes, </a:t>
            </a:r>
            <a:r>
              <a:rPr lang="es-CR" b="1" dirty="0" smtClean="0">
                <a:latin typeface="Candara" panose="020E0502030303020204" pitchFamily="34" charset="0"/>
              </a:rPr>
              <a:t>Refugiados </a:t>
            </a:r>
            <a:r>
              <a:rPr lang="es-CR" b="1" dirty="0">
                <a:latin typeface="Candara" panose="020E0502030303020204" pitchFamily="34" charset="0"/>
              </a:rPr>
              <a:t>y Migrantes Retornados</a:t>
            </a:r>
            <a:r>
              <a:rPr lang="es-CR" b="1" dirty="0" smtClean="0">
                <a:latin typeface="Candara" panose="020E0502030303020204" pitchFamily="34" charset="0"/>
              </a:rPr>
              <a:t>.</a:t>
            </a:r>
          </a:p>
          <a:p>
            <a:pPr algn="just"/>
            <a:endParaRPr lang="es-CR" sz="1600" b="1" dirty="0">
              <a:latin typeface="Candara" panose="020E0502030303020204" pitchFamily="34" charset="0"/>
            </a:endParaRPr>
          </a:p>
          <a:p>
            <a:pPr algn="just"/>
            <a:r>
              <a:rPr lang="es-CR" sz="1600" dirty="0">
                <a:latin typeface="Candara" panose="020E0502030303020204" pitchFamily="34" charset="0"/>
              </a:rPr>
              <a:t>MÓDULO I</a:t>
            </a:r>
          </a:p>
          <a:p>
            <a:pPr algn="just"/>
            <a:r>
              <a:rPr lang="es-CR" sz="1600" b="1" dirty="0" smtClean="0">
                <a:latin typeface="Candara" panose="020E0502030303020204" pitchFamily="34" charset="0"/>
              </a:rPr>
              <a:t>Desafíos </a:t>
            </a:r>
            <a:r>
              <a:rPr lang="es-CR" sz="1600" b="1" dirty="0">
                <a:latin typeface="Candara" panose="020E0502030303020204" pitchFamily="34" charset="0"/>
              </a:rPr>
              <a:t>políticos y culturales </a:t>
            </a:r>
            <a:r>
              <a:rPr lang="es-CR" sz="1600" dirty="0">
                <a:latin typeface="Candara" panose="020E0502030303020204" pitchFamily="34" charset="0"/>
              </a:rPr>
              <a:t>para los Estados en los procesos de fomento de </a:t>
            </a:r>
            <a:r>
              <a:rPr lang="es-CR" sz="1600" dirty="0" smtClean="0">
                <a:latin typeface="Candara" panose="020E0502030303020204" pitchFamily="34" charset="0"/>
              </a:rPr>
              <a:t>la integración </a:t>
            </a:r>
            <a:r>
              <a:rPr lang="es-CR" sz="1600" dirty="0">
                <a:latin typeface="Candara" panose="020E0502030303020204" pitchFamily="34" charset="0"/>
              </a:rPr>
              <a:t>de personas inmigrantes, retornadas y refugiadas</a:t>
            </a:r>
          </a:p>
          <a:p>
            <a:pPr algn="just"/>
            <a:endParaRPr lang="es-CR" sz="1600" dirty="0">
              <a:latin typeface="Candara" panose="020E0502030303020204" pitchFamily="34" charset="0"/>
            </a:endParaRPr>
          </a:p>
          <a:p>
            <a:pPr algn="just"/>
            <a:r>
              <a:rPr lang="es-CR" sz="1600" dirty="0" smtClean="0">
                <a:latin typeface="Candara" panose="020E0502030303020204" pitchFamily="34" charset="0"/>
              </a:rPr>
              <a:t>MÓDULO </a:t>
            </a:r>
            <a:r>
              <a:rPr lang="es-CR" sz="1600" dirty="0">
                <a:latin typeface="Candara" panose="020E0502030303020204" pitchFamily="34" charset="0"/>
              </a:rPr>
              <a:t>II</a:t>
            </a:r>
          </a:p>
          <a:p>
            <a:pPr algn="just"/>
            <a:r>
              <a:rPr lang="es-CR" sz="1600" dirty="0" smtClean="0">
                <a:latin typeface="Candara" panose="020E0502030303020204" pitchFamily="34" charset="0"/>
              </a:rPr>
              <a:t>Programas </a:t>
            </a:r>
            <a:r>
              <a:rPr lang="es-CR" sz="1600" dirty="0">
                <a:latin typeface="Candara" panose="020E0502030303020204" pitchFamily="34" charset="0"/>
              </a:rPr>
              <a:t>de </a:t>
            </a:r>
            <a:r>
              <a:rPr lang="es-CR" sz="1600" dirty="0" smtClean="0">
                <a:latin typeface="Candara" panose="020E0502030303020204" pitchFamily="34" charset="0"/>
              </a:rPr>
              <a:t>integración.</a:t>
            </a:r>
            <a:endParaRPr lang="es-CR" sz="1600" dirty="0">
              <a:latin typeface="Candara" panose="020E0502030303020204" pitchFamily="34" charset="0"/>
            </a:endParaRPr>
          </a:p>
          <a:p>
            <a:pPr algn="just"/>
            <a:r>
              <a:rPr lang="es-CR" sz="1600" b="1" dirty="0" smtClean="0">
                <a:latin typeface="Candara" panose="020E0502030303020204" pitchFamily="34" charset="0"/>
              </a:rPr>
              <a:t>Fortalezas </a:t>
            </a:r>
            <a:r>
              <a:rPr lang="es-CR" sz="1600" b="1" dirty="0">
                <a:latin typeface="Candara" panose="020E0502030303020204" pitchFamily="34" charset="0"/>
              </a:rPr>
              <a:t>y limitaciones </a:t>
            </a:r>
            <a:r>
              <a:rPr lang="es-CR" sz="1600" dirty="0">
                <a:latin typeface="Candara" panose="020E0502030303020204" pitchFamily="34" charset="0"/>
              </a:rPr>
              <a:t>de las políticas de acogida de la recepción </a:t>
            </a:r>
            <a:r>
              <a:rPr lang="es-CR" sz="1600" dirty="0" smtClean="0">
                <a:latin typeface="Candara" panose="020E0502030303020204" pitchFamily="34" charset="0"/>
              </a:rPr>
              <a:t>de refugiados </a:t>
            </a:r>
            <a:r>
              <a:rPr lang="es-CR" sz="1600" dirty="0">
                <a:latin typeface="Candara" panose="020E0502030303020204" pitchFamily="34" charset="0"/>
              </a:rPr>
              <a:t>y </a:t>
            </a:r>
            <a:r>
              <a:rPr lang="es-CR" sz="1600" dirty="0" smtClean="0">
                <a:latin typeface="Candara" panose="020E0502030303020204" pitchFamily="34" charset="0"/>
              </a:rPr>
              <a:t>refugiadas.</a:t>
            </a:r>
            <a:endParaRPr lang="es-CR" sz="1600" dirty="0">
              <a:latin typeface="Candara" panose="020E0502030303020204" pitchFamily="34" charset="0"/>
            </a:endParaRPr>
          </a:p>
          <a:p>
            <a:pPr algn="just"/>
            <a:r>
              <a:rPr lang="es-CR" sz="1600" dirty="0" smtClean="0">
                <a:latin typeface="Candara" panose="020E0502030303020204" pitchFamily="34" charset="0"/>
              </a:rPr>
              <a:t>Integración </a:t>
            </a:r>
            <a:r>
              <a:rPr lang="es-CR" sz="1600" dirty="0">
                <a:latin typeface="Candara" panose="020E0502030303020204" pitchFamily="34" charset="0"/>
              </a:rPr>
              <a:t>de </a:t>
            </a:r>
            <a:r>
              <a:rPr lang="es-CR" sz="1600" b="1" dirty="0">
                <a:latin typeface="Candara" panose="020E0502030303020204" pitchFamily="34" charset="0"/>
              </a:rPr>
              <a:t>migrantes retornados</a:t>
            </a:r>
            <a:r>
              <a:rPr lang="es-CR" sz="1600" dirty="0">
                <a:latin typeface="Candara" panose="020E0502030303020204" pitchFamily="34" charset="0"/>
              </a:rPr>
              <a:t> a sus países de </a:t>
            </a:r>
            <a:r>
              <a:rPr lang="es-CR" sz="1600" dirty="0" smtClean="0">
                <a:latin typeface="Candara" panose="020E0502030303020204" pitchFamily="34" charset="0"/>
              </a:rPr>
              <a:t>origen.</a:t>
            </a:r>
            <a:endParaRPr lang="es-CR" sz="1600" dirty="0">
              <a:latin typeface="Candara" panose="020E0502030303020204" pitchFamily="34" charset="0"/>
            </a:endParaRPr>
          </a:p>
          <a:p>
            <a:pPr algn="just"/>
            <a:endParaRPr lang="es-CR" sz="1600" dirty="0">
              <a:latin typeface="Candara" panose="020E0502030303020204" pitchFamily="34" charset="0"/>
            </a:endParaRPr>
          </a:p>
          <a:p>
            <a:pPr algn="just"/>
            <a:r>
              <a:rPr lang="es-CR" sz="1600" dirty="0" smtClean="0">
                <a:latin typeface="Candara" panose="020E0502030303020204" pitchFamily="34" charset="0"/>
              </a:rPr>
              <a:t>MÓDULO </a:t>
            </a:r>
            <a:r>
              <a:rPr lang="es-CR" sz="1600" dirty="0">
                <a:latin typeface="Candara" panose="020E0502030303020204" pitchFamily="34" charset="0"/>
              </a:rPr>
              <a:t>III</a:t>
            </a:r>
          </a:p>
          <a:p>
            <a:pPr algn="just"/>
            <a:r>
              <a:rPr lang="es-CR" sz="1600" dirty="0" smtClean="0">
                <a:latin typeface="Candara" panose="020E0502030303020204" pitchFamily="34" charset="0"/>
              </a:rPr>
              <a:t>La </a:t>
            </a:r>
            <a:r>
              <a:rPr lang="es-CR" sz="1600" b="1" dirty="0">
                <a:latin typeface="Candara" panose="020E0502030303020204" pitchFamily="34" charset="0"/>
              </a:rPr>
              <a:t>investigación como punto de partida </a:t>
            </a:r>
            <a:r>
              <a:rPr lang="es-CR" sz="1600" dirty="0">
                <a:latin typeface="Candara" panose="020E0502030303020204" pitchFamily="34" charset="0"/>
              </a:rPr>
              <a:t>para el mejoramiento de los servicios,</a:t>
            </a:r>
          </a:p>
          <a:p>
            <a:pPr algn="just"/>
            <a:r>
              <a:rPr lang="es-CR" sz="1600" dirty="0">
                <a:latin typeface="Candara" panose="020E0502030303020204" pitchFamily="34" charset="0"/>
              </a:rPr>
              <a:t>políticas y programas del Estado en el área de integración social</a:t>
            </a:r>
          </a:p>
          <a:p>
            <a:pPr algn="just"/>
            <a:endParaRPr lang="es-CR" sz="1600" dirty="0">
              <a:latin typeface="Candara" panose="020E0502030303020204" pitchFamily="34" charset="0"/>
            </a:endParaRPr>
          </a:p>
          <a:p>
            <a:pPr algn="just"/>
            <a:r>
              <a:rPr lang="es-CR" sz="1600" dirty="0" smtClean="0">
                <a:latin typeface="Candara" panose="020E0502030303020204" pitchFamily="34" charset="0"/>
              </a:rPr>
              <a:t>MÓDULO </a:t>
            </a:r>
            <a:r>
              <a:rPr lang="es-CR" sz="1600" dirty="0">
                <a:latin typeface="Candara" panose="020E0502030303020204" pitchFamily="34" charset="0"/>
              </a:rPr>
              <a:t>IV</a:t>
            </a:r>
          </a:p>
          <a:p>
            <a:pPr algn="just"/>
            <a:r>
              <a:rPr lang="es-CR" sz="1600" b="1" dirty="0" smtClean="0">
                <a:latin typeface="Candara" panose="020E0502030303020204" pitchFamily="34" charset="0"/>
              </a:rPr>
              <a:t>Programas </a:t>
            </a:r>
            <a:r>
              <a:rPr lang="es-CR" sz="1600" b="1" dirty="0">
                <a:latin typeface="Candara" panose="020E0502030303020204" pitchFamily="34" charset="0"/>
              </a:rPr>
              <a:t>de cooperación internacional </a:t>
            </a:r>
            <a:r>
              <a:rPr lang="es-CR" sz="1600" dirty="0">
                <a:latin typeface="Candara" panose="020E0502030303020204" pitchFamily="34" charset="0"/>
              </a:rPr>
              <a:t>para asistir a los Estados en la</a:t>
            </a:r>
          </a:p>
          <a:p>
            <a:pPr algn="just"/>
            <a:r>
              <a:rPr lang="es-CR" sz="1600" dirty="0">
                <a:latin typeface="Candara" panose="020E0502030303020204" pitchFamily="34" charset="0"/>
              </a:rPr>
              <a:t>implementación de reasentamiento de migrantes retornados e integración de</a:t>
            </a:r>
          </a:p>
          <a:p>
            <a:pPr algn="just"/>
            <a:r>
              <a:rPr lang="es-CR" sz="1600" dirty="0">
                <a:latin typeface="Candara" panose="020E0502030303020204" pitchFamily="34" charset="0"/>
              </a:rPr>
              <a:t>inmigrantes y refugiados en países miembros de la CRM</a:t>
            </a:r>
            <a:endParaRPr lang="en-US" sz="1600" dirty="0">
              <a:latin typeface="Candara" panose="020E0502030303020204" pitchFamily="34" charset="0"/>
            </a:endParaRPr>
          </a:p>
        </p:txBody>
      </p:sp>
    </p:spTree>
    <p:extLst>
      <p:ext uri="{BB962C8B-B14F-4D97-AF65-F5344CB8AC3E}">
        <p14:creationId xmlns:p14="http://schemas.microsoft.com/office/powerpoint/2010/main" val="3542637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1948AC1-D11B-4D20-8415-0F533C5067E6}" type="slidenum">
              <a:rPr lang="en-US" smtClean="0"/>
              <a:pPr>
                <a:defRPr/>
              </a:pPr>
              <a:t>7</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8922" y="1600200"/>
            <a:ext cx="804615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1315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5 Marcador de número de diapositiva"/>
          <p:cNvSpPr>
            <a:spLocks noGrp="1"/>
          </p:cNvSpPr>
          <p:nvPr>
            <p:ph type="sldNum" sz="quarter" idx="12"/>
          </p:nvPr>
        </p:nvSpPr>
        <p:spPr>
          <a:noFill/>
        </p:spPr>
        <p:txBody>
          <a:bodyPr/>
          <a:lstStyle/>
          <a:p>
            <a:fld id="{4B8C8C7A-FCAF-4F7B-A5E5-53227341A4FC}" type="slidenum">
              <a:rPr lang="en-US" smtClean="0"/>
              <a:pPr/>
              <a:t>8</a:t>
            </a:fld>
            <a:endParaRPr lang="en-US" smtClean="0"/>
          </a:p>
        </p:txBody>
      </p:sp>
      <p:sp>
        <p:nvSpPr>
          <p:cNvPr id="17411" name="Rectangle 6"/>
          <p:cNvSpPr>
            <a:spLocks noChangeArrowheads="1"/>
          </p:cNvSpPr>
          <p:nvPr/>
        </p:nvSpPr>
        <p:spPr bwMode="auto">
          <a:xfrm>
            <a:off x="457200" y="1196752"/>
            <a:ext cx="8229600" cy="5040783"/>
          </a:xfrm>
          <a:prstGeom prst="rect">
            <a:avLst/>
          </a:prstGeom>
          <a:noFill/>
          <a:ln w="9525">
            <a:noFill/>
            <a:miter lim="800000"/>
            <a:headEnd/>
            <a:tailEnd/>
          </a:ln>
        </p:spPr>
        <p:txBody>
          <a:bodyPr/>
          <a:lstStyle/>
          <a:p>
            <a:pPr algn="just">
              <a:spcBef>
                <a:spcPct val="50000"/>
              </a:spcBef>
            </a:pPr>
            <a:endParaRPr lang="es-CR" sz="2100" b="1" dirty="0" smtClean="0">
              <a:latin typeface="Candara" panose="020E0502030303020204" pitchFamily="34" charset="0"/>
            </a:endParaRPr>
          </a:p>
        </p:txBody>
      </p:sp>
      <p:sp>
        <p:nvSpPr>
          <p:cNvPr id="2" name="Rectangle 1"/>
          <p:cNvSpPr/>
          <p:nvPr/>
        </p:nvSpPr>
        <p:spPr>
          <a:xfrm>
            <a:off x="457200" y="1196752"/>
            <a:ext cx="8229600" cy="4585871"/>
          </a:xfrm>
          <a:prstGeom prst="rect">
            <a:avLst/>
          </a:prstGeom>
        </p:spPr>
        <p:txBody>
          <a:bodyPr wrap="square">
            <a:spAutoFit/>
          </a:bodyPr>
          <a:lstStyle/>
          <a:p>
            <a:r>
              <a:rPr lang="es-CR" sz="2400" b="1" u="sng" dirty="0" smtClean="0">
                <a:solidFill>
                  <a:srgbClr val="0070C0"/>
                </a:solidFill>
                <a:latin typeface="Candara" panose="020E0502030303020204" pitchFamily="34" charset="0"/>
              </a:rPr>
              <a:t>2013   </a:t>
            </a:r>
            <a:r>
              <a:rPr lang="es-CR" sz="2400" b="1" dirty="0" smtClean="0">
                <a:latin typeface="Candara" panose="020E0502030303020204" pitchFamily="34" charset="0"/>
              </a:rPr>
              <a:t>Taller </a:t>
            </a:r>
            <a:r>
              <a:rPr lang="es-CR" sz="2400" b="1" dirty="0">
                <a:latin typeface="Candara" panose="020E0502030303020204" pitchFamily="34" charset="0"/>
              </a:rPr>
              <a:t>Regional sobre Políticas, Prácticas y Conclusiones para el Retorno, Reintegración e Integración de Personas Migrantes.</a:t>
            </a:r>
            <a:endParaRPr lang="es-CR" sz="2400" b="1" dirty="0" smtClean="0">
              <a:latin typeface="Candara" panose="020E0502030303020204" pitchFamily="34" charset="0"/>
            </a:endParaRPr>
          </a:p>
          <a:p>
            <a:pPr algn="just"/>
            <a:endParaRPr lang="es-CR" sz="2000" b="1" dirty="0">
              <a:latin typeface="Candara" panose="020E0502030303020204" pitchFamily="34" charset="0"/>
            </a:endParaRPr>
          </a:p>
          <a:p>
            <a:pPr marL="342900" indent="-342900" algn="just">
              <a:buAutoNum type="arabicPeriod"/>
              <a:tabLst>
                <a:tab pos="271463" algn="l"/>
              </a:tabLst>
            </a:pPr>
            <a:r>
              <a:rPr lang="es-CR" sz="2000" dirty="0" smtClean="0">
                <a:latin typeface="Candara" panose="020E0502030303020204" pitchFamily="34" charset="0"/>
              </a:rPr>
              <a:t>Profundizar </a:t>
            </a:r>
            <a:r>
              <a:rPr lang="es-CR" sz="2000" dirty="0">
                <a:latin typeface="Candara" panose="020E0502030303020204" pitchFamily="34" charset="0"/>
              </a:rPr>
              <a:t>sobre los </a:t>
            </a:r>
            <a:r>
              <a:rPr lang="es-CR" sz="2000" b="1" dirty="0">
                <a:latin typeface="Candara" panose="020E0502030303020204" pitchFamily="34" charset="0"/>
              </a:rPr>
              <a:t>flujos de retorno y su implicación</a:t>
            </a:r>
            <a:r>
              <a:rPr lang="es-CR" sz="2000" dirty="0">
                <a:latin typeface="Candara" panose="020E0502030303020204" pitchFamily="34" charset="0"/>
              </a:rPr>
              <a:t> para los países que reciben nacionales retornados</a:t>
            </a:r>
            <a:r>
              <a:rPr lang="es-CR" sz="2000" dirty="0" smtClean="0">
                <a:latin typeface="Candara" panose="020E0502030303020204" pitchFamily="34" charset="0"/>
              </a:rPr>
              <a:t>.</a:t>
            </a:r>
          </a:p>
          <a:p>
            <a:pPr algn="just">
              <a:tabLst>
                <a:tab pos="271463" algn="l"/>
              </a:tabLst>
            </a:pPr>
            <a:endParaRPr lang="es-CR" sz="2000" dirty="0">
              <a:latin typeface="Candara" panose="020E0502030303020204" pitchFamily="34" charset="0"/>
            </a:endParaRPr>
          </a:p>
          <a:p>
            <a:pPr marL="342900" indent="-342900" algn="just">
              <a:buAutoNum type="arabicPeriod" startAt="2"/>
              <a:tabLst>
                <a:tab pos="271463" algn="l"/>
              </a:tabLst>
            </a:pPr>
            <a:r>
              <a:rPr lang="es-CR" sz="2000" dirty="0" smtClean="0">
                <a:latin typeface="Candara" panose="020E0502030303020204" pitchFamily="34" charset="0"/>
              </a:rPr>
              <a:t>Intercambiar </a:t>
            </a:r>
            <a:r>
              <a:rPr lang="es-CR" sz="2000" b="1" dirty="0">
                <a:latin typeface="Candara" panose="020E0502030303020204" pitchFamily="34" charset="0"/>
              </a:rPr>
              <a:t>experiencias sobre iniciativas de integración</a:t>
            </a:r>
            <a:r>
              <a:rPr lang="es-CR" sz="2000" dirty="0">
                <a:latin typeface="Candara" panose="020E0502030303020204" pitchFamily="34" charset="0"/>
              </a:rPr>
              <a:t>, retorno y reintegración que permitan abonar a la construcción de políticas públicas en estos temas</a:t>
            </a:r>
            <a:r>
              <a:rPr lang="es-CR" sz="2000" dirty="0" smtClean="0">
                <a:latin typeface="Candara" panose="020E0502030303020204" pitchFamily="34" charset="0"/>
              </a:rPr>
              <a:t>.</a:t>
            </a:r>
          </a:p>
          <a:p>
            <a:pPr algn="just">
              <a:tabLst>
                <a:tab pos="271463" algn="l"/>
              </a:tabLst>
            </a:pPr>
            <a:endParaRPr lang="es-CR" sz="2000" dirty="0">
              <a:latin typeface="Candara" panose="020E0502030303020204" pitchFamily="34" charset="0"/>
            </a:endParaRPr>
          </a:p>
          <a:p>
            <a:pPr algn="just">
              <a:tabLst>
                <a:tab pos="271463" algn="l"/>
              </a:tabLst>
            </a:pPr>
            <a:r>
              <a:rPr lang="es-CR" sz="2000" dirty="0">
                <a:latin typeface="Candara" panose="020E0502030303020204" pitchFamily="34" charset="0"/>
              </a:rPr>
              <a:t>3.	Elaborar un </a:t>
            </a:r>
            <a:r>
              <a:rPr lang="es-CR" sz="2000" b="1" dirty="0">
                <a:latin typeface="Candara" panose="020E0502030303020204" pitchFamily="34" charset="0"/>
              </a:rPr>
              <a:t>documento de principios básicos que orienten la acción regional y nacional en materia de retorno</a:t>
            </a:r>
            <a:r>
              <a:rPr lang="es-CR" sz="2000" dirty="0">
                <a:latin typeface="Candara" panose="020E0502030303020204" pitchFamily="34" charset="0"/>
              </a:rPr>
              <a:t>, </a:t>
            </a:r>
            <a:r>
              <a:rPr lang="es-CR" sz="2000" b="1" dirty="0">
                <a:latin typeface="Candara" panose="020E0502030303020204" pitchFamily="34" charset="0"/>
              </a:rPr>
              <a:t>reintegración e integración</a:t>
            </a:r>
            <a:r>
              <a:rPr lang="es-CR" sz="2000" dirty="0">
                <a:latin typeface="Candara" panose="020E0502030303020204" pitchFamily="34" charset="0"/>
              </a:rPr>
              <a:t> de personas migrantes. </a:t>
            </a:r>
          </a:p>
        </p:txBody>
      </p:sp>
    </p:spTree>
    <p:extLst>
      <p:ext uri="{BB962C8B-B14F-4D97-AF65-F5344CB8AC3E}">
        <p14:creationId xmlns:p14="http://schemas.microsoft.com/office/powerpoint/2010/main" val="2107460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1948AC1-D11B-4D20-8415-0F533C5067E6}" type="slidenum">
              <a:rPr lang="en-US" smtClean="0"/>
              <a:pPr>
                <a:defRPr/>
              </a:pPr>
              <a:t>9</a:t>
            </a:fld>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7528" y="1600200"/>
            <a:ext cx="6788944"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54585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4222</TotalTime>
  <Words>657</Words>
  <Application>Microsoft Office PowerPoint</Application>
  <PresentationFormat>On-screen Show (4:3)</PresentationFormat>
  <Paragraphs>77</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Custom Design</vt:lpstr>
      <vt:lpstr>Taller sobre reintegración social de las personas migrantes Presentación sobre los avances de la CRM en el tema de reintegración de personas retornadas Tegucigalpa, Honduras 26 de octubre de 2016  Salvador Gutiérrez Coordinador ad interim de la ST de la Conferencia Regional sobre Migración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¡Gracias!</vt:lpstr>
    </vt:vector>
  </TitlesOfParts>
  <Company>IOM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dc:creator>
  <cp:lastModifiedBy>Salvador Gutiérrez</cp:lastModifiedBy>
  <cp:revision>204</cp:revision>
  <cp:lastPrinted>1601-01-01T00:00:00Z</cp:lastPrinted>
  <dcterms:created xsi:type="dcterms:W3CDTF">2005-11-18T15:21:23Z</dcterms:created>
  <dcterms:modified xsi:type="dcterms:W3CDTF">2016-10-26T15:21:37Z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TC010721151033</vt:lpwstr>
  </property>
</Properties>
</file>