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25"/>
  </p:notesMasterIdLst>
  <p:handoutMasterIdLst>
    <p:handoutMasterId r:id="rId26"/>
  </p:handoutMasterIdLst>
  <p:sldIdLst>
    <p:sldId id="256" r:id="rId2"/>
    <p:sldId id="289" r:id="rId3"/>
    <p:sldId id="300" r:id="rId4"/>
    <p:sldId id="290" r:id="rId5"/>
    <p:sldId id="303" r:id="rId6"/>
    <p:sldId id="265" r:id="rId7"/>
    <p:sldId id="260" r:id="rId8"/>
    <p:sldId id="257" r:id="rId9"/>
    <p:sldId id="304" r:id="rId10"/>
    <p:sldId id="291" r:id="rId11"/>
    <p:sldId id="292" r:id="rId12"/>
    <p:sldId id="301" r:id="rId13"/>
    <p:sldId id="258" r:id="rId14"/>
    <p:sldId id="261" r:id="rId15"/>
    <p:sldId id="262" r:id="rId16"/>
    <p:sldId id="286" r:id="rId17"/>
    <p:sldId id="302" r:id="rId18"/>
    <p:sldId id="295" r:id="rId19"/>
    <p:sldId id="297" r:id="rId20"/>
    <p:sldId id="298" r:id="rId21"/>
    <p:sldId id="299" r:id="rId22"/>
    <p:sldId id="296" r:id="rId23"/>
    <p:sldId id="266" r:id="rId24"/>
  </p:sldIdLst>
  <p:sldSz cx="9144000" cy="6858000" type="screen4x3"/>
  <p:notesSz cx="70104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0000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870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5CF9DC-A824-4C6F-B4DE-B220791057EE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4D5EC34D-83C8-4FD5-99A2-0E704C0EDE5A}">
      <dgm:prSet phldrT="[Text]"/>
      <dgm:spPr/>
      <dgm:t>
        <a:bodyPr/>
        <a:lstStyle/>
        <a:p>
          <a:r>
            <a:rPr lang="es-CR" dirty="0" smtClean="0">
              <a:latin typeface="Gill Sans MT" pitchFamily="34" charset="0"/>
            </a:rPr>
            <a:t>Dónde estamos ahora</a:t>
          </a:r>
          <a:endParaRPr lang="es-CR" dirty="0">
            <a:latin typeface="Gill Sans MT" pitchFamily="34" charset="0"/>
          </a:endParaRPr>
        </a:p>
      </dgm:t>
    </dgm:pt>
    <dgm:pt modelId="{4D65A410-ACA5-4F1A-8D0D-729C60E6EE8C}" type="parTrans" cxnId="{996304D1-DAB4-4407-A78C-6E846E4A1068}">
      <dgm:prSet/>
      <dgm:spPr/>
      <dgm:t>
        <a:bodyPr/>
        <a:lstStyle/>
        <a:p>
          <a:endParaRPr lang="es-CR">
            <a:latin typeface="Gill Sans MT" pitchFamily="34" charset="0"/>
          </a:endParaRPr>
        </a:p>
      </dgm:t>
    </dgm:pt>
    <dgm:pt modelId="{E01738FA-EDA2-4E1E-9339-4A600437EB58}" type="sibTrans" cxnId="{996304D1-DAB4-4407-A78C-6E846E4A1068}">
      <dgm:prSet/>
      <dgm:spPr/>
      <dgm:t>
        <a:bodyPr/>
        <a:lstStyle/>
        <a:p>
          <a:endParaRPr lang="es-CR">
            <a:latin typeface="Gill Sans MT" pitchFamily="34" charset="0"/>
          </a:endParaRPr>
        </a:p>
      </dgm:t>
    </dgm:pt>
    <dgm:pt modelId="{436E2801-57DF-4849-BABC-BA9BEABC665B}">
      <dgm:prSet phldrT="[Text]"/>
      <dgm:spPr/>
      <dgm:t>
        <a:bodyPr/>
        <a:lstStyle/>
        <a:p>
          <a:pPr algn="l"/>
          <a:r>
            <a:rPr lang="es-CR" b="1" dirty="0" smtClean="0">
              <a:solidFill>
                <a:schemeClr val="bg2">
                  <a:lumMod val="50000"/>
                </a:schemeClr>
              </a:solidFill>
              <a:latin typeface="Gill Sans MT" pitchFamily="34" charset="0"/>
            </a:rPr>
            <a:t>Revisión estratégica</a:t>
          </a:r>
          <a:endParaRPr lang="es-CR" b="1" dirty="0">
            <a:solidFill>
              <a:schemeClr val="bg2">
                <a:lumMod val="50000"/>
              </a:schemeClr>
            </a:solidFill>
            <a:latin typeface="Gill Sans MT" pitchFamily="34" charset="0"/>
          </a:endParaRPr>
        </a:p>
      </dgm:t>
    </dgm:pt>
    <dgm:pt modelId="{69B70BDF-82A9-44ED-ABD7-90D260093D0E}" type="parTrans" cxnId="{29AB96D1-AAEF-4E00-B674-D03E1FA3DDFE}">
      <dgm:prSet/>
      <dgm:spPr/>
      <dgm:t>
        <a:bodyPr/>
        <a:lstStyle/>
        <a:p>
          <a:endParaRPr lang="es-CR">
            <a:latin typeface="Gill Sans MT" pitchFamily="34" charset="0"/>
          </a:endParaRPr>
        </a:p>
      </dgm:t>
    </dgm:pt>
    <dgm:pt modelId="{BC501335-1216-40A3-B3AF-FA07874325EB}" type="sibTrans" cxnId="{29AB96D1-AAEF-4E00-B674-D03E1FA3DDFE}">
      <dgm:prSet/>
      <dgm:spPr/>
      <dgm:t>
        <a:bodyPr/>
        <a:lstStyle/>
        <a:p>
          <a:endParaRPr lang="es-CR">
            <a:latin typeface="Gill Sans MT" pitchFamily="34" charset="0"/>
          </a:endParaRPr>
        </a:p>
      </dgm:t>
    </dgm:pt>
    <dgm:pt modelId="{FC07BE8B-AAED-4161-A884-EF684962B673}">
      <dgm:prSet phldrT="[Text]"/>
      <dgm:spPr/>
      <dgm:t>
        <a:bodyPr/>
        <a:lstStyle/>
        <a:p>
          <a:pPr algn="l"/>
          <a:r>
            <a:rPr lang="en-US" b="1" dirty="0" err="1" smtClean="0">
              <a:solidFill>
                <a:schemeClr val="bg2">
                  <a:lumMod val="50000"/>
                </a:schemeClr>
              </a:solidFill>
              <a:latin typeface="Gill Sans MT" pitchFamily="34" charset="0"/>
            </a:rPr>
            <a:t>Valores</a:t>
          </a:r>
          <a:endParaRPr lang="es-CR" b="1" dirty="0">
            <a:solidFill>
              <a:schemeClr val="bg2">
                <a:lumMod val="50000"/>
              </a:schemeClr>
            </a:solidFill>
            <a:latin typeface="Gill Sans MT" pitchFamily="34" charset="0"/>
          </a:endParaRPr>
        </a:p>
      </dgm:t>
    </dgm:pt>
    <dgm:pt modelId="{3C39A58A-1304-45CA-A2F1-A406CC20E01B}" type="parTrans" cxnId="{DE68C227-4633-431E-8486-006DE813AFAC}">
      <dgm:prSet/>
      <dgm:spPr/>
      <dgm:t>
        <a:bodyPr/>
        <a:lstStyle/>
        <a:p>
          <a:endParaRPr lang="es-CR">
            <a:latin typeface="Gill Sans MT" pitchFamily="34" charset="0"/>
          </a:endParaRPr>
        </a:p>
      </dgm:t>
    </dgm:pt>
    <dgm:pt modelId="{C2E52D1A-A182-439C-9037-745B517EA4E2}" type="sibTrans" cxnId="{DE68C227-4633-431E-8486-006DE813AFAC}">
      <dgm:prSet/>
      <dgm:spPr/>
      <dgm:t>
        <a:bodyPr/>
        <a:lstStyle/>
        <a:p>
          <a:endParaRPr lang="es-CR">
            <a:latin typeface="Gill Sans MT" pitchFamily="34" charset="0"/>
          </a:endParaRPr>
        </a:p>
      </dgm:t>
    </dgm:pt>
    <dgm:pt modelId="{C491C7C3-24C5-4631-B7F9-141BEC820231}">
      <dgm:prSet phldrT="[Text]"/>
      <dgm:spPr/>
      <dgm:t>
        <a:bodyPr/>
        <a:lstStyle/>
        <a:p>
          <a:r>
            <a:rPr lang="en-US" dirty="0" smtClean="0">
              <a:latin typeface="Gill Sans MT" pitchFamily="34" charset="0"/>
            </a:rPr>
            <a:t>A </a:t>
          </a:r>
          <a:r>
            <a:rPr lang="en-US" dirty="0" err="1" smtClean="0">
              <a:latin typeface="Gill Sans MT" pitchFamily="34" charset="0"/>
            </a:rPr>
            <a:t>dónde</a:t>
          </a:r>
          <a:r>
            <a:rPr lang="en-US" dirty="0" smtClean="0">
              <a:latin typeface="Gill Sans MT" pitchFamily="34" charset="0"/>
            </a:rPr>
            <a:t> </a:t>
          </a:r>
          <a:r>
            <a:rPr lang="en-US" dirty="0" err="1" smtClean="0">
              <a:latin typeface="Gill Sans MT" pitchFamily="34" charset="0"/>
            </a:rPr>
            <a:t>vamos</a:t>
          </a:r>
          <a:endParaRPr lang="es-CR" dirty="0">
            <a:latin typeface="Gill Sans MT" pitchFamily="34" charset="0"/>
          </a:endParaRPr>
        </a:p>
      </dgm:t>
    </dgm:pt>
    <dgm:pt modelId="{8580F6C5-839E-4AAD-BBD9-4F13F0A3B1BA}" type="parTrans" cxnId="{377E6CF8-99DC-4397-8A2C-9B06CCF6EF88}">
      <dgm:prSet/>
      <dgm:spPr/>
      <dgm:t>
        <a:bodyPr/>
        <a:lstStyle/>
        <a:p>
          <a:endParaRPr lang="es-CR">
            <a:latin typeface="Gill Sans MT" pitchFamily="34" charset="0"/>
          </a:endParaRPr>
        </a:p>
      </dgm:t>
    </dgm:pt>
    <dgm:pt modelId="{CA8597CE-7CBC-4705-99B4-93D8BF3D71AB}" type="sibTrans" cxnId="{377E6CF8-99DC-4397-8A2C-9B06CCF6EF88}">
      <dgm:prSet/>
      <dgm:spPr/>
      <dgm:t>
        <a:bodyPr/>
        <a:lstStyle/>
        <a:p>
          <a:endParaRPr lang="es-CR">
            <a:latin typeface="Gill Sans MT" pitchFamily="34" charset="0"/>
          </a:endParaRPr>
        </a:p>
      </dgm:t>
    </dgm:pt>
    <dgm:pt modelId="{16D58826-AA5D-4898-A798-BC3F6A44A16C}">
      <dgm:prSet phldrT="[Text]" custT="1"/>
      <dgm:spPr/>
      <dgm:t>
        <a:bodyPr/>
        <a:lstStyle/>
        <a:p>
          <a:pPr algn="l"/>
          <a:r>
            <a:rPr lang="en-US" sz="1400" b="1" dirty="0" err="1" smtClean="0">
              <a:solidFill>
                <a:schemeClr val="bg2">
                  <a:lumMod val="50000"/>
                </a:schemeClr>
              </a:solidFill>
              <a:latin typeface="Gill Sans MT" pitchFamily="34" charset="0"/>
            </a:rPr>
            <a:t>Visión</a:t>
          </a:r>
          <a:endParaRPr lang="es-CR" sz="1400" b="1" dirty="0">
            <a:solidFill>
              <a:schemeClr val="bg2">
                <a:lumMod val="50000"/>
              </a:schemeClr>
            </a:solidFill>
            <a:latin typeface="Gill Sans MT" pitchFamily="34" charset="0"/>
          </a:endParaRPr>
        </a:p>
      </dgm:t>
    </dgm:pt>
    <dgm:pt modelId="{28EDC3D6-5B02-41BC-9DEA-BCCD8B72DE6D}" type="parTrans" cxnId="{DEFF12EB-1CB9-4C0B-BC10-E28CB1D81B89}">
      <dgm:prSet/>
      <dgm:spPr/>
      <dgm:t>
        <a:bodyPr/>
        <a:lstStyle/>
        <a:p>
          <a:endParaRPr lang="es-CR">
            <a:latin typeface="Gill Sans MT" pitchFamily="34" charset="0"/>
          </a:endParaRPr>
        </a:p>
      </dgm:t>
    </dgm:pt>
    <dgm:pt modelId="{5A5BD05F-CE51-43D4-8999-0E9D558773D0}" type="sibTrans" cxnId="{DEFF12EB-1CB9-4C0B-BC10-E28CB1D81B89}">
      <dgm:prSet/>
      <dgm:spPr/>
      <dgm:t>
        <a:bodyPr/>
        <a:lstStyle/>
        <a:p>
          <a:endParaRPr lang="es-CR">
            <a:latin typeface="Gill Sans MT" pitchFamily="34" charset="0"/>
          </a:endParaRPr>
        </a:p>
      </dgm:t>
    </dgm:pt>
    <dgm:pt modelId="{90096273-AD61-4807-9F2B-51DFC30C96C4}">
      <dgm:prSet phldrT="[Text]"/>
      <dgm:spPr/>
      <dgm:t>
        <a:bodyPr/>
        <a:lstStyle/>
        <a:p>
          <a:r>
            <a:rPr lang="en-US" dirty="0" err="1" smtClean="0">
              <a:latin typeface="Gill Sans MT" pitchFamily="34" charset="0"/>
            </a:rPr>
            <a:t>Cómo</a:t>
          </a:r>
          <a:r>
            <a:rPr lang="en-US" dirty="0" smtClean="0">
              <a:latin typeface="Gill Sans MT" pitchFamily="34" charset="0"/>
            </a:rPr>
            <a:t> </a:t>
          </a:r>
          <a:r>
            <a:rPr lang="en-US" dirty="0" err="1" smtClean="0">
              <a:latin typeface="Gill Sans MT" pitchFamily="34" charset="0"/>
            </a:rPr>
            <a:t>vamos</a:t>
          </a:r>
          <a:r>
            <a:rPr lang="en-US" dirty="0" smtClean="0">
              <a:latin typeface="Gill Sans MT" pitchFamily="34" charset="0"/>
            </a:rPr>
            <a:t> a </a:t>
          </a:r>
          <a:r>
            <a:rPr lang="en-US" dirty="0" err="1" smtClean="0">
              <a:latin typeface="Gill Sans MT" pitchFamily="34" charset="0"/>
            </a:rPr>
            <a:t>llegar</a:t>
          </a:r>
          <a:r>
            <a:rPr lang="en-US" dirty="0" smtClean="0">
              <a:latin typeface="Gill Sans MT" pitchFamily="34" charset="0"/>
            </a:rPr>
            <a:t> </a:t>
          </a:r>
          <a:r>
            <a:rPr lang="en-US" dirty="0" err="1" smtClean="0">
              <a:latin typeface="Gill Sans MT" pitchFamily="34" charset="0"/>
            </a:rPr>
            <a:t>ahí</a:t>
          </a:r>
          <a:endParaRPr lang="en-US" dirty="0" smtClean="0">
            <a:latin typeface="Gill Sans MT" pitchFamily="34" charset="0"/>
          </a:endParaRPr>
        </a:p>
      </dgm:t>
    </dgm:pt>
    <dgm:pt modelId="{268DB5E5-5CB7-4BED-BA7E-6A9F3C6DFB60}" type="parTrans" cxnId="{A86E0A43-973C-4EB2-AD0E-2B6BFF832B2E}">
      <dgm:prSet/>
      <dgm:spPr/>
      <dgm:t>
        <a:bodyPr/>
        <a:lstStyle/>
        <a:p>
          <a:endParaRPr lang="es-CR">
            <a:latin typeface="Gill Sans MT" pitchFamily="34" charset="0"/>
          </a:endParaRPr>
        </a:p>
      </dgm:t>
    </dgm:pt>
    <dgm:pt modelId="{3F08AEEE-74B8-49B3-9B2E-ACDB3A346E1A}" type="sibTrans" cxnId="{A86E0A43-973C-4EB2-AD0E-2B6BFF832B2E}">
      <dgm:prSet/>
      <dgm:spPr/>
      <dgm:t>
        <a:bodyPr/>
        <a:lstStyle/>
        <a:p>
          <a:endParaRPr lang="es-CR">
            <a:latin typeface="Gill Sans MT" pitchFamily="34" charset="0"/>
          </a:endParaRPr>
        </a:p>
      </dgm:t>
    </dgm:pt>
    <dgm:pt modelId="{F1E6045E-13F9-4958-BEFE-2F015BA48F3A}">
      <dgm:prSet phldrT="[Text]" custT="1"/>
      <dgm:spPr/>
      <dgm:t>
        <a:bodyPr/>
        <a:lstStyle/>
        <a:p>
          <a:pPr algn="ctr"/>
          <a:r>
            <a:rPr lang="en-US" sz="1400" b="1" dirty="0" err="1" smtClean="0">
              <a:solidFill>
                <a:schemeClr val="bg2">
                  <a:lumMod val="50000"/>
                </a:schemeClr>
              </a:solidFill>
              <a:latin typeface="Gill Sans MT" pitchFamily="34" charset="0"/>
            </a:rPr>
            <a:t>Metas</a:t>
          </a:r>
          <a:endParaRPr lang="es-CR" sz="1400" b="1" dirty="0">
            <a:solidFill>
              <a:schemeClr val="bg2">
                <a:lumMod val="50000"/>
              </a:schemeClr>
            </a:solidFill>
            <a:latin typeface="Gill Sans MT" pitchFamily="34" charset="0"/>
          </a:endParaRPr>
        </a:p>
      </dgm:t>
    </dgm:pt>
    <dgm:pt modelId="{EC2EF91D-3BB3-44D0-B6D3-54D191779B7D}" type="parTrans" cxnId="{1FF97719-C00D-48ED-9C5B-5198B120C13D}">
      <dgm:prSet/>
      <dgm:spPr/>
      <dgm:t>
        <a:bodyPr/>
        <a:lstStyle/>
        <a:p>
          <a:endParaRPr lang="es-CR">
            <a:latin typeface="Gill Sans MT" pitchFamily="34" charset="0"/>
          </a:endParaRPr>
        </a:p>
      </dgm:t>
    </dgm:pt>
    <dgm:pt modelId="{5DCD52C3-1CE7-45D9-AF52-34BF45E92A1B}" type="sibTrans" cxnId="{1FF97719-C00D-48ED-9C5B-5198B120C13D}">
      <dgm:prSet/>
      <dgm:spPr/>
      <dgm:t>
        <a:bodyPr/>
        <a:lstStyle/>
        <a:p>
          <a:endParaRPr lang="es-CR">
            <a:latin typeface="Gill Sans MT" pitchFamily="34" charset="0"/>
          </a:endParaRPr>
        </a:p>
      </dgm:t>
    </dgm:pt>
    <dgm:pt modelId="{0AB533CD-4280-4C5A-99C9-D0AE47FCC304}">
      <dgm:prSet phldrT="[Text]"/>
      <dgm:spPr/>
      <dgm:t>
        <a:bodyPr/>
        <a:lstStyle/>
        <a:p>
          <a:pPr algn="l"/>
          <a:r>
            <a:rPr lang="es-CR" b="1" dirty="0" smtClean="0">
              <a:solidFill>
                <a:schemeClr val="bg2">
                  <a:lumMod val="50000"/>
                </a:schemeClr>
              </a:solidFill>
              <a:latin typeface="Gill Sans MT" pitchFamily="34" charset="0"/>
            </a:rPr>
            <a:t>Misión</a:t>
          </a:r>
          <a:endParaRPr lang="es-CR" b="1" dirty="0">
            <a:solidFill>
              <a:schemeClr val="bg2">
                <a:lumMod val="50000"/>
              </a:schemeClr>
            </a:solidFill>
            <a:latin typeface="Gill Sans MT" pitchFamily="34" charset="0"/>
          </a:endParaRPr>
        </a:p>
      </dgm:t>
    </dgm:pt>
    <dgm:pt modelId="{F7AA81F2-0C5A-433B-9CA6-CBB8C1B9A733}" type="parTrans" cxnId="{FF25EE57-825E-4BB2-8B64-482A97529D8E}">
      <dgm:prSet/>
      <dgm:spPr/>
      <dgm:t>
        <a:bodyPr/>
        <a:lstStyle/>
        <a:p>
          <a:endParaRPr lang="es-CR">
            <a:latin typeface="Gill Sans MT" pitchFamily="34" charset="0"/>
          </a:endParaRPr>
        </a:p>
      </dgm:t>
    </dgm:pt>
    <dgm:pt modelId="{7A9D3BCA-C6ED-4850-90E2-D40E17D72A84}" type="sibTrans" cxnId="{FF25EE57-825E-4BB2-8B64-482A97529D8E}">
      <dgm:prSet/>
      <dgm:spPr/>
      <dgm:t>
        <a:bodyPr/>
        <a:lstStyle/>
        <a:p>
          <a:endParaRPr lang="es-CR">
            <a:latin typeface="Gill Sans MT" pitchFamily="34" charset="0"/>
          </a:endParaRPr>
        </a:p>
      </dgm:t>
    </dgm:pt>
    <dgm:pt modelId="{7D1B410A-84E2-413C-B21B-53D7A440D79D}">
      <dgm:prSet phldrT="[Text]"/>
      <dgm:spPr/>
      <dgm:t>
        <a:bodyPr/>
        <a:lstStyle/>
        <a:p>
          <a:pPr algn="l"/>
          <a:r>
            <a:rPr lang="en-US" b="1" dirty="0" smtClean="0">
              <a:solidFill>
                <a:schemeClr val="bg2">
                  <a:lumMod val="50000"/>
                </a:schemeClr>
              </a:solidFill>
              <a:latin typeface="Gill Sans MT" pitchFamily="34" charset="0"/>
            </a:rPr>
            <a:t>Valor </a:t>
          </a:r>
          <a:r>
            <a:rPr lang="en-US" b="1" dirty="0" err="1" smtClean="0">
              <a:solidFill>
                <a:schemeClr val="bg2">
                  <a:lumMod val="50000"/>
                </a:schemeClr>
              </a:solidFill>
              <a:latin typeface="Gill Sans MT" pitchFamily="34" charset="0"/>
            </a:rPr>
            <a:t>agregado</a:t>
          </a:r>
          <a:endParaRPr lang="es-CR" b="1" dirty="0">
            <a:solidFill>
              <a:schemeClr val="bg2">
                <a:lumMod val="50000"/>
              </a:schemeClr>
            </a:solidFill>
            <a:latin typeface="Gill Sans MT" pitchFamily="34" charset="0"/>
          </a:endParaRPr>
        </a:p>
      </dgm:t>
    </dgm:pt>
    <dgm:pt modelId="{69908C76-16EB-4238-A179-C1E58F5FF3C9}" type="parTrans" cxnId="{5E66D4F6-1490-42EB-87BE-F6C9A21325D7}">
      <dgm:prSet/>
      <dgm:spPr/>
      <dgm:t>
        <a:bodyPr/>
        <a:lstStyle/>
        <a:p>
          <a:endParaRPr lang="es-CR">
            <a:latin typeface="Gill Sans MT" pitchFamily="34" charset="0"/>
          </a:endParaRPr>
        </a:p>
      </dgm:t>
    </dgm:pt>
    <dgm:pt modelId="{590C2DA5-21CF-47A5-A2EB-07ABD026E15F}" type="sibTrans" cxnId="{5E66D4F6-1490-42EB-87BE-F6C9A21325D7}">
      <dgm:prSet/>
      <dgm:spPr/>
      <dgm:t>
        <a:bodyPr/>
        <a:lstStyle/>
        <a:p>
          <a:endParaRPr lang="es-CR">
            <a:latin typeface="Gill Sans MT" pitchFamily="34" charset="0"/>
          </a:endParaRPr>
        </a:p>
      </dgm:t>
    </dgm:pt>
    <dgm:pt modelId="{EA2A422D-8AD3-43B6-9545-71762C46C967}">
      <dgm:prSet phldrT="[Text]"/>
      <dgm:spPr/>
      <dgm:t>
        <a:bodyPr/>
        <a:lstStyle/>
        <a:p>
          <a:pPr algn="l"/>
          <a:r>
            <a:rPr lang="en-US" b="1" dirty="0" err="1" smtClean="0">
              <a:solidFill>
                <a:schemeClr val="bg2">
                  <a:lumMod val="50000"/>
                </a:schemeClr>
              </a:solidFill>
              <a:latin typeface="Gill Sans MT" pitchFamily="34" charset="0"/>
            </a:rPr>
            <a:t>Estrategias</a:t>
          </a:r>
          <a:r>
            <a:rPr lang="en-US" b="1" dirty="0" smtClean="0">
              <a:solidFill>
                <a:schemeClr val="bg2">
                  <a:lumMod val="50000"/>
                </a:schemeClr>
              </a:solidFill>
              <a:latin typeface="Gill Sans MT" pitchFamily="34" charset="0"/>
            </a:rPr>
            <a:t> </a:t>
          </a:r>
          <a:r>
            <a:rPr lang="en-US" b="1" dirty="0" err="1" smtClean="0">
              <a:solidFill>
                <a:schemeClr val="bg2">
                  <a:lumMod val="50000"/>
                </a:schemeClr>
              </a:solidFill>
              <a:latin typeface="Gill Sans MT" pitchFamily="34" charset="0"/>
            </a:rPr>
            <a:t>institucionales</a:t>
          </a:r>
          <a:r>
            <a:rPr lang="en-US" b="1" dirty="0" smtClean="0">
              <a:solidFill>
                <a:schemeClr val="bg2">
                  <a:lumMod val="50000"/>
                </a:schemeClr>
              </a:solidFill>
              <a:latin typeface="Gill Sans MT" pitchFamily="34" charset="0"/>
            </a:rPr>
            <a:t> </a:t>
          </a:r>
          <a:r>
            <a:rPr lang="en-US" b="1" dirty="0" err="1" smtClean="0">
              <a:solidFill>
                <a:schemeClr val="bg2">
                  <a:lumMod val="50000"/>
                </a:schemeClr>
              </a:solidFill>
              <a:latin typeface="Gill Sans MT" pitchFamily="34" charset="0"/>
            </a:rPr>
            <a:t>previas</a:t>
          </a:r>
          <a:endParaRPr lang="es-CR" b="1" dirty="0">
            <a:solidFill>
              <a:schemeClr val="bg2">
                <a:lumMod val="50000"/>
              </a:schemeClr>
            </a:solidFill>
            <a:latin typeface="Gill Sans MT" pitchFamily="34" charset="0"/>
          </a:endParaRPr>
        </a:p>
      </dgm:t>
    </dgm:pt>
    <dgm:pt modelId="{1010E78B-B2D3-4E94-9254-C646408230CB}" type="parTrans" cxnId="{65C95E0A-5AE1-4BD0-B421-76B6F128A5A7}">
      <dgm:prSet/>
      <dgm:spPr/>
      <dgm:t>
        <a:bodyPr/>
        <a:lstStyle/>
        <a:p>
          <a:endParaRPr lang="es-CR">
            <a:latin typeface="Gill Sans MT" pitchFamily="34" charset="0"/>
          </a:endParaRPr>
        </a:p>
      </dgm:t>
    </dgm:pt>
    <dgm:pt modelId="{90E3C438-0810-44BE-9B7D-9472E4C1AB0A}" type="sibTrans" cxnId="{65C95E0A-5AE1-4BD0-B421-76B6F128A5A7}">
      <dgm:prSet/>
      <dgm:spPr/>
      <dgm:t>
        <a:bodyPr/>
        <a:lstStyle/>
        <a:p>
          <a:endParaRPr lang="es-CR">
            <a:latin typeface="Gill Sans MT" pitchFamily="34" charset="0"/>
          </a:endParaRPr>
        </a:p>
      </dgm:t>
    </dgm:pt>
    <dgm:pt modelId="{7D82E251-C4CF-46F8-A58D-4F6BAA265BAF}">
      <dgm:prSet phldrT="[Text]" custT="1"/>
      <dgm:spPr/>
      <dgm:t>
        <a:bodyPr/>
        <a:lstStyle/>
        <a:p>
          <a:pPr algn="l"/>
          <a:r>
            <a:rPr lang="en-US" sz="1400" b="1" dirty="0" err="1" smtClean="0">
              <a:solidFill>
                <a:schemeClr val="bg2">
                  <a:lumMod val="50000"/>
                </a:schemeClr>
              </a:solidFill>
              <a:latin typeface="Gill Sans MT" pitchFamily="34" charset="0"/>
            </a:rPr>
            <a:t>Objetivos</a:t>
          </a:r>
          <a:r>
            <a:rPr lang="en-US" sz="1400" b="1" dirty="0" smtClean="0">
              <a:solidFill>
                <a:schemeClr val="bg2">
                  <a:lumMod val="50000"/>
                </a:schemeClr>
              </a:solidFill>
              <a:latin typeface="Gill Sans MT" pitchFamily="34" charset="0"/>
            </a:rPr>
            <a:t> y </a:t>
          </a:r>
          <a:r>
            <a:rPr lang="en-US" sz="1400" b="1" dirty="0" err="1" smtClean="0">
              <a:solidFill>
                <a:schemeClr val="bg2">
                  <a:lumMod val="50000"/>
                </a:schemeClr>
              </a:solidFill>
              <a:latin typeface="Gill Sans MT" pitchFamily="34" charset="0"/>
            </a:rPr>
            <a:t>prioridades</a:t>
          </a:r>
          <a:r>
            <a:rPr lang="en-US" sz="1400" b="1" dirty="0" smtClean="0">
              <a:solidFill>
                <a:schemeClr val="bg2">
                  <a:lumMod val="50000"/>
                </a:schemeClr>
              </a:solidFill>
              <a:latin typeface="Gill Sans MT" pitchFamily="34" charset="0"/>
            </a:rPr>
            <a:t> </a:t>
          </a:r>
          <a:r>
            <a:rPr lang="en-US" sz="1400" b="1" dirty="0" err="1" smtClean="0">
              <a:solidFill>
                <a:schemeClr val="bg2">
                  <a:lumMod val="50000"/>
                </a:schemeClr>
              </a:solidFill>
              <a:latin typeface="Gill Sans MT" pitchFamily="34" charset="0"/>
            </a:rPr>
            <a:t>estratégicas</a:t>
          </a:r>
          <a:endParaRPr lang="es-CR" sz="1400" b="1" dirty="0">
            <a:solidFill>
              <a:schemeClr val="bg2">
                <a:lumMod val="50000"/>
              </a:schemeClr>
            </a:solidFill>
            <a:latin typeface="Gill Sans MT" pitchFamily="34" charset="0"/>
          </a:endParaRPr>
        </a:p>
      </dgm:t>
    </dgm:pt>
    <dgm:pt modelId="{09667C49-E9BE-41A3-8B56-04FAFE9971A5}" type="parTrans" cxnId="{EACF2BFC-1DAB-4A88-87FF-A45B765C49F1}">
      <dgm:prSet/>
      <dgm:spPr/>
      <dgm:t>
        <a:bodyPr/>
        <a:lstStyle/>
        <a:p>
          <a:endParaRPr lang="es-CR">
            <a:latin typeface="Gill Sans MT" pitchFamily="34" charset="0"/>
          </a:endParaRPr>
        </a:p>
      </dgm:t>
    </dgm:pt>
    <dgm:pt modelId="{1B390E0C-AFE8-4ECC-9D3A-EE7C91DE1F50}" type="sibTrans" cxnId="{EACF2BFC-1DAB-4A88-87FF-A45B765C49F1}">
      <dgm:prSet/>
      <dgm:spPr/>
      <dgm:t>
        <a:bodyPr/>
        <a:lstStyle/>
        <a:p>
          <a:endParaRPr lang="es-CR">
            <a:latin typeface="Gill Sans MT" pitchFamily="34" charset="0"/>
          </a:endParaRPr>
        </a:p>
      </dgm:t>
    </dgm:pt>
    <dgm:pt modelId="{343AF0F3-1B10-4C82-8298-170D715F5BCD}">
      <dgm:prSet phldrT="[Text]" custT="1"/>
      <dgm:spPr/>
      <dgm:t>
        <a:bodyPr/>
        <a:lstStyle/>
        <a:p>
          <a:pPr algn="ctr"/>
          <a:r>
            <a:rPr lang="en-US" sz="1400" b="1" dirty="0" err="1" smtClean="0">
              <a:solidFill>
                <a:schemeClr val="bg2">
                  <a:lumMod val="50000"/>
                </a:schemeClr>
              </a:solidFill>
              <a:latin typeface="Gill Sans MT" pitchFamily="34" charset="0"/>
            </a:rPr>
            <a:t>Acciones</a:t>
          </a:r>
          <a:endParaRPr lang="es-CR" sz="1400" b="1" dirty="0">
            <a:solidFill>
              <a:schemeClr val="bg2">
                <a:lumMod val="50000"/>
              </a:schemeClr>
            </a:solidFill>
            <a:latin typeface="Gill Sans MT" pitchFamily="34" charset="0"/>
          </a:endParaRPr>
        </a:p>
      </dgm:t>
    </dgm:pt>
    <dgm:pt modelId="{4C54ACF9-B561-4AE4-B455-11C66DAA8444}" type="parTrans" cxnId="{2A67E7F4-7B8D-4D03-BD23-E632A6F6610E}">
      <dgm:prSet/>
      <dgm:spPr/>
      <dgm:t>
        <a:bodyPr/>
        <a:lstStyle/>
        <a:p>
          <a:endParaRPr lang="es-CR">
            <a:latin typeface="Gill Sans MT" pitchFamily="34" charset="0"/>
          </a:endParaRPr>
        </a:p>
      </dgm:t>
    </dgm:pt>
    <dgm:pt modelId="{2FB82691-B66D-416C-8968-6CB8F683CD37}" type="sibTrans" cxnId="{2A67E7F4-7B8D-4D03-BD23-E632A6F6610E}">
      <dgm:prSet/>
      <dgm:spPr/>
      <dgm:t>
        <a:bodyPr/>
        <a:lstStyle/>
        <a:p>
          <a:endParaRPr lang="es-CR">
            <a:latin typeface="Gill Sans MT" pitchFamily="34" charset="0"/>
          </a:endParaRPr>
        </a:p>
      </dgm:t>
    </dgm:pt>
    <dgm:pt modelId="{B7AAAF6A-ED36-49B1-84EB-C6C63A321150}">
      <dgm:prSet phldrT="[Text]" custT="1"/>
      <dgm:spPr/>
      <dgm:t>
        <a:bodyPr/>
        <a:lstStyle/>
        <a:p>
          <a:pPr algn="ctr"/>
          <a:r>
            <a:rPr lang="en-US" sz="1400" b="1" dirty="0" err="1" smtClean="0">
              <a:solidFill>
                <a:schemeClr val="bg2">
                  <a:lumMod val="50000"/>
                </a:schemeClr>
              </a:solidFill>
              <a:latin typeface="Gill Sans MT" pitchFamily="34" charset="0"/>
            </a:rPr>
            <a:t>Indicadores</a:t>
          </a:r>
          <a:endParaRPr lang="es-CR" sz="1400" b="1" dirty="0">
            <a:solidFill>
              <a:schemeClr val="bg2">
                <a:lumMod val="50000"/>
              </a:schemeClr>
            </a:solidFill>
            <a:latin typeface="Gill Sans MT" pitchFamily="34" charset="0"/>
          </a:endParaRPr>
        </a:p>
      </dgm:t>
    </dgm:pt>
    <dgm:pt modelId="{5A92A9F6-B1FB-4775-9C4A-EA534DB89AF2}" type="parTrans" cxnId="{705A7CEE-DF45-40CF-99BC-9D10779D03E5}">
      <dgm:prSet/>
      <dgm:spPr/>
      <dgm:t>
        <a:bodyPr/>
        <a:lstStyle/>
        <a:p>
          <a:endParaRPr lang="es-CR">
            <a:latin typeface="Gill Sans MT" pitchFamily="34" charset="0"/>
          </a:endParaRPr>
        </a:p>
      </dgm:t>
    </dgm:pt>
    <dgm:pt modelId="{9F5D0A3B-FDC0-4218-927D-387F39969848}" type="sibTrans" cxnId="{705A7CEE-DF45-40CF-99BC-9D10779D03E5}">
      <dgm:prSet/>
      <dgm:spPr/>
      <dgm:t>
        <a:bodyPr/>
        <a:lstStyle/>
        <a:p>
          <a:endParaRPr lang="es-CR">
            <a:latin typeface="Gill Sans MT" pitchFamily="34" charset="0"/>
          </a:endParaRPr>
        </a:p>
      </dgm:t>
    </dgm:pt>
    <dgm:pt modelId="{242D70B9-8BD6-44F1-913F-BCB4CB6380DF}">
      <dgm:prSet phldrT="[Text]" custT="1"/>
      <dgm:spPr/>
      <dgm:t>
        <a:bodyPr/>
        <a:lstStyle/>
        <a:p>
          <a:pPr algn="l"/>
          <a:r>
            <a:rPr lang="es-CR" sz="1400" b="1" dirty="0" smtClean="0">
              <a:solidFill>
                <a:schemeClr val="bg2">
                  <a:lumMod val="50000"/>
                </a:schemeClr>
              </a:solidFill>
              <a:latin typeface="Gill Sans MT" pitchFamily="34" charset="0"/>
            </a:rPr>
            <a:t>Lineamientos</a:t>
          </a:r>
          <a:endParaRPr lang="es-CR" sz="1400" b="1" dirty="0">
            <a:solidFill>
              <a:schemeClr val="bg2">
                <a:lumMod val="50000"/>
              </a:schemeClr>
            </a:solidFill>
            <a:latin typeface="Gill Sans MT" pitchFamily="34" charset="0"/>
          </a:endParaRPr>
        </a:p>
      </dgm:t>
    </dgm:pt>
    <dgm:pt modelId="{FB472BD5-7E6B-41F2-B795-07E9789ADCCF}" type="parTrans" cxnId="{E52F3638-ECA9-4D9B-92CA-0F8B1ED03C8B}">
      <dgm:prSet/>
      <dgm:spPr/>
      <dgm:t>
        <a:bodyPr/>
        <a:lstStyle/>
        <a:p>
          <a:endParaRPr lang="es-CR"/>
        </a:p>
      </dgm:t>
    </dgm:pt>
    <dgm:pt modelId="{8027D9AF-A6E5-4784-980D-E2E511907EE3}" type="sibTrans" cxnId="{E52F3638-ECA9-4D9B-92CA-0F8B1ED03C8B}">
      <dgm:prSet/>
      <dgm:spPr/>
      <dgm:t>
        <a:bodyPr/>
        <a:lstStyle/>
        <a:p>
          <a:endParaRPr lang="es-CR"/>
        </a:p>
      </dgm:t>
    </dgm:pt>
    <dgm:pt modelId="{85A534BC-CC5A-472A-9F22-04297E436968}" type="pres">
      <dgm:prSet presAssocID="{9D5CF9DC-A824-4C6F-B4DE-B220791057EE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CR"/>
        </a:p>
      </dgm:t>
    </dgm:pt>
    <dgm:pt modelId="{ED189873-3121-4065-8CA4-B27F856BB22B}" type="pres">
      <dgm:prSet presAssocID="{4D5EC34D-83C8-4FD5-99A2-0E704C0EDE5A}" presName="composite" presStyleCnt="0"/>
      <dgm:spPr/>
    </dgm:pt>
    <dgm:pt modelId="{1423A143-2D53-4589-8AEA-E2BAF3DB824A}" type="pres">
      <dgm:prSet presAssocID="{4D5EC34D-83C8-4FD5-99A2-0E704C0EDE5A}" presName="bentUpArrow1" presStyleLbl="alignImgPlace1" presStyleIdx="0" presStyleCnt="2"/>
      <dgm:spPr/>
    </dgm:pt>
    <dgm:pt modelId="{566AC890-19B9-4241-AFB5-7E9BA29E06FE}" type="pres">
      <dgm:prSet presAssocID="{4D5EC34D-83C8-4FD5-99A2-0E704C0EDE5A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8D686321-D225-4A87-B811-1A7A63AA24E0}" type="pres">
      <dgm:prSet presAssocID="{4D5EC34D-83C8-4FD5-99A2-0E704C0EDE5A}" presName="ChildText" presStyleLbl="revTx" presStyleIdx="0" presStyleCnt="3" custScaleX="252919" custScaleY="144177" custLinFactNeighborX="823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20DF1FDC-207B-4425-BC34-02B3C3933198}" type="pres">
      <dgm:prSet presAssocID="{E01738FA-EDA2-4E1E-9339-4A600437EB58}" presName="sibTrans" presStyleCnt="0"/>
      <dgm:spPr/>
    </dgm:pt>
    <dgm:pt modelId="{DB00B9BE-1E58-4107-A974-34F67A59C025}" type="pres">
      <dgm:prSet presAssocID="{C491C7C3-24C5-4631-B7F9-141BEC820231}" presName="composite" presStyleCnt="0"/>
      <dgm:spPr/>
    </dgm:pt>
    <dgm:pt modelId="{4DFE971E-062F-49B6-A2B8-ABD66DA6C7A1}" type="pres">
      <dgm:prSet presAssocID="{C491C7C3-24C5-4631-B7F9-141BEC820231}" presName="bentUpArrow1" presStyleLbl="alignImgPlace1" presStyleIdx="1" presStyleCnt="2"/>
      <dgm:spPr/>
    </dgm:pt>
    <dgm:pt modelId="{C09ABEDB-9CDC-4C66-BB0F-BD6FD6DDFB8C}" type="pres">
      <dgm:prSet presAssocID="{C491C7C3-24C5-4631-B7F9-141BEC820231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4A1034B5-2AA8-4948-BB87-AE5AD96A7D43}" type="pres">
      <dgm:prSet presAssocID="{C491C7C3-24C5-4631-B7F9-141BEC820231}" presName="ChildText" presStyleLbl="revTx" presStyleIdx="1" presStyleCnt="3" custScaleX="251142" custLinFactNeighborX="80501" custLinFactNeighborY="256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984314C3-DB93-4A8B-BB9D-33326F7CB4F8}" type="pres">
      <dgm:prSet presAssocID="{CA8597CE-7CBC-4705-99B4-93D8BF3D71AB}" presName="sibTrans" presStyleCnt="0"/>
      <dgm:spPr/>
    </dgm:pt>
    <dgm:pt modelId="{E2B9C2D8-57BF-40BD-AB2D-B42ECDD3415F}" type="pres">
      <dgm:prSet presAssocID="{90096273-AD61-4807-9F2B-51DFC30C96C4}" presName="composite" presStyleCnt="0"/>
      <dgm:spPr/>
    </dgm:pt>
    <dgm:pt modelId="{C1F4D8F8-9298-4FA0-8089-6483C10C9232}" type="pres">
      <dgm:prSet presAssocID="{90096273-AD61-4807-9F2B-51DFC30C96C4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B8239185-38EC-47DA-B89E-034C71BD1F99}" type="pres">
      <dgm:prSet presAssocID="{90096273-AD61-4807-9F2B-51DFC30C96C4}" presName="FinalChildText" presStyleLbl="revTx" presStyleIdx="2" presStyleCnt="3" custScaleX="133822" custScaleY="92530" custLinFactNeighborX="-7937" custLinFactNeighborY="1259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R"/>
        </a:p>
      </dgm:t>
    </dgm:pt>
  </dgm:ptLst>
  <dgm:cxnLst>
    <dgm:cxn modelId="{DE68C227-4633-431E-8486-006DE813AFAC}" srcId="{4D5EC34D-83C8-4FD5-99A2-0E704C0EDE5A}" destId="{FC07BE8B-AAED-4161-A884-EF684962B673}" srcOrd="2" destOrd="0" parTransId="{3C39A58A-1304-45CA-A2F1-A406CC20E01B}" sibTransId="{C2E52D1A-A182-439C-9037-745B517EA4E2}"/>
    <dgm:cxn modelId="{E8F671E3-C700-4A87-857C-7FC76576AAD6}" type="presOf" srcId="{B7AAAF6A-ED36-49B1-84EB-C6C63A321150}" destId="{B8239185-38EC-47DA-B89E-034C71BD1F99}" srcOrd="0" destOrd="2" presId="urn:microsoft.com/office/officeart/2005/8/layout/StepDownProcess"/>
    <dgm:cxn modelId="{F4C28B1F-F078-4FFD-8D26-3B8EC817E324}" type="presOf" srcId="{16D58826-AA5D-4898-A798-BC3F6A44A16C}" destId="{4A1034B5-2AA8-4948-BB87-AE5AD96A7D43}" srcOrd="0" destOrd="0" presId="urn:microsoft.com/office/officeart/2005/8/layout/StepDownProcess"/>
    <dgm:cxn modelId="{377E6CF8-99DC-4397-8A2C-9B06CCF6EF88}" srcId="{9D5CF9DC-A824-4C6F-B4DE-B220791057EE}" destId="{C491C7C3-24C5-4631-B7F9-141BEC820231}" srcOrd="1" destOrd="0" parTransId="{8580F6C5-839E-4AAD-BBD9-4F13F0A3B1BA}" sibTransId="{CA8597CE-7CBC-4705-99B4-93D8BF3D71AB}"/>
    <dgm:cxn modelId="{A86E0A43-973C-4EB2-AD0E-2B6BFF832B2E}" srcId="{9D5CF9DC-A824-4C6F-B4DE-B220791057EE}" destId="{90096273-AD61-4807-9F2B-51DFC30C96C4}" srcOrd="2" destOrd="0" parTransId="{268DB5E5-5CB7-4BED-BA7E-6A9F3C6DFB60}" sibTransId="{3F08AEEE-74B8-49B3-9B2E-ACDB3A346E1A}"/>
    <dgm:cxn modelId="{5059EABD-196B-40E2-8376-48289E4FBD18}" type="presOf" srcId="{90096273-AD61-4807-9F2B-51DFC30C96C4}" destId="{C1F4D8F8-9298-4FA0-8089-6483C10C9232}" srcOrd="0" destOrd="0" presId="urn:microsoft.com/office/officeart/2005/8/layout/StepDownProcess"/>
    <dgm:cxn modelId="{FA1CC10B-7B2C-40A8-93D6-EE515E9CA178}" type="presOf" srcId="{C491C7C3-24C5-4631-B7F9-141BEC820231}" destId="{C09ABEDB-9CDC-4C66-BB0F-BD6FD6DDFB8C}" srcOrd="0" destOrd="0" presId="urn:microsoft.com/office/officeart/2005/8/layout/StepDownProcess"/>
    <dgm:cxn modelId="{DEFF12EB-1CB9-4C0B-BC10-E28CB1D81B89}" srcId="{C491C7C3-24C5-4631-B7F9-141BEC820231}" destId="{16D58826-AA5D-4898-A798-BC3F6A44A16C}" srcOrd="0" destOrd="0" parTransId="{28EDC3D6-5B02-41BC-9DEA-BCCD8B72DE6D}" sibTransId="{5A5BD05F-CE51-43D4-8999-0E9D558773D0}"/>
    <dgm:cxn modelId="{FF25EE57-825E-4BB2-8B64-482A97529D8E}" srcId="{4D5EC34D-83C8-4FD5-99A2-0E704C0EDE5A}" destId="{0AB533CD-4280-4C5A-99C9-D0AE47FCC304}" srcOrd="1" destOrd="0" parTransId="{F7AA81F2-0C5A-433B-9CA6-CBB8C1B9A733}" sibTransId="{7A9D3BCA-C6ED-4850-90E2-D40E17D72A84}"/>
    <dgm:cxn modelId="{658B7856-D813-4F9D-919E-9D194CFD0C51}" type="presOf" srcId="{436E2801-57DF-4849-BABC-BA9BEABC665B}" destId="{8D686321-D225-4A87-B811-1A7A63AA24E0}" srcOrd="0" destOrd="0" presId="urn:microsoft.com/office/officeart/2005/8/layout/StepDownProcess"/>
    <dgm:cxn modelId="{705A7CEE-DF45-40CF-99BC-9D10779D03E5}" srcId="{90096273-AD61-4807-9F2B-51DFC30C96C4}" destId="{B7AAAF6A-ED36-49B1-84EB-C6C63A321150}" srcOrd="2" destOrd="0" parTransId="{5A92A9F6-B1FB-4775-9C4A-EA534DB89AF2}" sibTransId="{9F5D0A3B-FDC0-4218-927D-387F39969848}"/>
    <dgm:cxn modelId="{1FF97719-C00D-48ED-9C5B-5198B120C13D}" srcId="{90096273-AD61-4807-9F2B-51DFC30C96C4}" destId="{F1E6045E-13F9-4958-BEFE-2F015BA48F3A}" srcOrd="0" destOrd="0" parTransId="{EC2EF91D-3BB3-44D0-B6D3-54D191779B7D}" sibTransId="{5DCD52C3-1CE7-45D9-AF52-34BF45E92A1B}"/>
    <dgm:cxn modelId="{65C95E0A-5AE1-4BD0-B421-76B6F128A5A7}" srcId="{4D5EC34D-83C8-4FD5-99A2-0E704C0EDE5A}" destId="{EA2A422D-8AD3-43B6-9545-71762C46C967}" srcOrd="4" destOrd="0" parTransId="{1010E78B-B2D3-4E94-9254-C646408230CB}" sibTransId="{90E3C438-0810-44BE-9B7D-9472E4C1AB0A}"/>
    <dgm:cxn modelId="{9C7CEE58-A72B-4C98-A14B-4E3ACE94E2D3}" type="presOf" srcId="{343AF0F3-1B10-4C82-8298-170D715F5BCD}" destId="{B8239185-38EC-47DA-B89E-034C71BD1F99}" srcOrd="0" destOrd="1" presId="urn:microsoft.com/office/officeart/2005/8/layout/StepDownProcess"/>
    <dgm:cxn modelId="{8EE060DF-CD92-4DA9-BC6B-07C8431D35C2}" type="presOf" srcId="{242D70B9-8BD6-44F1-913F-BCB4CB6380DF}" destId="{4A1034B5-2AA8-4948-BB87-AE5AD96A7D43}" srcOrd="0" destOrd="2" presId="urn:microsoft.com/office/officeart/2005/8/layout/StepDownProcess"/>
    <dgm:cxn modelId="{8762D514-8207-45C6-8906-2F27C93EC287}" type="presOf" srcId="{0AB533CD-4280-4C5A-99C9-D0AE47FCC304}" destId="{8D686321-D225-4A87-B811-1A7A63AA24E0}" srcOrd="0" destOrd="1" presId="urn:microsoft.com/office/officeart/2005/8/layout/StepDownProcess"/>
    <dgm:cxn modelId="{4DC73469-BB93-4B2C-AF5F-17536EB4CFB2}" type="presOf" srcId="{4D5EC34D-83C8-4FD5-99A2-0E704C0EDE5A}" destId="{566AC890-19B9-4241-AFB5-7E9BA29E06FE}" srcOrd="0" destOrd="0" presId="urn:microsoft.com/office/officeart/2005/8/layout/StepDownProcess"/>
    <dgm:cxn modelId="{5E66D4F6-1490-42EB-87BE-F6C9A21325D7}" srcId="{4D5EC34D-83C8-4FD5-99A2-0E704C0EDE5A}" destId="{7D1B410A-84E2-413C-B21B-53D7A440D79D}" srcOrd="3" destOrd="0" parTransId="{69908C76-16EB-4238-A179-C1E58F5FF3C9}" sibTransId="{590C2DA5-21CF-47A5-A2EB-07ABD026E15F}"/>
    <dgm:cxn modelId="{A11AFE68-1FA1-410C-BD5B-E90432598580}" type="presOf" srcId="{F1E6045E-13F9-4958-BEFE-2F015BA48F3A}" destId="{B8239185-38EC-47DA-B89E-034C71BD1F99}" srcOrd="0" destOrd="0" presId="urn:microsoft.com/office/officeart/2005/8/layout/StepDownProcess"/>
    <dgm:cxn modelId="{06CF03AB-FD9F-4911-A368-057EF2B6ED8D}" type="presOf" srcId="{7D82E251-C4CF-46F8-A58D-4F6BAA265BAF}" destId="{4A1034B5-2AA8-4948-BB87-AE5AD96A7D43}" srcOrd="0" destOrd="1" presId="urn:microsoft.com/office/officeart/2005/8/layout/StepDownProcess"/>
    <dgm:cxn modelId="{511FB282-8D2A-4D8B-80D4-9F66C484BC20}" type="presOf" srcId="{EA2A422D-8AD3-43B6-9545-71762C46C967}" destId="{8D686321-D225-4A87-B811-1A7A63AA24E0}" srcOrd="0" destOrd="4" presId="urn:microsoft.com/office/officeart/2005/8/layout/StepDownProcess"/>
    <dgm:cxn modelId="{29AB96D1-AAEF-4E00-B674-D03E1FA3DDFE}" srcId="{4D5EC34D-83C8-4FD5-99A2-0E704C0EDE5A}" destId="{436E2801-57DF-4849-BABC-BA9BEABC665B}" srcOrd="0" destOrd="0" parTransId="{69B70BDF-82A9-44ED-ABD7-90D260093D0E}" sibTransId="{BC501335-1216-40A3-B3AF-FA07874325EB}"/>
    <dgm:cxn modelId="{2A67E7F4-7B8D-4D03-BD23-E632A6F6610E}" srcId="{90096273-AD61-4807-9F2B-51DFC30C96C4}" destId="{343AF0F3-1B10-4C82-8298-170D715F5BCD}" srcOrd="1" destOrd="0" parTransId="{4C54ACF9-B561-4AE4-B455-11C66DAA8444}" sibTransId="{2FB82691-B66D-416C-8968-6CB8F683CD37}"/>
    <dgm:cxn modelId="{996304D1-DAB4-4407-A78C-6E846E4A1068}" srcId="{9D5CF9DC-A824-4C6F-B4DE-B220791057EE}" destId="{4D5EC34D-83C8-4FD5-99A2-0E704C0EDE5A}" srcOrd="0" destOrd="0" parTransId="{4D65A410-ACA5-4F1A-8D0D-729C60E6EE8C}" sibTransId="{E01738FA-EDA2-4E1E-9339-4A600437EB58}"/>
    <dgm:cxn modelId="{E52F3638-ECA9-4D9B-92CA-0F8B1ED03C8B}" srcId="{C491C7C3-24C5-4631-B7F9-141BEC820231}" destId="{242D70B9-8BD6-44F1-913F-BCB4CB6380DF}" srcOrd="2" destOrd="0" parTransId="{FB472BD5-7E6B-41F2-B795-07E9789ADCCF}" sibTransId="{8027D9AF-A6E5-4784-980D-E2E511907EE3}"/>
    <dgm:cxn modelId="{1CEE9B04-64CC-40D7-B57B-7D4A2097E25A}" type="presOf" srcId="{FC07BE8B-AAED-4161-A884-EF684962B673}" destId="{8D686321-D225-4A87-B811-1A7A63AA24E0}" srcOrd="0" destOrd="2" presId="urn:microsoft.com/office/officeart/2005/8/layout/StepDownProcess"/>
    <dgm:cxn modelId="{13986F04-1BBB-4CA2-9D77-7B9342A38AE3}" type="presOf" srcId="{9D5CF9DC-A824-4C6F-B4DE-B220791057EE}" destId="{85A534BC-CC5A-472A-9F22-04297E436968}" srcOrd="0" destOrd="0" presId="urn:microsoft.com/office/officeart/2005/8/layout/StepDownProcess"/>
    <dgm:cxn modelId="{42DDDE6D-CD90-43E0-B819-2F2C85304E57}" type="presOf" srcId="{7D1B410A-84E2-413C-B21B-53D7A440D79D}" destId="{8D686321-D225-4A87-B811-1A7A63AA24E0}" srcOrd="0" destOrd="3" presId="urn:microsoft.com/office/officeart/2005/8/layout/StepDownProcess"/>
    <dgm:cxn modelId="{EACF2BFC-1DAB-4A88-87FF-A45B765C49F1}" srcId="{C491C7C3-24C5-4631-B7F9-141BEC820231}" destId="{7D82E251-C4CF-46F8-A58D-4F6BAA265BAF}" srcOrd="1" destOrd="0" parTransId="{09667C49-E9BE-41A3-8B56-04FAFE9971A5}" sibTransId="{1B390E0C-AFE8-4ECC-9D3A-EE7C91DE1F50}"/>
    <dgm:cxn modelId="{4B9553C5-9FD5-4304-9387-190EEA49B9B7}" type="presParOf" srcId="{85A534BC-CC5A-472A-9F22-04297E436968}" destId="{ED189873-3121-4065-8CA4-B27F856BB22B}" srcOrd="0" destOrd="0" presId="urn:microsoft.com/office/officeart/2005/8/layout/StepDownProcess"/>
    <dgm:cxn modelId="{63849066-380E-44D8-93C9-3D72E5EED97E}" type="presParOf" srcId="{ED189873-3121-4065-8CA4-B27F856BB22B}" destId="{1423A143-2D53-4589-8AEA-E2BAF3DB824A}" srcOrd="0" destOrd="0" presId="urn:microsoft.com/office/officeart/2005/8/layout/StepDownProcess"/>
    <dgm:cxn modelId="{EAC9B378-A0B6-45FF-991B-030D79210BC1}" type="presParOf" srcId="{ED189873-3121-4065-8CA4-B27F856BB22B}" destId="{566AC890-19B9-4241-AFB5-7E9BA29E06FE}" srcOrd="1" destOrd="0" presId="urn:microsoft.com/office/officeart/2005/8/layout/StepDownProcess"/>
    <dgm:cxn modelId="{221A17CD-E42B-49E9-A1E0-8EA0C26115C0}" type="presParOf" srcId="{ED189873-3121-4065-8CA4-B27F856BB22B}" destId="{8D686321-D225-4A87-B811-1A7A63AA24E0}" srcOrd="2" destOrd="0" presId="urn:microsoft.com/office/officeart/2005/8/layout/StepDownProcess"/>
    <dgm:cxn modelId="{BB26DB29-7628-4922-AD32-AEDFA5DBD080}" type="presParOf" srcId="{85A534BC-CC5A-472A-9F22-04297E436968}" destId="{20DF1FDC-207B-4425-BC34-02B3C3933198}" srcOrd="1" destOrd="0" presId="urn:microsoft.com/office/officeart/2005/8/layout/StepDownProcess"/>
    <dgm:cxn modelId="{80727A94-B7DD-4203-85E0-2F9BE88B220D}" type="presParOf" srcId="{85A534BC-CC5A-472A-9F22-04297E436968}" destId="{DB00B9BE-1E58-4107-A974-34F67A59C025}" srcOrd="2" destOrd="0" presId="urn:microsoft.com/office/officeart/2005/8/layout/StepDownProcess"/>
    <dgm:cxn modelId="{99E27596-5B16-43DC-A781-89219D900AF2}" type="presParOf" srcId="{DB00B9BE-1E58-4107-A974-34F67A59C025}" destId="{4DFE971E-062F-49B6-A2B8-ABD66DA6C7A1}" srcOrd="0" destOrd="0" presId="urn:microsoft.com/office/officeart/2005/8/layout/StepDownProcess"/>
    <dgm:cxn modelId="{E952510E-708B-4A71-B47D-E0826C3CC148}" type="presParOf" srcId="{DB00B9BE-1E58-4107-A974-34F67A59C025}" destId="{C09ABEDB-9CDC-4C66-BB0F-BD6FD6DDFB8C}" srcOrd="1" destOrd="0" presId="urn:microsoft.com/office/officeart/2005/8/layout/StepDownProcess"/>
    <dgm:cxn modelId="{D2AEDA83-4B82-4DF8-B684-C3A63E4440AA}" type="presParOf" srcId="{DB00B9BE-1E58-4107-A974-34F67A59C025}" destId="{4A1034B5-2AA8-4948-BB87-AE5AD96A7D43}" srcOrd="2" destOrd="0" presId="urn:microsoft.com/office/officeart/2005/8/layout/StepDownProcess"/>
    <dgm:cxn modelId="{7A4F722D-D852-431C-9626-65AF4F3E0455}" type="presParOf" srcId="{85A534BC-CC5A-472A-9F22-04297E436968}" destId="{984314C3-DB93-4A8B-BB9D-33326F7CB4F8}" srcOrd="3" destOrd="0" presId="urn:microsoft.com/office/officeart/2005/8/layout/StepDownProcess"/>
    <dgm:cxn modelId="{1460B244-AAC0-46FC-A0BD-7C473C439828}" type="presParOf" srcId="{85A534BC-CC5A-472A-9F22-04297E436968}" destId="{E2B9C2D8-57BF-40BD-AB2D-B42ECDD3415F}" srcOrd="4" destOrd="0" presId="urn:microsoft.com/office/officeart/2005/8/layout/StepDownProcess"/>
    <dgm:cxn modelId="{2AC605C5-0A9C-4A21-B27E-AD56BC0BE524}" type="presParOf" srcId="{E2B9C2D8-57BF-40BD-AB2D-B42ECDD3415F}" destId="{C1F4D8F8-9298-4FA0-8089-6483C10C9232}" srcOrd="0" destOrd="0" presId="urn:microsoft.com/office/officeart/2005/8/layout/StepDownProcess"/>
    <dgm:cxn modelId="{3BB22F26-97A8-4A07-8C52-0F0CA7A3C30A}" type="presParOf" srcId="{E2B9C2D8-57BF-40BD-AB2D-B42ECDD3415F}" destId="{B8239185-38EC-47DA-B89E-034C71BD1F99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30D6085-3828-440E-A3F7-027CDC2F965C}" type="datetimeFigureOut">
              <a:rPr lang="en-US"/>
              <a:pPr>
                <a:defRPr/>
              </a:pPr>
              <a:t>5/3/2012</a:t>
            </a:fld>
            <a:endParaRPr lang="en-US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93BAA63-1C86-4559-8658-CD805D39F3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1913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34895F8-D451-43AD-ADBD-155B2A7DD6FB}" type="datetimeFigureOut">
              <a:rPr lang="es-CR"/>
              <a:pPr>
                <a:defRPr/>
              </a:pPr>
              <a:t>03/05/2012</a:t>
            </a:fld>
            <a:endParaRPr lang="es-C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CR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s-CR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AE533FB-70E7-4CA7-AA05-230540D4F857}" type="slidenum">
              <a:rPr lang="es-CR"/>
              <a:pPr>
                <a:defRPr/>
              </a:pPr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185385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CR" dirty="0" err="1" smtClean="0"/>
              <a:t>ño</a:t>
            </a:r>
            <a:endParaRPr lang="es-CR" dirty="0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fld id="{7D932761-6612-4B8C-A9EE-3884657BECD3}" type="slidenum">
              <a:rPr lang="es-CR" smtClean="0"/>
              <a:pPr/>
              <a:t>1</a:t>
            </a:fld>
            <a:endParaRPr lang="es-C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1" hangingPunct="1"/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1" hangingPunct="1"/>
              <a:endParaRPr lang="es-ES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eaLnBrk="1" hangingPunct="1"/>
                <a:endParaRPr lang="es-E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eaLnBrk="1" hangingPunct="1"/>
                <a:endParaRPr lang="es-E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eaLnBrk="1" hangingPunct="1"/>
                <a:endParaRPr lang="es-E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eaLnBrk="1" hangingPunct="1"/>
                <a:endParaRPr lang="es-E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eaLnBrk="1" hangingPunct="1"/>
                <a:endParaRPr lang="es-E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eaLnBrk="1" hangingPunct="1"/>
                <a:endParaRPr lang="es-E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eaLnBrk="1" hangingPunct="1"/>
                <a:endParaRPr lang="es-E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eaLnBrk="1" hangingPunct="1"/>
                <a:endParaRPr lang="es-E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eaLnBrk="1" hangingPunct="1"/>
                <a:endParaRPr lang="es-E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eaLnBrk="1" hangingPunct="1"/>
                <a:endParaRPr lang="es-E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1435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35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E971B-959E-4DA7-8CCE-247980A42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754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4DF9E-B90A-423D-9596-9846831106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821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39F46-4D12-401D-88C6-81DCEE894E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663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8DDCBF-73B9-417D-91C1-97597D6563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598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C662C8-8EE5-4AA6-93D9-5E4727AED3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536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64431F-2832-459B-9062-D8FFE7A01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704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568D1-D405-40FD-AE3D-97086AA2E8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122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48EFC-D006-407D-8D9F-9FF48C42C1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454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D709E3-6962-4A7A-A9BD-67A83C4B20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62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84308-C945-455B-865A-9A511718C7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278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E810AD-BA41-4FA2-82FD-D5747147C7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055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34349372-05A7-42DF-9774-217589DD2E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1" hangingPunct="1"/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1" hangingPunct="1"/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1" hangingPunct="1"/>
              <a:endParaRPr lang="es-ES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1" hangingPunct="1"/>
              <a:endParaRPr lang="es-ES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1" hangingPunct="1"/>
              <a:endParaRPr lang="es-ES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1" hangingPunct="1"/>
              <a:endParaRPr lang="es-ES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1" hangingPunct="1"/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1" hangingPunct="1"/>
              <a:endParaRPr lang="es-ES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1" hangingPunct="1"/>
              <a:endParaRPr lang="es-ES">
                <a:solidFill>
                  <a:schemeClr val="accent2"/>
                </a:solidFill>
                <a:latin typeface="Arial" charset="0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mailto:sgutierrez@iom.in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0" y="1828800"/>
            <a:ext cx="6019800" cy="2209800"/>
          </a:xfrm>
        </p:spPr>
        <p:txBody>
          <a:bodyPr/>
          <a:lstStyle/>
          <a:p>
            <a:pPr eaLnBrk="1" hangingPunct="1"/>
            <a:r>
              <a:rPr lang="es-ES" sz="3400" b="1" dirty="0" smtClean="0">
                <a:latin typeface="Gill Sans MT" pitchFamily="34" charset="0"/>
              </a:rPr>
              <a:t>Hacia el diseño de políticas integrales para la protección de los derechos de las personas migrantes trabajadoras</a:t>
            </a:r>
            <a:endParaRPr lang="en-US" sz="3400" b="1" dirty="0" smtClean="0">
              <a:latin typeface="Gill Sans MT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267200"/>
            <a:ext cx="8686800" cy="2209800"/>
          </a:xfrm>
        </p:spPr>
        <p:txBody>
          <a:bodyPr/>
          <a:lstStyle/>
          <a:p>
            <a:pPr algn="ctr">
              <a:defRPr/>
            </a:pPr>
            <a:endParaRPr lang="es-MX" sz="2000" b="1" dirty="0" smtClean="0">
              <a:solidFill>
                <a:schemeClr val="bg2">
                  <a:lumMod val="75000"/>
                </a:schemeClr>
              </a:solidFill>
              <a:latin typeface="Gill Sans MT" pitchFamily="34" charset="0"/>
            </a:endParaRPr>
          </a:p>
          <a:p>
            <a:pPr algn="ctr">
              <a:defRPr/>
            </a:pPr>
            <a:r>
              <a:rPr lang="es-MX" sz="2000" b="1" dirty="0" smtClean="0">
                <a:solidFill>
                  <a:schemeClr val="bg2">
                    <a:lumMod val="75000"/>
                  </a:schemeClr>
                </a:solidFill>
                <a:latin typeface="Gill Sans MT" pitchFamily="34" charset="0"/>
              </a:rPr>
              <a:t>Seminario </a:t>
            </a:r>
            <a:r>
              <a:rPr lang="es-MX" sz="2000" b="1" dirty="0">
                <a:solidFill>
                  <a:schemeClr val="bg2">
                    <a:lumMod val="75000"/>
                  </a:schemeClr>
                </a:solidFill>
                <a:latin typeface="Gill Sans MT" pitchFamily="34" charset="0"/>
              </a:rPr>
              <a:t>– taller para el fortalecimiento de las capacidades de las autoridades consulares en la protección de los derechos laborales de las personas migrantes </a:t>
            </a:r>
            <a:r>
              <a:rPr lang="es-MX" sz="2000" b="1" dirty="0" smtClean="0">
                <a:solidFill>
                  <a:schemeClr val="bg2">
                    <a:lumMod val="75000"/>
                  </a:schemeClr>
                </a:solidFill>
                <a:latin typeface="Gill Sans MT" pitchFamily="34" charset="0"/>
              </a:rPr>
              <a:t>trabajadoras</a:t>
            </a:r>
          </a:p>
          <a:p>
            <a:pPr algn="ctr">
              <a:defRPr/>
            </a:pPr>
            <a:endParaRPr lang="es-CR" sz="1600" b="1" dirty="0">
              <a:solidFill>
                <a:schemeClr val="bg2">
                  <a:lumMod val="75000"/>
                </a:schemeClr>
              </a:solidFill>
              <a:latin typeface="Gill Sans MT" pitchFamily="34" charset="0"/>
            </a:endParaRPr>
          </a:p>
          <a:p>
            <a:pPr algn="ctr" eaLnBrk="1" hangingPunct="1">
              <a:lnSpc>
                <a:spcPct val="80000"/>
              </a:lnSpc>
              <a:defRPr/>
            </a:pPr>
            <a:r>
              <a:rPr lang="es-CR" sz="2000" dirty="0" smtClean="0">
                <a:solidFill>
                  <a:schemeClr val="bg2">
                    <a:lumMod val="75000"/>
                  </a:schemeClr>
                </a:solidFill>
                <a:latin typeface="Gill Sans MT" pitchFamily="34" charset="0"/>
              </a:rPr>
              <a:t>Managua, Nicaragua, jueves 3 de mayo de 2012</a:t>
            </a:r>
            <a:endParaRPr lang="en-US" sz="2000" dirty="0" smtClean="0">
              <a:solidFill>
                <a:schemeClr val="bg2">
                  <a:lumMod val="75000"/>
                </a:schemeClr>
              </a:solidFill>
              <a:latin typeface="Gill Sans MT" pitchFamily="34" charset="0"/>
            </a:endParaRPr>
          </a:p>
        </p:txBody>
      </p:sp>
      <p:pic>
        <p:nvPicPr>
          <p:cNvPr id="4100" name="Picture 5" descr="60th anniversary IOM logo IOM blue no tex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52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905000"/>
            <a:ext cx="8458200" cy="4419600"/>
          </a:xfrm>
        </p:spPr>
        <p:txBody>
          <a:bodyPr/>
          <a:lstStyle/>
          <a:p>
            <a:pPr eaLnBrk="1" hangingPunct="1"/>
            <a:r>
              <a:rPr lang="es-CR" sz="2400" dirty="0" smtClean="0">
                <a:solidFill>
                  <a:srgbClr val="00006C"/>
                </a:solidFill>
                <a:latin typeface="Gill Sans MT" pitchFamily="34" charset="0"/>
              </a:rPr>
              <a:t>La acepción estrecha del término política migratoria, hace referencia al </a:t>
            </a:r>
            <a:r>
              <a:rPr lang="es-CR" sz="2400" b="1" dirty="0" smtClean="0">
                <a:solidFill>
                  <a:srgbClr val="00006C"/>
                </a:solidFill>
                <a:latin typeface="Gill Sans MT" pitchFamily="34" charset="0"/>
              </a:rPr>
              <a:t>conjunto de principios o lineamientos estratégicos </a:t>
            </a:r>
            <a:r>
              <a:rPr lang="es-CR" sz="2400" dirty="0" smtClean="0">
                <a:solidFill>
                  <a:srgbClr val="00006C"/>
                </a:solidFill>
                <a:latin typeface="Gill Sans MT" pitchFamily="34" charset="0"/>
              </a:rPr>
              <a:t>en base a los cuales una institución, un gobierno o un Estado </a:t>
            </a:r>
            <a:r>
              <a:rPr lang="es-CR" sz="2400" b="1" dirty="0" smtClean="0">
                <a:solidFill>
                  <a:srgbClr val="00006C"/>
                </a:solidFill>
                <a:latin typeface="Gill Sans MT" pitchFamily="34" charset="0"/>
              </a:rPr>
              <a:t>encaran:</a:t>
            </a:r>
            <a:r>
              <a:rPr lang="es-CR" sz="2400" dirty="0" smtClean="0">
                <a:solidFill>
                  <a:srgbClr val="00006C"/>
                </a:solidFill>
                <a:latin typeface="Gill Sans MT" pitchFamily="34" charset="0"/>
              </a:rPr>
              <a:t> </a:t>
            </a:r>
          </a:p>
          <a:p>
            <a:pPr marL="457200" indent="-457200" eaLnBrk="1" hangingPunct="1">
              <a:buAutoNum type="arabicPeriod"/>
            </a:pPr>
            <a:r>
              <a:rPr lang="es-CR" sz="2400" dirty="0" smtClean="0">
                <a:solidFill>
                  <a:srgbClr val="00006C"/>
                </a:solidFill>
                <a:latin typeface="Gill Sans MT" pitchFamily="34" charset="0"/>
              </a:rPr>
              <a:t>los </a:t>
            </a:r>
            <a:r>
              <a:rPr lang="es-CR" sz="2400" b="1" dirty="0" smtClean="0">
                <a:solidFill>
                  <a:srgbClr val="00006C"/>
                </a:solidFill>
                <a:latin typeface="Gill Sans MT" pitchFamily="34" charset="0"/>
              </a:rPr>
              <a:t>asuntos directamente</a:t>
            </a:r>
            <a:r>
              <a:rPr lang="es-CR" sz="2400" dirty="0" smtClean="0">
                <a:solidFill>
                  <a:srgbClr val="00006C"/>
                </a:solidFill>
                <a:latin typeface="Gill Sans MT" pitchFamily="34" charset="0"/>
              </a:rPr>
              <a:t> relacionados con la </a:t>
            </a:r>
            <a:r>
              <a:rPr lang="es-CR" sz="2400" b="1" dirty="0" smtClean="0">
                <a:solidFill>
                  <a:srgbClr val="00006C"/>
                </a:solidFill>
                <a:latin typeface="Gill Sans MT" pitchFamily="34" charset="0"/>
              </a:rPr>
              <a:t>gestión inmediata y mediata </a:t>
            </a:r>
            <a:r>
              <a:rPr lang="es-CR" sz="2400" dirty="0" smtClean="0">
                <a:solidFill>
                  <a:srgbClr val="00006C"/>
                </a:solidFill>
                <a:latin typeface="Gill Sans MT" pitchFamily="34" charset="0"/>
              </a:rPr>
              <a:t>de los flujos migratorios que se dan desde, a través y hacia un Estado. </a:t>
            </a:r>
            <a:endParaRPr lang="es-CR" sz="2400" dirty="0">
              <a:solidFill>
                <a:srgbClr val="00006C"/>
              </a:solidFill>
              <a:latin typeface="Gill Sans MT" pitchFamily="34" charset="0"/>
            </a:endParaRPr>
          </a:p>
          <a:p>
            <a:pPr marL="457200" indent="-457200" eaLnBrk="1" hangingPunct="1">
              <a:buAutoNum type="arabicPeriod"/>
            </a:pPr>
            <a:r>
              <a:rPr lang="es-CR" sz="2400" dirty="0">
                <a:solidFill>
                  <a:srgbClr val="00006C"/>
                </a:solidFill>
                <a:latin typeface="Gill Sans MT" pitchFamily="34" charset="0"/>
              </a:rPr>
              <a:t>L</a:t>
            </a:r>
            <a:r>
              <a:rPr lang="es-CR" sz="2400" dirty="0" smtClean="0">
                <a:solidFill>
                  <a:srgbClr val="00006C"/>
                </a:solidFill>
                <a:latin typeface="Gill Sans MT" pitchFamily="34" charset="0"/>
              </a:rPr>
              <a:t>as principales </a:t>
            </a:r>
            <a:r>
              <a:rPr lang="es-CR" sz="2400" b="1" dirty="0" smtClean="0">
                <a:solidFill>
                  <a:srgbClr val="00006C"/>
                </a:solidFill>
                <a:latin typeface="Gill Sans MT" pitchFamily="34" charset="0"/>
              </a:rPr>
              <a:t>implicaciones</a:t>
            </a:r>
            <a:r>
              <a:rPr lang="es-CR" sz="2400" dirty="0" smtClean="0">
                <a:solidFill>
                  <a:srgbClr val="00006C"/>
                </a:solidFill>
                <a:latin typeface="Gill Sans MT" pitchFamily="34" charset="0"/>
              </a:rPr>
              <a:t> que estos flujos tienen para un país o para algunas comunidades de un país.</a:t>
            </a:r>
            <a:endParaRPr lang="es-CR" sz="2400" dirty="0">
              <a:solidFill>
                <a:srgbClr val="00006C"/>
              </a:solidFill>
              <a:latin typeface="Gill Sans MT" pitchFamily="34" charset="0"/>
            </a:endParaRPr>
          </a:p>
          <a:p>
            <a:pPr eaLnBrk="1" hangingPunct="1"/>
            <a:r>
              <a:rPr lang="es-CR" sz="2400" dirty="0" smtClean="0">
                <a:solidFill>
                  <a:srgbClr val="00006C"/>
                </a:solidFill>
                <a:latin typeface="Gill Sans MT" pitchFamily="34" charset="0"/>
              </a:rPr>
              <a:t>Estos principios normalmente están </a:t>
            </a:r>
            <a:r>
              <a:rPr lang="es-CR" sz="2400" b="1" dirty="0" smtClean="0">
                <a:solidFill>
                  <a:srgbClr val="00006C"/>
                </a:solidFill>
                <a:latin typeface="Gill Sans MT" pitchFamily="34" charset="0"/>
              </a:rPr>
              <a:t>integrados </a:t>
            </a:r>
            <a:r>
              <a:rPr lang="es-CR" sz="2400" dirty="0" smtClean="0">
                <a:solidFill>
                  <a:srgbClr val="00006C"/>
                </a:solidFill>
                <a:latin typeface="Gill Sans MT" pitchFamily="34" charset="0"/>
              </a:rPr>
              <a:t>en un documento escrito que ha sido </a:t>
            </a:r>
            <a:r>
              <a:rPr lang="es-CR" sz="2400" b="1" dirty="0" smtClean="0">
                <a:solidFill>
                  <a:srgbClr val="00006C"/>
                </a:solidFill>
                <a:latin typeface="Gill Sans MT" pitchFamily="34" charset="0"/>
              </a:rPr>
              <a:t>expedido formalmente</a:t>
            </a:r>
            <a:r>
              <a:rPr lang="es-CR" sz="2400" dirty="0" smtClean="0">
                <a:solidFill>
                  <a:srgbClr val="00006C"/>
                </a:solidFill>
                <a:latin typeface="Gill Sans MT" pitchFamily="34" charset="0"/>
              </a:rPr>
              <a:t> por un órgano o institución del Estado.</a:t>
            </a:r>
            <a:endParaRPr lang="en-US" sz="2400" dirty="0" smtClean="0">
              <a:solidFill>
                <a:srgbClr val="00006C"/>
              </a:solidFill>
              <a:latin typeface="Gill Sans MT" pitchFamily="34" charset="0"/>
            </a:endParaRP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457200" y="457200"/>
            <a:ext cx="8229600" cy="13716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folHlink"/>
              </a:gs>
            </a:gsLst>
            <a:lin ang="0" scaled="1"/>
          </a:gradFill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CR" sz="2800" b="1" dirty="0" smtClean="0">
                <a:solidFill>
                  <a:schemeClr val="bg1"/>
                </a:solidFill>
                <a:latin typeface="Gill Sans MT" pitchFamily="34" charset="0"/>
              </a:rPr>
              <a:t>Políticas Migratorias ¿Qué son? </a:t>
            </a:r>
            <a:br>
              <a:rPr lang="es-CR" sz="2800" b="1" dirty="0" smtClean="0">
                <a:solidFill>
                  <a:schemeClr val="bg1"/>
                </a:solidFill>
                <a:latin typeface="Gill Sans MT" pitchFamily="34" charset="0"/>
              </a:rPr>
            </a:br>
            <a:r>
              <a:rPr lang="es-CR" sz="2800" b="1" dirty="0" smtClean="0">
                <a:solidFill>
                  <a:schemeClr val="bg1"/>
                </a:solidFill>
                <a:latin typeface="Gill Sans MT" pitchFamily="34" charset="0"/>
              </a:rPr>
              <a:t>La acepción estrecha – una propuesta de definición</a:t>
            </a:r>
            <a:endParaRPr lang="en-US" sz="2800" b="1" dirty="0" smtClean="0">
              <a:solidFill>
                <a:schemeClr val="bg1"/>
              </a:solidFill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53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3"/>
          <p:cNvSpPr>
            <a:spLocks noChangeArrowheads="1"/>
          </p:cNvSpPr>
          <p:nvPr/>
        </p:nvSpPr>
        <p:spPr bwMode="auto">
          <a:xfrm>
            <a:off x="1371600" y="4495800"/>
            <a:ext cx="2376487" cy="1584325"/>
          </a:xfrm>
          <a:prstGeom prst="flowChartProcess">
            <a:avLst/>
          </a:prstGeom>
          <a:solidFill>
            <a:srgbClr val="3399FF"/>
          </a:solidFill>
          <a:ln w="9525" algn="ctr">
            <a:solidFill>
              <a:srgbClr val="0033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s-CR" sz="2800" b="1">
                <a:solidFill>
                  <a:schemeClr val="bg1"/>
                </a:solidFill>
                <a:latin typeface="Arial Narrow" pitchFamily="34" charset="0"/>
                <a:cs typeface="Arial" charset="0"/>
              </a:rPr>
              <a:t>Procedimientos</a:t>
            </a:r>
            <a:endParaRPr lang="es-ES" sz="2800" b="1">
              <a:solidFill>
                <a:schemeClr val="bg1"/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1187450" y="3500437"/>
            <a:ext cx="2808288" cy="1223963"/>
          </a:xfrm>
          <a:prstGeom prst="flowChartProcess">
            <a:avLst/>
          </a:prstGeom>
          <a:solidFill>
            <a:srgbClr val="0033CC"/>
          </a:solidFill>
          <a:ln w="9525" algn="ctr">
            <a:solidFill>
              <a:srgbClr val="0033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s-CR" sz="2800" b="1">
                <a:solidFill>
                  <a:schemeClr val="bg1"/>
                </a:solidFill>
                <a:latin typeface="Arial Narrow" pitchFamily="34" charset="0"/>
                <a:cs typeface="Arial" charset="0"/>
              </a:rPr>
              <a:t>Leyes</a:t>
            </a:r>
            <a:endParaRPr lang="es-ES" sz="2800" b="1">
              <a:solidFill>
                <a:schemeClr val="bg1"/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1044575" y="2590800"/>
            <a:ext cx="3095625" cy="1008062"/>
          </a:xfrm>
          <a:prstGeom prst="flowChartProcess">
            <a:avLst/>
          </a:prstGeom>
          <a:solidFill>
            <a:srgbClr val="000066"/>
          </a:solidFill>
          <a:ln w="9525" algn="ctr">
            <a:solidFill>
              <a:srgbClr val="0033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s-CR" sz="2800" b="1" dirty="0" smtClean="0">
                <a:solidFill>
                  <a:schemeClr val="bg1"/>
                </a:solidFill>
                <a:latin typeface="Arial Narrow" pitchFamily="34" charset="0"/>
                <a:cs typeface="Arial" charset="0"/>
              </a:rPr>
              <a:t>Políticas</a:t>
            </a:r>
            <a:endParaRPr lang="es-ES" sz="2800" b="1" dirty="0">
              <a:solidFill>
                <a:schemeClr val="bg1"/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18438" name="AutoShape 7"/>
          <p:cNvSpPr>
            <a:spLocks noChangeArrowheads="1"/>
          </p:cNvSpPr>
          <p:nvPr/>
        </p:nvSpPr>
        <p:spPr bwMode="auto">
          <a:xfrm>
            <a:off x="4573588" y="2590800"/>
            <a:ext cx="4102100" cy="935037"/>
          </a:xfrm>
          <a:prstGeom prst="wedgeRectCallout">
            <a:avLst>
              <a:gd name="adj1" fmla="val -57935"/>
              <a:gd name="adj2" fmla="val 34718"/>
            </a:avLst>
          </a:prstGeom>
          <a:solidFill>
            <a:srgbClr val="000066"/>
          </a:solidFill>
          <a:ln w="9525" algn="ctr">
            <a:solidFill>
              <a:srgbClr val="0033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es-CR" sz="2000" b="1" dirty="0">
                <a:solidFill>
                  <a:schemeClr val="bg1"/>
                </a:solidFill>
                <a:latin typeface="Arial Narrow" pitchFamily="34" charset="0"/>
                <a:cs typeface="Arial" charset="0"/>
              </a:rPr>
              <a:t>Establecen grandes </a:t>
            </a:r>
            <a:r>
              <a:rPr lang="es-CR" sz="2000" b="1" dirty="0" smtClean="0">
                <a:solidFill>
                  <a:schemeClr val="bg1"/>
                </a:solidFill>
                <a:latin typeface="Arial Narrow" pitchFamily="34" charset="0"/>
                <a:cs typeface="Arial" charset="0"/>
              </a:rPr>
              <a:t>principios y lineamientos, </a:t>
            </a:r>
            <a:r>
              <a:rPr lang="es-CR" sz="2000" b="1" dirty="0">
                <a:solidFill>
                  <a:schemeClr val="bg1"/>
                </a:solidFill>
                <a:latin typeface="Arial Narrow" pitchFamily="34" charset="0"/>
                <a:cs typeface="Arial" charset="0"/>
              </a:rPr>
              <a:t>orientan actuar estatal</a:t>
            </a:r>
            <a:endParaRPr lang="es-ES" sz="2000" b="1" dirty="0">
              <a:solidFill>
                <a:schemeClr val="bg1"/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18439" name="AutoShape 8"/>
          <p:cNvSpPr>
            <a:spLocks noChangeArrowheads="1"/>
          </p:cNvSpPr>
          <p:nvPr/>
        </p:nvSpPr>
        <p:spPr bwMode="auto">
          <a:xfrm>
            <a:off x="4356100" y="3713163"/>
            <a:ext cx="4248150" cy="935037"/>
          </a:xfrm>
          <a:prstGeom prst="wedgeRectCallout">
            <a:avLst>
              <a:gd name="adj1" fmla="val -56801"/>
              <a:gd name="adj2" fmla="val 31833"/>
            </a:avLst>
          </a:prstGeom>
          <a:solidFill>
            <a:srgbClr val="000099"/>
          </a:solidFill>
          <a:ln w="9525" algn="ctr">
            <a:solidFill>
              <a:srgbClr val="0033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es-CR" sz="2000" b="1" dirty="0">
                <a:solidFill>
                  <a:schemeClr val="bg1"/>
                </a:solidFill>
                <a:latin typeface="Arial Narrow" pitchFamily="34" charset="0"/>
                <a:cs typeface="Arial" charset="0"/>
              </a:rPr>
              <a:t>Son generales, </a:t>
            </a:r>
            <a:r>
              <a:rPr lang="es-CR" sz="2000" b="1" dirty="0" smtClean="0">
                <a:solidFill>
                  <a:schemeClr val="bg1"/>
                </a:solidFill>
                <a:latin typeface="Arial Narrow" pitchFamily="34" charset="0"/>
                <a:cs typeface="Arial" charset="0"/>
              </a:rPr>
              <a:t>dan sustento en la realidad a los </a:t>
            </a:r>
            <a:r>
              <a:rPr lang="es-CR" sz="2000" b="1" dirty="0">
                <a:solidFill>
                  <a:schemeClr val="bg1"/>
                </a:solidFill>
                <a:latin typeface="Arial Narrow" pitchFamily="34" charset="0"/>
                <a:cs typeface="Arial" charset="0"/>
              </a:rPr>
              <a:t>principios, orientan actuar institucional y privado</a:t>
            </a:r>
            <a:endParaRPr lang="es-ES" sz="2000" b="1" dirty="0">
              <a:solidFill>
                <a:schemeClr val="bg1"/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18440" name="AutoShape 9"/>
          <p:cNvSpPr>
            <a:spLocks noChangeArrowheads="1"/>
          </p:cNvSpPr>
          <p:nvPr/>
        </p:nvSpPr>
        <p:spPr bwMode="auto">
          <a:xfrm>
            <a:off x="4067175" y="4860925"/>
            <a:ext cx="4465638" cy="1006475"/>
          </a:xfrm>
          <a:prstGeom prst="wedgeRectCallout">
            <a:avLst>
              <a:gd name="adj1" fmla="val -55759"/>
              <a:gd name="adj2" fmla="val 35806"/>
            </a:avLst>
          </a:prstGeom>
          <a:solidFill>
            <a:srgbClr val="3399FF"/>
          </a:solidFill>
          <a:ln w="9525" algn="ctr">
            <a:solidFill>
              <a:srgbClr val="0033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es-CR" sz="2000" b="1" dirty="0">
                <a:solidFill>
                  <a:schemeClr val="bg1"/>
                </a:solidFill>
                <a:latin typeface="Arial Narrow" pitchFamily="34" charset="0"/>
                <a:cs typeface="Arial" charset="0"/>
              </a:rPr>
              <a:t>Son </a:t>
            </a:r>
            <a:r>
              <a:rPr lang="es-CR" sz="2000" b="1" dirty="0" smtClean="0">
                <a:solidFill>
                  <a:schemeClr val="bg1"/>
                </a:solidFill>
                <a:latin typeface="Arial Narrow" pitchFamily="34" charset="0"/>
                <a:cs typeface="Arial" charset="0"/>
              </a:rPr>
              <a:t>específicos,  concretizan norm</a:t>
            </a:r>
            <a:r>
              <a:rPr lang="es-CR" sz="2000" b="1" dirty="0">
                <a:solidFill>
                  <a:schemeClr val="bg1"/>
                </a:solidFill>
                <a:latin typeface="Arial Narrow" pitchFamily="34" charset="0"/>
                <a:cs typeface="Arial" charset="0"/>
              </a:rPr>
              <a:t>a</a:t>
            </a:r>
            <a:r>
              <a:rPr lang="es-CR" sz="2000" b="1" dirty="0" smtClean="0">
                <a:solidFill>
                  <a:schemeClr val="bg1"/>
                </a:solidFill>
                <a:latin typeface="Arial Narrow" pitchFamily="34" charset="0"/>
                <a:cs typeface="Arial" charset="0"/>
              </a:rPr>
              <a:t>s</a:t>
            </a:r>
            <a:r>
              <a:rPr lang="es-CR" sz="2000" b="1" dirty="0">
                <a:solidFill>
                  <a:schemeClr val="bg1"/>
                </a:solidFill>
                <a:latin typeface="Arial Narrow" pitchFamily="34" charset="0"/>
                <a:cs typeface="Arial" charset="0"/>
              </a:rPr>
              <a:t>, </a:t>
            </a:r>
            <a:r>
              <a:rPr lang="es-CR" sz="2000" b="1" dirty="0" smtClean="0">
                <a:solidFill>
                  <a:schemeClr val="bg1"/>
                </a:solidFill>
                <a:latin typeface="Arial Narrow" pitchFamily="34" charset="0"/>
                <a:cs typeface="Arial" charset="0"/>
              </a:rPr>
              <a:t>detallan y </a:t>
            </a:r>
            <a:r>
              <a:rPr lang="es-CR" sz="2000" b="1" dirty="0" err="1" smtClean="0">
                <a:solidFill>
                  <a:schemeClr val="bg1"/>
                </a:solidFill>
                <a:latin typeface="Arial Narrow" pitchFamily="34" charset="0"/>
                <a:cs typeface="Arial" charset="0"/>
              </a:rPr>
              <a:t>operativizan</a:t>
            </a:r>
            <a:r>
              <a:rPr lang="es-CR" sz="2000" b="1" dirty="0" smtClean="0">
                <a:solidFill>
                  <a:schemeClr val="bg1"/>
                </a:solidFill>
                <a:latin typeface="Arial Narrow" pitchFamily="34" charset="0"/>
                <a:cs typeface="Arial" charset="0"/>
              </a:rPr>
              <a:t> </a:t>
            </a:r>
            <a:r>
              <a:rPr lang="es-CR" sz="2000" b="1" dirty="0">
                <a:solidFill>
                  <a:schemeClr val="bg1"/>
                </a:solidFill>
                <a:latin typeface="Arial Narrow" pitchFamily="34" charset="0"/>
                <a:cs typeface="Arial" charset="0"/>
              </a:rPr>
              <a:t>el actuar institucional</a:t>
            </a:r>
            <a:endParaRPr lang="es-ES" sz="2000" b="1" dirty="0">
              <a:solidFill>
                <a:schemeClr val="bg1"/>
              </a:solidFill>
              <a:latin typeface="Arial Narrow" pitchFamily="34" charset="0"/>
              <a:cs typeface="Arial" charset="0"/>
            </a:endParaRPr>
          </a:p>
        </p:txBody>
      </p:sp>
      <p:sp>
        <p:nvSpPr>
          <p:cNvPr id="18441" name="AutoShape 10"/>
          <p:cNvSpPr>
            <a:spLocks noChangeArrowheads="1"/>
          </p:cNvSpPr>
          <p:nvPr/>
        </p:nvSpPr>
        <p:spPr bwMode="auto">
          <a:xfrm>
            <a:off x="323850" y="2571750"/>
            <a:ext cx="503238" cy="3600450"/>
          </a:xfrm>
          <a:prstGeom prst="downArrow">
            <a:avLst>
              <a:gd name="adj1" fmla="val 50000"/>
              <a:gd name="adj2" fmla="val 178864"/>
            </a:avLst>
          </a:prstGeom>
          <a:solidFill>
            <a:srgbClr val="3399FF"/>
          </a:solidFill>
          <a:ln w="9525" algn="ctr">
            <a:solidFill>
              <a:srgbClr val="0033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R"/>
          </a:p>
        </p:txBody>
      </p:sp>
      <p:sp>
        <p:nvSpPr>
          <p:cNvPr id="18442" name="WordArt 11"/>
          <p:cNvSpPr>
            <a:spLocks noChangeArrowheads="1" noChangeShapeType="1" noTextEdit="1"/>
          </p:cNvSpPr>
          <p:nvPr/>
        </p:nvSpPr>
        <p:spPr bwMode="auto">
          <a:xfrm>
            <a:off x="34925" y="2058987"/>
            <a:ext cx="1296988" cy="37941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s-CR" sz="3600" kern="10" dirty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General</a:t>
            </a:r>
          </a:p>
        </p:txBody>
      </p:sp>
      <p:sp>
        <p:nvSpPr>
          <p:cNvPr id="18443" name="WordArt 12"/>
          <p:cNvSpPr>
            <a:spLocks noChangeArrowheads="1" noChangeShapeType="1" noTextEdit="1"/>
          </p:cNvSpPr>
          <p:nvPr/>
        </p:nvSpPr>
        <p:spPr bwMode="auto">
          <a:xfrm>
            <a:off x="34925" y="6249988"/>
            <a:ext cx="1296988" cy="37941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s-CR" sz="3600" kern="10" dirty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Particular</a:t>
            </a:r>
          </a:p>
        </p:txBody>
      </p:sp>
      <p:sp>
        <p:nvSpPr>
          <p:cNvPr id="12" name="Rectangle 4"/>
          <p:cNvSpPr txBox="1">
            <a:spLocks noChangeArrowheads="1"/>
          </p:cNvSpPr>
          <p:nvPr/>
        </p:nvSpPr>
        <p:spPr>
          <a:xfrm>
            <a:off x="457200" y="533400"/>
            <a:ext cx="8229600" cy="13716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folHlink"/>
              </a:gs>
            </a:gsLst>
            <a:lin ang="0" scaled="1"/>
          </a:gradFill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CR" sz="2800" b="1" dirty="0" smtClean="0">
                <a:solidFill>
                  <a:schemeClr val="bg1"/>
                </a:solidFill>
                <a:latin typeface="Gill Sans MT" pitchFamily="34" charset="0"/>
              </a:rPr>
              <a:t>Políticas Migratorias ¿Para qué sirven? </a:t>
            </a:r>
            <a:br>
              <a:rPr lang="es-CR" sz="2800" b="1" dirty="0" smtClean="0">
                <a:solidFill>
                  <a:schemeClr val="bg1"/>
                </a:solidFill>
                <a:latin typeface="Gill Sans MT" pitchFamily="34" charset="0"/>
              </a:rPr>
            </a:br>
            <a:r>
              <a:rPr lang="es-CR" sz="2800" b="1" dirty="0" smtClean="0">
                <a:solidFill>
                  <a:schemeClr val="bg1"/>
                </a:solidFill>
                <a:latin typeface="Gill Sans MT" pitchFamily="34" charset="0"/>
              </a:rPr>
              <a:t>La acepción estrecha – funcionalidad de las políticas en el marco de las normas</a:t>
            </a:r>
            <a:endParaRPr lang="en-US" sz="2800" b="1" dirty="0" smtClean="0">
              <a:solidFill>
                <a:schemeClr val="bg1"/>
              </a:solidFill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29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2209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None/>
            </a:pPr>
            <a:r>
              <a:rPr lang="es-CR" sz="5400" dirty="0" smtClean="0">
                <a:solidFill>
                  <a:schemeClr val="bg2"/>
                </a:solidFill>
                <a:latin typeface="Gill Sans MT" pitchFamily="34" charset="0"/>
              </a:rPr>
              <a:t>	</a:t>
            </a:r>
            <a:r>
              <a:rPr lang="es-CR" sz="5400" dirty="0">
                <a:solidFill>
                  <a:schemeClr val="bg2"/>
                </a:solidFill>
                <a:latin typeface="Gill Sans MT" pitchFamily="34" charset="0"/>
              </a:rPr>
              <a:t>II. Consideraciones mínimas para el diseño e implementación de políticas migratorias</a:t>
            </a:r>
            <a:r>
              <a:rPr lang="es-CR" sz="5400" dirty="0" smtClean="0">
                <a:solidFill>
                  <a:schemeClr val="bg2"/>
                </a:solidFill>
                <a:latin typeface="Gill Sans MT" pitchFamily="34" charset="0"/>
              </a:rPr>
              <a:t>.</a:t>
            </a:r>
            <a:endParaRPr lang="es-CR" sz="5400" dirty="0">
              <a:solidFill>
                <a:schemeClr val="bg2"/>
              </a:solidFill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70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chemeClr val="hlink"/>
              </a:gs>
              <a:gs pos="100000">
                <a:schemeClr val="folHlink"/>
              </a:gs>
            </a:gsLst>
            <a:lin ang="0" scaled="1"/>
          </a:gradFill>
        </p:spPr>
        <p:txBody>
          <a:bodyPr/>
          <a:lstStyle/>
          <a:p>
            <a:pPr algn="ctr" eaLnBrk="1" hangingPunct="1"/>
            <a:r>
              <a:rPr lang="es-CR" sz="2800" b="1" dirty="0" smtClean="0">
                <a:solidFill>
                  <a:schemeClr val="bg1"/>
                </a:solidFill>
                <a:latin typeface="Gill Sans MT" pitchFamily="34" charset="0"/>
              </a:rPr>
              <a:t>Políticas Migratorias</a:t>
            </a:r>
            <a:br>
              <a:rPr lang="es-CR" sz="2800" b="1" dirty="0" smtClean="0">
                <a:solidFill>
                  <a:schemeClr val="bg1"/>
                </a:solidFill>
                <a:latin typeface="Gill Sans MT" pitchFamily="34" charset="0"/>
              </a:rPr>
            </a:br>
            <a:r>
              <a:rPr lang="es-CR" sz="2800" b="1" dirty="0" smtClean="0">
                <a:solidFill>
                  <a:schemeClr val="bg1"/>
                </a:solidFill>
                <a:latin typeface="Gill Sans MT" pitchFamily="34" charset="0"/>
              </a:rPr>
              <a:t>dimensiones a considerar para asegurar su integralidad</a:t>
            </a:r>
            <a:endParaRPr lang="en-US" sz="2800" b="1" dirty="0" smtClean="0">
              <a:solidFill>
                <a:schemeClr val="bg1"/>
              </a:solidFill>
              <a:latin typeface="Gill Sans MT" pitchFamily="34" charset="0"/>
            </a:endParaRPr>
          </a:p>
        </p:txBody>
      </p:sp>
      <p:sp>
        <p:nvSpPr>
          <p:cNvPr id="1024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648200"/>
          </a:xfrm>
          <a:noFill/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fi-FI" sz="2600" dirty="0" smtClean="0">
                <a:solidFill>
                  <a:schemeClr val="bg2"/>
                </a:solidFill>
                <a:latin typeface="Gill Sans MT" pitchFamily="34" charset="0"/>
              </a:rPr>
              <a:t>A fin de hacerlas </a:t>
            </a:r>
            <a:r>
              <a:rPr lang="fi-FI" sz="2600" b="1" dirty="0" smtClean="0">
                <a:solidFill>
                  <a:schemeClr val="bg2"/>
                </a:solidFill>
                <a:latin typeface="Gill Sans MT" pitchFamily="34" charset="0"/>
              </a:rPr>
              <a:t>integrales</a:t>
            </a:r>
            <a:r>
              <a:rPr lang="fi-FI" sz="2600" dirty="0" smtClean="0">
                <a:solidFill>
                  <a:schemeClr val="bg2"/>
                </a:solidFill>
                <a:latin typeface="Gill Sans MT" pitchFamily="34" charset="0"/>
              </a:rPr>
              <a:t>, las políticas migratorias deben tomar en cuenta las siguientes </a:t>
            </a:r>
            <a:r>
              <a:rPr lang="fi-FI" sz="2600" b="1" dirty="0" smtClean="0">
                <a:solidFill>
                  <a:schemeClr val="bg2"/>
                </a:solidFill>
                <a:latin typeface="Gill Sans MT" pitchFamily="34" charset="0"/>
              </a:rPr>
              <a:t>dimensiones</a:t>
            </a:r>
            <a:r>
              <a:rPr lang="fi-FI" sz="2600" dirty="0" smtClean="0">
                <a:solidFill>
                  <a:schemeClr val="bg2"/>
                </a:solidFill>
                <a:latin typeface="Gill Sans MT" pitchFamily="34" charset="0"/>
              </a:rPr>
              <a:t> :</a:t>
            </a:r>
          </a:p>
          <a:p>
            <a:pPr marL="85725" lvl="3" indent="-85725" eaLnBrk="1" hangingPunct="1">
              <a:buFontTx/>
              <a:buChar char="-"/>
            </a:pPr>
            <a:r>
              <a:rPr lang="fi-FI" sz="2400" dirty="0">
                <a:solidFill>
                  <a:schemeClr val="bg2"/>
                </a:solidFill>
                <a:latin typeface="Gill Sans MT" pitchFamily="34" charset="0"/>
              </a:rPr>
              <a:t>D</a:t>
            </a:r>
            <a:r>
              <a:rPr lang="fi-FI" sz="2400" dirty="0" smtClean="0">
                <a:solidFill>
                  <a:schemeClr val="bg2"/>
                </a:solidFill>
                <a:latin typeface="Gill Sans MT" pitchFamily="34" charset="0"/>
              </a:rPr>
              <a:t>erechos económicos, sociales y culturales </a:t>
            </a:r>
          </a:p>
          <a:p>
            <a:pPr marL="85725" lvl="3" indent="-85725" eaLnBrk="1" hangingPunct="1">
              <a:buFontTx/>
              <a:buChar char="-"/>
            </a:pPr>
            <a:r>
              <a:rPr lang="fi-FI" sz="2400" dirty="0" smtClean="0">
                <a:solidFill>
                  <a:schemeClr val="bg2"/>
                </a:solidFill>
                <a:latin typeface="Gill Sans MT" pitchFamily="34" charset="0"/>
              </a:rPr>
              <a:t>Estrategia de desarrollo económico y social del Estado</a:t>
            </a:r>
          </a:p>
          <a:p>
            <a:pPr marL="85725" lvl="3" indent="-85725" eaLnBrk="1" hangingPunct="1">
              <a:buFontTx/>
              <a:buChar char="-"/>
            </a:pPr>
            <a:r>
              <a:rPr lang="fi-FI" sz="2400" dirty="0" smtClean="0">
                <a:solidFill>
                  <a:schemeClr val="bg2"/>
                </a:solidFill>
                <a:latin typeface="Gill Sans MT" pitchFamily="34" charset="0"/>
              </a:rPr>
              <a:t>Necesidades y capacidades del mercado laboral</a:t>
            </a:r>
          </a:p>
          <a:p>
            <a:pPr marL="85725" lvl="3" indent="-85725" eaLnBrk="1" hangingPunct="1">
              <a:buFontTx/>
              <a:buChar char="-"/>
            </a:pPr>
            <a:r>
              <a:rPr lang="fi-FI" sz="2400" dirty="0">
                <a:solidFill>
                  <a:schemeClr val="bg2"/>
                </a:solidFill>
                <a:latin typeface="Gill Sans MT" pitchFamily="34" charset="0"/>
              </a:rPr>
              <a:t>E</a:t>
            </a:r>
            <a:r>
              <a:rPr lang="fi-FI" sz="2400" dirty="0" smtClean="0">
                <a:solidFill>
                  <a:schemeClr val="bg2"/>
                </a:solidFill>
                <a:latin typeface="Gill Sans MT" pitchFamily="34" charset="0"/>
              </a:rPr>
              <a:t>structura social y económica de las comunidades de o y d</a:t>
            </a:r>
          </a:p>
          <a:p>
            <a:pPr marL="85725" lvl="3" indent="-85725" eaLnBrk="1" hangingPunct="1">
              <a:buFontTx/>
              <a:buChar char="-"/>
            </a:pPr>
            <a:r>
              <a:rPr lang="fi-FI" sz="2400" dirty="0">
                <a:solidFill>
                  <a:schemeClr val="bg2"/>
                </a:solidFill>
                <a:latin typeface="Gill Sans MT" pitchFamily="34" charset="0"/>
              </a:rPr>
              <a:t>R</a:t>
            </a:r>
            <a:r>
              <a:rPr lang="fi-FI" sz="2400" dirty="0" smtClean="0">
                <a:solidFill>
                  <a:schemeClr val="bg2"/>
                </a:solidFill>
                <a:latin typeface="Gill Sans MT" pitchFamily="34" charset="0"/>
              </a:rPr>
              <a:t>elaciones internacionales y la política exterior</a:t>
            </a:r>
          </a:p>
          <a:p>
            <a:pPr marL="85725" lvl="3" indent="-85725" eaLnBrk="1" hangingPunct="1">
              <a:buFontTx/>
              <a:buChar char="-"/>
            </a:pPr>
            <a:r>
              <a:rPr lang="fi-FI" sz="2400" dirty="0" smtClean="0">
                <a:solidFill>
                  <a:schemeClr val="bg2"/>
                </a:solidFill>
                <a:latin typeface="Gill Sans MT" pitchFamily="34" charset="0"/>
              </a:rPr>
              <a:t>Obligaciones humanitarias</a:t>
            </a:r>
          </a:p>
          <a:p>
            <a:pPr marL="85725" lvl="3" indent="-85725" eaLnBrk="1" hangingPunct="1">
              <a:buFontTx/>
              <a:buChar char="-"/>
            </a:pPr>
            <a:r>
              <a:rPr lang="fi-FI" sz="2400" dirty="0">
                <a:solidFill>
                  <a:schemeClr val="bg2"/>
                </a:solidFill>
                <a:latin typeface="Gill Sans MT" pitchFamily="34" charset="0"/>
              </a:rPr>
              <a:t>M</a:t>
            </a:r>
            <a:r>
              <a:rPr lang="fi-FI" sz="2400" dirty="0" smtClean="0">
                <a:solidFill>
                  <a:schemeClr val="bg2"/>
                </a:solidFill>
                <a:latin typeface="Gill Sans MT" pitchFamily="34" charset="0"/>
              </a:rPr>
              <a:t>edio ambiente</a:t>
            </a:r>
          </a:p>
          <a:p>
            <a:pPr marL="85725" lvl="3" indent="-85725" eaLnBrk="1" hangingPunct="1">
              <a:buFontTx/>
              <a:buChar char="-"/>
            </a:pPr>
            <a:r>
              <a:rPr lang="fi-FI" sz="2400" dirty="0">
                <a:solidFill>
                  <a:schemeClr val="bg2"/>
                </a:solidFill>
                <a:latin typeface="Gill Sans MT" pitchFamily="34" charset="0"/>
              </a:rPr>
              <a:t>C</a:t>
            </a:r>
            <a:r>
              <a:rPr lang="fi-FI" sz="2400" dirty="0" smtClean="0">
                <a:solidFill>
                  <a:schemeClr val="bg2"/>
                </a:solidFill>
                <a:latin typeface="Gill Sans MT" pitchFamily="34" charset="0"/>
              </a:rPr>
              <a:t>ultura</a:t>
            </a:r>
            <a:endParaRPr lang="en-US" sz="2400" dirty="0" smtClean="0">
              <a:solidFill>
                <a:schemeClr val="bg2"/>
              </a:solidFill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457200" y="457200"/>
            <a:ext cx="8229600" cy="13716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folHlink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r>
              <a:rPr lang="es-CR" sz="3200" b="1" dirty="0">
                <a:solidFill>
                  <a:schemeClr val="bg1"/>
                </a:solidFill>
              </a:rPr>
              <a:t>Políticas Migratorias</a:t>
            </a:r>
            <a:br>
              <a:rPr lang="es-CR" sz="3200" b="1" dirty="0">
                <a:solidFill>
                  <a:schemeClr val="bg1"/>
                </a:solidFill>
              </a:rPr>
            </a:br>
            <a:r>
              <a:rPr lang="es-CR" sz="3200" b="1" dirty="0" smtClean="0">
                <a:solidFill>
                  <a:schemeClr val="bg1"/>
                </a:solidFill>
              </a:rPr>
              <a:t>principios para </a:t>
            </a:r>
            <a:r>
              <a:rPr lang="es-CR" sz="3200" b="1" dirty="0">
                <a:solidFill>
                  <a:schemeClr val="bg1"/>
                </a:solidFill>
              </a:rPr>
              <a:t>asegurar su integralidad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1267" name="Rectangle 5"/>
          <p:cNvSpPr>
            <a:spLocks noChangeArrowheads="1"/>
          </p:cNvSpPr>
          <p:nvPr/>
        </p:nvSpPr>
        <p:spPr bwMode="auto">
          <a:xfrm>
            <a:off x="457200" y="20574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fi-FI" sz="2200" dirty="0" smtClean="0">
                <a:solidFill>
                  <a:schemeClr val="bg2"/>
                </a:solidFill>
              </a:rPr>
              <a:t>Algunos </a:t>
            </a:r>
            <a:r>
              <a:rPr lang="fi-FI" sz="2200" b="1" dirty="0" smtClean="0">
                <a:solidFill>
                  <a:schemeClr val="bg2"/>
                </a:solidFill>
              </a:rPr>
              <a:t>principios </a:t>
            </a:r>
            <a:r>
              <a:rPr lang="fi-FI" sz="2200" b="1" dirty="0">
                <a:solidFill>
                  <a:schemeClr val="bg2"/>
                </a:solidFill>
              </a:rPr>
              <a:t>clave</a:t>
            </a:r>
            <a:r>
              <a:rPr lang="fi-FI" sz="2200" dirty="0">
                <a:solidFill>
                  <a:schemeClr val="bg2"/>
                </a:solidFill>
              </a:rPr>
              <a:t> </a:t>
            </a:r>
            <a:r>
              <a:rPr lang="fi-FI" sz="2200" dirty="0" smtClean="0">
                <a:solidFill>
                  <a:schemeClr val="bg2"/>
                </a:solidFill>
              </a:rPr>
              <a:t>sobre los cuales deberían basarse </a:t>
            </a:r>
            <a:r>
              <a:rPr lang="fi-FI" sz="2200" dirty="0">
                <a:solidFill>
                  <a:schemeClr val="bg2"/>
                </a:solidFill>
              </a:rPr>
              <a:t>las políticas </a:t>
            </a:r>
            <a:r>
              <a:rPr lang="fi-FI" sz="2200" dirty="0" smtClean="0">
                <a:solidFill>
                  <a:schemeClr val="bg2"/>
                </a:solidFill>
              </a:rPr>
              <a:t>migratorias para ser más integrales:</a:t>
            </a:r>
            <a:endParaRPr lang="fi-FI" sz="2200" dirty="0">
              <a:solidFill>
                <a:schemeClr val="bg2"/>
              </a:solidFill>
            </a:endParaRPr>
          </a:p>
          <a:p>
            <a:pPr marL="342900" indent="-342900" algn="l" eaLnBrk="1" hangingPunct="1">
              <a:lnSpc>
                <a:spcPct val="80000"/>
              </a:lnSpc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fi-FI" sz="1200" dirty="0">
              <a:solidFill>
                <a:schemeClr val="bg2"/>
              </a:solidFill>
            </a:endParaRPr>
          </a:p>
          <a:p>
            <a:pPr marL="342900" indent="-342900" algn="l" eaLnBrk="1" hangingPunct="1">
              <a:lnSpc>
                <a:spcPct val="80000"/>
              </a:lnSpc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s-CR" sz="2000" dirty="0">
                <a:solidFill>
                  <a:schemeClr val="bg2"/>
                </a:solidFill>
              </a:rPr>
              <a:t>1.- la no-discriminación </a:t>
            </a:r>
            <a:r>
              <a:rPr lang="es-CR" sz="2000" dirty="0" smtClean="0">
                <a:solidFill>
                  <a:schemeClr val="bg2"/>
                </a:solidFill>
              </a:rPr>
              <a:t>y la no </a:t>
            </a:r>
            <a:r>
              <a:rPr lang="es-CR" sz="2000" dirty="0">
                <a:solidFill>
                  <a:schemeClr val="bg2"/>
                </a:solidFill>
              </a:rPr>
              <a:t>exclusión.</a:t>
            </a:r>
          </a:p>
          <a:p>
            <a:pPr marL="342900" indent="-342900" algn="l" eaLnBrk="1" hangingPunct="1">
              <a:lnSpc>
                <a:spcPct val="80000"/>
              </a:lnSpc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s-CR" sz="1400" dirty="0">
              <a:solidFill>
                <a:schemeClr val="bg2"/>
              </a:solidFill>
            </a:endParaRPr>
          </a:p>
          <a:p>
            <a:pPr marL="342900" indent="-342900" algn="l" eaLnBrk="1" hangingPunct="1">
              <a:lnSpc>
                <a:spcPct val="80000"/>
              </a:lnSpc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s-CR" sz="2000" dirty="0">
                <a:solidFill>
                  <a:schemeClr val="bg2"/>
                </a:solidFill>
              </a:rPr>
              <a:t>2.- </a:t>
            </a:r>
            <a:r>
              <a:rPr lang="es-CR" sz="2000" b="1" dirty="0" smtClean="0">
                <a:solidFill>
                  <a:schemeClr val="bg2"/>
                </a:solidFill>
              </a:rPr>
              <a:t>reconocimiento objetivo</a:t>
            </a:r>
            <a:r>
              <a:rPr lang="es-CR" sz="2000" dirty="0" smtClean="0">
                <a:solidFill>
                  <a:schemeClr val="bg2"/>
                </a:solidFill>
              </a:rPr>
              <a:t> de la </a:t>
            </a:r>
            <a:r>
              <a:rPr lang="es-CR" sz="2000" b="1" dirty="0" smtClean="0">
                <a:solidFill>
                  <a:schemeClr val="bg2"/>
                </a:solidFill>
              </a:rPr>
              <a:t>contribución</a:t>
            </a:r>
            <a:r>
              <a:rPr lang="es-CR" sz="2000" dirty="0" smtClean="0">
                <a:solidFill>
                  <a:schemeClr val="bg2"/>
                </a:solidFill>
              </a:rPr>
              <a:t> de los y las migrantes.</a:t>
            </a:r>
            <a:endParaRPr lang="es-CR" sz="2000" dirty="0">
              <a:solidFill>
                <a:schemeClr val="bg2"/>
              </a:solidFill>
            </a:endParaRPr>
          </a:p>
          <a:p>
            <a:pPr marL="342900" indent="-342900" algn="l" eaLnBrk="1" hangingPunct="1">
              <a:lnSpc>
                <a:spcPct val="80000"/>
              </a:lnSpc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s-CR" sz="1400" dirty="0">
              <a:solidFill>
                <a:schemeClr val="bg2"/>
              </a:solidFill>
            </a:endParaRPr>
          </a:p>
          <a:p>
            <a:pPr marL="342900" indent="-342900" algn="l" eaLnBrk="1" hangingPunct="1">
              <a:lnSpc>
                <a:spcPct val="80000"/>
              </a:lnSpc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s-CR" sz="2000" dirty="0">
                <a:solidFill>
                  <a:schemeClr val="bg2"/>
                </a:solidFill>
              </a:rPr>
              <a:t>3.- </a:t>
            </a:r>
            <a:r>
              <a:rPr lang="es-CR" sz="2000" dirty="0" smtClean="0">
                <a:solidFill>
                  <a:schemeClr val="bg2"/>
                </a:solidFill>
              </a:rPr>
              <a:t>los </a:t>
            </a:r>
            <a:r>
              <a:rPr lang="es-CR" sz="2000" b="1" dirty="0" smtClean="0">
                <a:solidFill>
                  <a:schemeClr val="bg2"/>
                </a:solidFill>
              </a:rPr>
              <a:t>beneficios</a:t>
            </a:r>
            <a:r>
              <a:rPr lang="es-CR" sz="2000" dirty="0" smtClean="0">
                <a:solidFill>
                  <a:schemeClr val="bg2"/>
                </a:solidFill>
              </a:rPr>
              <a:t> de regular </a:t>
            </a:r>
            <a:r>
              <a:rPr lang="es-CR" sz="2000" dirty="0">
                <a:solidFill>
                  <a:schemeClr val="bg2"/>
                </a:solidFill>
              </a:rPr>
              <a:t>y regularizar los flujos migratorios</a:t>
            </a:r>
            <a:r>
              <a:rPr lang="es-CR" sz="2000" dirty="0" smtClean="0">
                <a:solidFill>
                  <a:schemeClr val="bg2"/>
                </a:solidFill>
              </a:rPr>
              <a:t>.</a:t>
            </a:r>
          </a:p>
          <a:p>
            <a:pPr marL="342900" indent="-342900" algn="l" eaLnBrk="1" hangingPunct="1">
              <a:lnSpc>
                <a:spcPct val="80000"/>
              </a:lnSpc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s-CR" sz="2000" dirty="0" smtClean="0">
              <a:solidFill>
                <a:schemeClr val="bg2"/>
              </a:solidFill>
            </a:endParaRPr>
          </a:p>
          <a:p>
            <a:pPr marL="342900" indent="-342900" algn="l" eaLnBrk="1" hangingPunct="1">
              <a:lnSpc>
                <a:spcPct val="80000"/>
              </a:lnSpc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000" dirty="0" smtClean="0">
                <a:solidFill>
                  <a:schemeClr val="bg2"/>
                </a:solidFill>
              </a:rPr>
              <a:t>4.- los </a:t>
            </a:r>
            <a:r>
              <a:rPr lang="en-US" sz="2000" dirty="0" err="1" smtClean="0">
                <a:solidFill>
                  <a:schemeClr val="bg2"/>
                </a:solidFill>
              </a:rPr>
              <a:t>beneficios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n-US" sz="2000" dirty="0" smtClean="0">
                <a:solidFill>
                  <a:schemeClr val="bg2"/>
                </a:solidFill>
              </a:rPr>
              <a:t>de </a:t>
            </a:r>
            <a:r>
              <a:rPr lang="en-US" sz="2000" b="1" dirty="0" err="1" smtClean="0">
                <a:solidFill>
                  <a:schemeClr val="bg2"/>
                </a:solidFill>
              </a:rPr>
              <a:t>favorecer</a:t>
            </a:r>
            <a:r>
              <a:rPr lang="en-US" sz="2000" b="1" dirty="0" smtClean="0">
                <a:solidFill>
                  <a:schemeClr val="bg2"/>
                </a:solidFill>
              </a:rPr>
              <a:t> </a:t>
            </a:r>
            <a:r>
              <a:rPr lang="en-US" sz="2000" b="1" dirty="0" err="1" smtClean="0">
                <a:solidFill>
                  <a:schemeClr val="bg2"/>
                </a:solidFill>
              </a:rPr>
              <a:t>activamente</a:t>
            </a:r>
            <a:r>
              <a:rPr lang="en-US" sz="2000" b="1" dirty="0" smtClean="0">
                <a:solidFill>
                  <a:schemeClr val="bg2"/>
                </a:solidFill>
              </a:rPr>
              <a:t> la </a:t>
            </a:r>
            <a:r>
              <a:rPr lang="en-US" sz="2000" b="1" dirty="0" err="1" smtClean="0">
                <a:solidFill>
                  <a:schemeClr val="bg2"/>
                </a:solidFill>
              </a:rPr>
              <a:t>integración</a:t>
            </a:r>
            <a:r>
              <a:rPr lang="en-US" sz="2000" b="1" dirty="0" smtClean="0">
                <a:solidFill>
                  <a:schemeClr val="bg2"/>
                </a:solidFill>
              </a:rPr>
              <a:t>.</a:t>
            </a:r>
            <a:endParaRPr lang="es-CR" sz="2000" b="1" dirty="0">
              <a:solidFill>
                <a:schemeClr val="bg2"/>
              </a:solidFill>
            </a:endParaRPr>
          </a:p>
          <a:p>
            <a:pPr marL="342900" indent="-342900" algn="l" eaLnBrk="1" hangingPunct="1">
              <a:lnSpc>
                <a:spcPct val="80000"/>
              </a:lnSpc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s-CR" sz="1400" dirty="0">
              <a:solidFill>
                <a:schemeClr val="bg2"/>
              </a:solidFill>
            </a:endParaRPr>
          </a:p>
          <a:p>
            <a:pPr marL="342900" indent="-342900" algn="l" eaLnBrk="1" hangingPunct="1">
              <a:lnSpc>
                <a:spcPct val="80000"/>
              </a:lnSpc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s-CR" sz="2000" dirty="0" smtClean="0">
                <a:solidFill>
                  <a:schemeClr val="bg2"/>
                </a:solidFill>
              </a:rPr>
              <a:t>5.- los beneficios de favorecer la </a:t>
            </a:r>
            <a:r>
              <a:rPr lang="es-CR" sz="2000" b="1" dirty="0" smtClean="0">
                <a:solidFill>
                  <a:schemeClr val="bg2"/>
                </a:solidFill>
              </a:rPr>
              <a:t>unidad familiar.</a:t>
            </a:r>
            <a:endParaRPr lang="es-CR" sz="2000" b="1" dirty="0">
              <a:solidFill>
                <a:schemeClr val="bg2"/>
              </a:solidFill>
            </a:endParaRPr>
          </a:p>
          <a:p>
            <a:pPr marL="342900" indent="-342900" algn="l" eaLnBrk="1" hangingPunct="1">
              <a:lnSpc>
                <a:spcPct val="80000"/>
              </a:lnSpc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s-CR" sz="1400" dirty="0">
              <a:solidFill>
                <a:schemeClr val="bg2"/>
              </a:solidFill>
            </a:endParaRPr>
          </a:p>
          <a:p>
            <a:pPr marL="342900" indent="-342900" algn="l" eaLnBrk="1" hangingPunct="1">
              <a:lnSpc>
                <a:spcPct val="80000"/>
              </a:lnSpc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s-CR" sz="2000" dirty="0" smtClean="0">
                <a:solidFill>
                  <a:schemeClr val="bg2"/>
                </a:solidFill>
              </a:rPr>
              <a:t>6.- responsabilidades </a:t>
            </a:r>
            <a:r>
              <a:rPr lang="es-CR" sz="2000" b="1" dirty="0" smtClean="0">
                <a:solidFill>
                  <a:schemeClr val="bg2"/>
                </a:solidFill>
              </a:rPr>
              <a:t>humanitarias</a:t>
            </a:r>
            <a:r>
              <a:rPr lang="es-CR" sz="2000" dirty="0" smtClean="0">
                <a:solidFill>
                  <a:schemeClr val="bg2"/>
                </a:solidFill>
              </a:rPr>
              <a:t> de los Estados</a:t>
            </a:r>
            <a:endParaRPr lang="es-CR" sz="2000" dirty="0">
              <a:solidFill>
                <a:schemeClr val="bg2"/>
              </a:solidFill>
            </a:endParaRPr>
          </a:p>
          <a:p>
            <a:pPr marL="342900" indent="-342900" algn="l" eaLnBrk="1" hangingPunct="1">
              <a:lnSpc>
                <a:spcPct val="80000"/>
              </a:lnSpc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s-CR" sz="800" dirty="0">
              <a:solidFill>
                <a:schemeClr val="bg2"/>
              </a:solidFill>
            </a:endParaRPr>
          </a:p>
          <a:p>
            <a:pPr marL="342900" indent="-342900" algn="l" eaLnBrk="1" hangingPunct="1">
              <a:lnSpc>
                <a:spcPct val="80000"/>
              </a:lnSpc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s-CR" sz="2000" dirty="0" smtClean="0">
                <a:solidFill>
                  <a:schemeClr val="bg2"/>
                </a:solidFill>
              </a:rPr>
              <a:t>7.- los beneficios de la </a:t>
            </a:r>
            <a:r>
              <a:rPr lang="es-CR" sz="2000" b="1" dirty="0" err="1" smtClean="0">
                <a:solidFill>
                  <a:schemeClr val="bg2"/>
                </a:solidFill>
              </a:rPr>
              <a:t>intersectorialidad</a:t>
            </a:r>
            <a:r>
              <a:rPr lang="es-CR" sz="2000" b="1" dirty="0" smtClean="0">
                <a:solidFill>
                  <a:schemeClr val="bg2"/>
                </a:solidFill>
              </a:rPr>
              <a:t> </a:t>
            </a:r>
            <a:r>
              <a:rPr lang="es-CR" sz="2000" dirty="0" smtClean="0">
                <a:solidFill>
                  <a:schemeClr val="bg2"/>
                </a:solidFill>
              </a:rPr>
              <a:t>en el abordaje de fenómenos multidimensionales como la migración.</a:t>
            </a:r>
            <a:endParaRPr lang="es-CR" sz="2000" b="1" dirty="0">
              <a:solidFill>
                <a:schemeClr val="bg2"/>
              </a:solidFill>
            </a:endParaRPr>
          </a:p>
          <a:p>
            <a:pPr marL="342900" indent="-342900" algn="l" eaLnBrk="1" hangingPunct="1">
              <a:lnSpc>
                <a:spcPct val="80000"/>
              </a:lnSpc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s-CR" sz="800" b="1" dirty="0">
              <a:solidFill>
                <a:schemeClr val="bg2"/>
              </a:solidFill>
            </a:endParaRPr>
          </a:p>
          <a:p>
            <a:pPr marL="342900" indent="-342900" algn="l" eaLnBrk="1" hangingPunct="1">
              <a:lnSpc>
                <a:spcPct val="80000"/>
              </a:lnSpc>
              <a:spcBef>
                <a:spcPts val="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s-CR" sz="2000" dirty="0" smtClean="0">
                <a:solidFill>
                  <a:schemeClr val="bg2"/>
                </a:solidFill>
              </a:rPr>
              <a:t>8.- los beneficios de la colaboración </a:t>
            </a:r>
            <a:r>
              <a:rPr lang="es-CR" sz="2000" dirty="0">
                <a:solidFill>
                  <a:schemeClr val="bg2"/>
                </a:solidFill>
              </a:rPr>
              <a:t>entre </a:t>
            </a:r>
            <a:r>
              <a:rPr lang="es-CR" sz="2000" dirty="0" smtClean="0">
                <a:solidFill>
                  <a:schemeClr val="bg2"/>
                </a:solidFill>
              </a:rPr>
              <a:t>países de origen, tránsito y destino en la gestión de los flujos migratorios.</a:t>
            </a:r>
            <a:endParaRPr lang="en-US" sz="20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ChangeArrowheads="1"/>
          </p:cNvSpPr>
          <p:nvPr/>
        </p:nvSpPr>
        <p:spPr bwMode="auto">
          <a:xfrm>
            <a:off x="457200" y="457200"/>
            <a:ext cx="8229600" cy="13716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folHlink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r>
              <a:rPr lang="es-CR" sz="3200" b="1" dirty="0" smtClean="0">
                <a:solidFill>
                  <a:schemeClr val="bg1"/>
                </a:solidFill>
              </a:rPr>
              <a:t>Políticas Migratorias</a:t>
            </a:r>
            <a:br>
              <a:rPr lang="es-CR" sz="3200" b="1" dirty="0" smtClean="0">
                <a:solidFill>
                  <a:schemeClr val="bg1"/>
                </a:solidFill>
              </a:rPr>
            </a:br>
            <a:r>
              <a:rPr lang="es-CR" sz="3200" b="1" dirty="0" smtClean="0">
                <a:solidFill>
                  <a:schemeClr val="bg1"/>
                </a:solidFill>
              </a:rPr>
              <a:t>requerimientos esenciales para asegurar su eficacia al implementarse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2291" name="Rectangle 6"/>
          <p:cNvSpPr>
            <a:spLocks noChangeArrowheads="1"/>
          </p:cNvSpPr>
          <p:nvPr/>
        </p:nvSpPr>
        <p:spPr bwMode="auto">
          <a:xfrm>
            <a:off x="457200" y="1981200"/>
            <a:ext cx="82296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fi-FI" sz="2800" dirty="0">
                <a:solidFill>
                  <a:schemeClr val="bg2"/>
                </a:solidFill>
              </a:rPr>
              <a:t>	Algunos </a:t>
            </a:r>
            <a:r>
              <a:rPr lang="fi-FI" sz="2800" dirty="0" smtClean="0">
                <a:solidFill>
                  <a:schemeClr val="bg2"/>
                </a:solidFill>
              </a:rPr>
              <a:t>requerimientos esenciales a considerar durante el dise</a:t>
            </a:r>
            <a:r>
              <a:rPr lang="es-CR" sz="2800" dirty="0" err="1" smtClean="0">
                <a:solidFill>
                  <a:schemeClr val="bg2"/>
                </a:solidFill>
              </a:rPr>
              <a:t>ño</a:t>
            </a:r>
            <a:r>
              <a:rPr lang="es-CR" sz="2800" dirty="0" smtClean="0">
                <a:solidFill>
                  <a:schemeClr val="bg2"/>
                </a:solidFill>
              </a:rPr>
              <a:t> </a:t>
            </a:r>
            <a:r>
              <a:rPr lang="fi-FI" sz="2800" dirty="0" smtClean="0">
                <a:solidFill>
                  <a:schemeClr val="bg2"/>
                </a:solidFill>
              </a:rPr>
              <a:t>de una política migratoria integral para asegurar su eficacia durante su implementación:</a:t>
            </a:r>
            <a:endParaRPr lang="fi-FI" sz="2800" dirty="0">
              <a:solidFill>
                <a:schemeClr val="bg2"/>
              </a:solidFill>
            </a:endParaRPr>
          </a:p>
          <a:p>
            <a:pPr marL="342900" indent="-342900"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fi-FI" sz="1600" dirty="0">
              <a:solidFill>
                <a:schemeClr val="bg2"/>
              </a:solidFill>
            </a:endParaRPr>
          </a:p>
          <a:p>
            <a:pPr marL="342900" indent="-342900"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</a:pPr>
            <a:r>
              <a:rPr lang="fi-FI" sz="2400" dirty="0">
                <a:solidFill>
                  <a:schemeClr val="bg2"/>
                </a:solidFill>
              </a:rPr>
              <a:t>Políticas públicas </a:t>
            </a:r>
            <a:r>
              <a:rPr lang="fi-FI" sz="2400" dirty="0" smtClean="0">
                <a:solidFill>
                  <a:schemeClr val="bg2"/>
                </a:solidFill>
              </a:rPr>
              <a:t> ya existentes (generales</a:t>
            </a:r>
            <a:r>
              <a:rPr lang="fi-FI" sz="2400" dirty="0">
                <a:solidFill>
                  <a:schemeClr val="bg2"/>
                </a:solidFill>
              </a:rPr>
              <a:t>, </a:t>
            </a:r>
            <a:r>
              <a:rPr lang="fi-FI" sz="2400" b="1" dirty="0">
                <a:solidFill>
                  <a:schemeClr val="bg2"/>
                </a:solidFill>
              </a:rPr>
              <a:t>sectoriales</a:t>
            </a:r>
            <a:r>
              <a:rPr lang="fi-FI" sz="2400" dirty="0">
                <a:solidFill>
                  <a:schemeClr val="bg2"/>
                </a:solidFill>
              </a:rPr>
              <a:t>, económicas y sociales) </a:t>
            </a:r>
            <a:r>
              <a:rPr lang="fi-FI" sz="2400" dirty="0" smtClean="0">
                <a:solidFill>
                  <a:schemeClr val="bg2"/>
                </a:solidFill>
              </a:rPr>
              <a:t>y la necesaria </a:t>
            </a:r>
            <a:r>
              <a:rPr lang="fi-FI" sz="2400" b="1" dirty="0" smtClean="0">
                <a:solidFill>
                  <a:schemeClr val="bg2"/>
                </a:solidFill>
              </a:rPr>
              <a:t>congruencia y complementación</a:t>
            </a:r>
            <a:r>
              <a:rPr lang="fi-FI" sz="2400" dirty="0" smtClean="0">
                <a:solidFill>
                  <a:schemeClr val="bg2"/>
                </a:solidFill>
              </a:rPr>
              <a:t> que debe darse entre </a:t>
            </a:r>
            <a:r>
              <a:rPr lang="fi-FI" sz="2400" dirty="0">
                <a:solidFill>
                  <a:schemeClr val="bg2"/>
                </a:solidFill>
              </a:rPr>
              <a:t>ellas</a:t>
            </a:r>
            <a:r>
              <a:rPr lang="fi-FI" sz="2400" dirty="0" smtClean="0">
                <a:solidFill>
                  <a:schemeClr val="bg2"/>
                </a:solidFill>
              </a:rPr>
              <a:t>.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</a:pPr>
            <a:endParaRPr lang="fi-FI" sz="2400" dirty="0" smtClean="0">
              <a:solidFill>
                <a:schemeClr val="bg2"/>
              </a:solidFill>
            </a:endParaRPr>
          </a:p>
          <a:p>
            <a:pPr marL="342900" indent="-342900"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</a:pPr>
            <a:r>
              <a:rPr lang="fi-FI" sz="2400" dirty="0" smtClean="0">
                <a:solidFill>
                  <a:schemeClr val="bg2"/>
                </a:solidFill>
              </a:rPr>
              <a:t>Competencias institucionales.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</a:pPr>
            <a:endParaRPr lang="fi-FI" sz="1600" dirty="0">
              <a:solidFill>
                <a:schemeClr val="bg2"/>
              </a:solidFill>
            </a:endParaRPr>
          </a:p>
          <a:p>
            <a:pPr marL="342900" indent="-342900"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</a:pPr>
            <a:r>
              <a:rPr lang="fi-FI" sz="2400" dirty="0" smtClean="0">
                <a:solidFill>
                  <a:schemeClr val="bg2"/>
                </a:solidFill>
              </a:rPr>
              <a:t>Capacidades institucionales </a:t>
            </a:r>
            <a:r>
              <a:rPr lang="fi-FI" sz="2400" dirty="0">
                <a:solidFill>
                  <a:schemeClr val="bg2"/>
                </a:solidFill>
              </a:rPr>
              <a:t>(presupuestal y de personal</a:t>
            </a:r>
            <a:r>
              <a:rPr lang="fi-FI" sz="2400" dirty="0" smtClean="0">
                <a:solidFill>
                  <a:schemeClr val="bg2"/>
                </a:solidFill>
              </a:rPr>
              <a:t>).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</a:pPr>
            <a:endParaRPr lang="fi-FI" sz="2400" dirty="0" smtClean="0">
              <a:solidFill>
                <a:schemeClr val="bg2"/>
              </a:solidFill>
            </a:endParaRPr>
          </a:p>
          <a:p>
            <a:pPr marL="342900" indent="-342900"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</a:pPr>
            <a:r>
              <a:rPr lang="fi-FI" sz="2400" dirty="0" smtClean="0">
                <a:solidFill>
                  <a:schemeClr val="bg2"/>
                </a:solidFill>
              </a:rPr>
              <a:t>La participación de la población no migrante.</a:t>
            </a:r>
            <a:endParaRPr lang="fi-FI" sz="24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6"/>
          <p:cNvSpPr>
            <a:spLocks noChangeArrowheads="1"/>
          </p:cNvSpPr>
          <p:nvPr/>
        </p:nvSpPr>
        <p:spPr bwMode="auto">
          <a:xfrm>
            <a:off x="457200" y="1828800"/>
            <a:ext cx="8229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fi-FI" sz="1050" dirty="0" smtClean="0">
              <a:solidFill>
                <a:schemeClr val="bg2"/>
              </a:solidFill>
            </a:endParaRP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fi-FI" sz="2700" dirty="0" smtClean="0">
                <a:solidFill>
                  <a:schemeClr val="bg2"/>
                </a:solidFill>
              </a:rPr>
              <a:t>Algunos </a:t>
            </a:r>
            <a:r>
              <a:rPr lang="fi-FI" sz="2700" dirty="0">
                <a:solidFill>
                  <a:schemeClr val="bg2"/>
                </a:solidFill>
              </a:rPr>
              <a:t>ejemplos de </a:t>
            </a:r>
            <a:r>
              <a:rPr lang="fi-FI" sz="2700" b="1" dirty="0">
                <a:solidFill>
                  <a:schemeClr val="bg2"/>
                </a:solidFill>
              </a:rPr>
              <a:t>falsas presunciones </a:t>
            </a:r>
            <a:r>
              <a:rPr lang="fi-FI" sz="2700" dirty="0" smtClean="0">
                <a:solidFill>
                  <a:schemeClr val="bg2"/>
                </a:solidFill>
              </a:rPr>
              <a:t>comunes: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fi-FI" sz="1050" dirty="0">
              <a:solidFill>
                <a:schemeClr val="bg2"/>
              </a:solidFill>
            </a:endParaRP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</a:pPr>
            <a:r>
              <a:rPr lang="fi-FI" sz="2500" dirty="0">
                <a:solidFill>
                  <a:schemeClr val="bg2"/>
                </a:solidFill>
              </a:rPr>
              <a:t>El Estado tiene </a:t>
            </a:r>
            <a:r>
              <a:rPr lang="fi-FI" sz="2500" dirty="0" smtClean="0">
                <a:solidFill>
                  <a:schemeClr val="bg2"/>
                </a:solidFill>
              </a:rPr>
              <a:t>la posibilidad real de </a:t>
            </a:r>
            <a:r>
              <a:rPr lang="fi-FI" sz="2500" b="1" dirty="0" smtClean="0">
                <a:solidFill>
                  <a:schemeClr val="bg2"/>
                </a:solidFill>
              </a:rPr>
              <a:t>dominar a voluntad los flujos migratorios.</a:t>
            </a:r>
            <a:r>
              <a:rPr lang="fi-FI" sz="2500" dirty="0" smtClean="0">
                <a:solidFill>
                  <a:schemeClr val="bg2"/>
                </a:solidFill>
              </a:rPr>
              <a:t> </a:t>
            </a:r>
            <a:r>
              <a:rPr lang="fi-FI" sz="2500" b="1" dirty="0">
                <a:solidFill>
                  <a:schemeClr val="bg2"/>
                </a:solidFill>
              </a:rPr>
              <a:t>Teoría del sistema cerrado.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</a:pPr>
            <a:r>
              <a:rPr lang="fi-FI" sz="2500" dirty="0">
                <a:solidFill>
                  <a:schemeClr val="bg2"/>
                </a:solidFill>
              </a:rPr>
              <a:t>Las </a:t>
            </a:r>
            <a:r>
              <a:rPr lang="fi-FI" sz="2500" b="1" dirty="0">
                <a:solidFill>
                  <a:schemeClr val="bg2"/>
                </a:solidFill>
              </a:rPr>
              <a:t>personas migrantes</a:t>
            </a:r>
            <a:r>
              <a:rPr lang="fi-FI" sz="2500" dirty="0">
                <a:solidFill>
                  <a:schemeClr val="bg2"/>
                </a:solidFill>
              </a:rPr>
              <a:t> son las </a:t>
            </a:r>
            <a:r>
              <a:rPr lang="fi-FI" sz="2500" b="1" dirty="0">
                <a:solidFill>
                  <a:schemeClr val="bg2"/>
                </a:solidFill>
              </a:rPr>
              <a:t>únicas </a:t>
            </a:r>
            <a:r>
              <a:rPr lang="fi-FI" sz="2500" b="1" dirty="0" smtClean="0">
                <a:solidFill>
                  <a:schemeClr val="bg2"/>
                </a:solidFill>
              </a:rPr>
              <a:t>responsables </a:t>
            </a:r>
            <a:r>
              <a:rPr lang="fi-FI" sz="2500" b="1" dirty="0">
                <a:solidFill>
                  <a:schemeClr val="bg2"/>
                </a:solidFill>
              </a:rPr>
              <a:t>de la migración irregular.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</a:pPr>
            <a:r>
              <a:rPr lang="fi-FI" sz="2500" dirty="0">
                <a:solidFill>
                  <a:schemeClr val="bg2"/>
                </a:solidFill>
              </a:rPr>
              <a:t>La</a:t>
            </a:r>
            <a:r>
              <a:rPr lang="fi-FI" sz="2500" b="1" dirty="0">
                <a:solidFill>
                  <a:schemeClr val="bg2"/>
                </a:solidFill>
              </a:rPr>
              <a:t> migración irregular </a:t>
            </a:r>
            <a:r>
              <a:rPr lang="fi-FI" sz="2500" dirty="0">
                <a:solidFill>
                  <a:schemeClr val="bg2"/>
                </a:solidFill>
              </a:rPr>
              <a:t>sólo genera </a:t>
            </a:r>
            <a:r>
              <a:rPr lang="fi-FI" sz="2500" b="1" dirty="0" smtClean="0">
                <a:solidFill>
                  <a:schemeClr val="bg2"/>
                </a:solidFill>
              </a:rPr>
              <a:t>”pérdidas</a:t>
            </a:r>
            <a:r>
              <a:rPr lang="fi-FI" sz="2500" b="1" dirty="0">
                <a:solidFill>
                  <a:schemeClr val="bg2"/>
                </a:solidFill>
              </a:rPr>
              <a:t>”. 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</a:pPr>
            <a:r>
              <a:rPr lang="fi-FI" sz="2500" dirty="0">
                <a:solidFill>
                  <a:schemeClr val="bg2"/>
                </a:solidFill>
              </a:rPr>
              <a:t>La regularización migratoria es una </a:t>
            </a:r>
            <a:r>
              <a:rPr lang="fi-FI" sz="2500" b="1" dirty="0">
                <a:solidFill>
                  <a:schemeClr val="bg2"/>
                </a:solidFill>
              </a:rPr>
              <a:t>concesión del </a:t>
            </a:r>
            <a:r>
              <a:rPr lang="fi-FI" sz="2500" b="1" dirty="0" smtClean="0">
                <a:solidFill>
                  <a:schemeClr val="bg2"/>
                </a:solidFill>
              </a:rPr>
              <a:t>Estado </a:t>
            </a:r>
            <a:r>
              <a:rPr lang="fi-FI" sz="2500" dirty="0" smtClean="0">
                <a:solidFill>
                  <a:schemeClr val="bg2"/>
                </a:solidFill>
              </a:rPr>
              <a:t>que </a:t>
            </a:r>
            <a:r>
              <a:rPr lang="fi-FI" sz="2500" b="1" dirty="0" smtClean="0">
                <a:solidFill>
                  <a:schemeClr val="bg2"/>
                </a:solidFill>
              </a:rPr>
              <a:t>sólo beneficia al migrante.</a:t>
            </a:r>
            <a:endParaRPr lang="fi-FI" sz="2500" b="1" dirty="0">
              <a:solidFill>
                <a:schemeClr val="bg2"/>
              </a:solidFill>
            </a:endParaRP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</a:pPr>
            <a:r>
              <a:rPr lang="fi-FI" sz="2500" b="1" dirty="0">
                <a:solidFill>
                  <a:schemeClr val="bg2"/>
                </a:solidFill>
              </a:rPr>
              <a:t>La adaptación cultural </a:t>
            </a:r>
            <a:r>
              <a:rPr lang="fi-FI" sz="2500" dirty="0">
                <a:solidFill>
                  <a:schemeClr val="bg2"/>
                </a:solidFill>
              </a:rPr>
              <a:t>es un proceso que</a:t>
            </a:r>
            <a:r>
              <a:rPr lang="fi-FI" sz="2500" b="1" dirty="0">
                <a:solidFill>
                  <a:schemeClr val="bg2"/>
                </a:solidFill>
              </a:rPr>
              <a:t> </a:t>
            </a:r>
            <a:r>
              <a:rPr lang="fi-FI" sz="2500" dirty="0">
                <a:solidFill>
                  <a:schemeClr val="bg2"/>
                </a:solidFill>
              </a:rPr>
              <a:t>debe darse en </a:t>
            </a:r>
            <a:r>
              <a:rPr lang="fi-FI" sz="2500" b="1" dirty="0">
                <a:solidFill>
                  <a:schemeClr val="bg2"/>
                </a:solidFill>
              </a:rPr>
              <a:t>un solo sentido </a:t>
            </a:r>
            <a:r>
              <a:rPr lang="fi-FI" sz="2500" dirty="0">
                <a:solidFill>
                  <a:schemeClr val="bg2"/>
                </a:solidFill>
              </a:rPr>
              <a:t>y </a:t>
            </a:r>
            <a:r>
              <a:rPr lang="fi-FI" sz="2500" dirty="0" smtClean="0">
                <a:solidFill>
                  <a:schemeClr val="bg2"/>
                </a:solidFill>
              </a:rPr>
              <a:t>la cultura es </a:t>
            </a:r>
            <a:r>
              <a:rPr lang="fi-FI" sz="2500" b="1" dirty="0">
                <a:solidFill>
                  <a:schemeClr val="bg2"/>
                </a:solidFill>
              </a:rPr>
              <a:t>atemporal.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</a:pPr>
            <a:r>
              <a:rPr lang="fi-FI" sz="2500" b="1" dirty="0">
                <a:solidFill>
                  <a:schemeClr val="bg2"/>
                </a:solidFill>
              </a:rPr>
              <a:t>Las vejaciones cometidas contra migrantes sólo tienen impacto en los migrantes.</a:t>
            </a:r>
            <a:endParaRPr lang="fi-FI" sz="2500" dirty="0">
              <a:solidFill>
                <a:schemeClr val="bg2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57200" y="457200"/>
            <a:ext cx="8229600" cy="13716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folHlink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r>
              <a:rPr lang="es-CR" sz="3100" b="1" dirty="0" smtClean="0">
                <a:solidFill>
                  <a:schemeClr val="bg1"/>
                </a:solidFill>
              </a:rPr>
              <a:t>Políticas Migratorias</a:t>
            </a:r>
            <a:br>
              <a:rPr lang="es-CR" sz="3100" b="1" dirty="0" smtClean="0">
                <a:solidFill>
                  <a:schemeClr val="bg1"/>
                </a:solidFill>
              </a:rPr>
            </a:br>
            <a:r>
              <a:rPr lang="es-CR" sz="3100" b="1" dirty="0" smtClean="0">
                <a:solidFill>
                  <a:schemeClr val="bg1"/>
                </a:solidFill>
              </a:rPr>
              <a:t>presunciones falsas a evitar durante el diseño de una política migratoria</a:t>
            </a:r>
            <a:endParaRPr lang="en-US" sz="31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62200"/>
            <a:ext cx="8229600" cy="2209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None/>
            </a:pPr>
            <a:r>
              <a:rPr lang="es-CR" sz="5400" dirty="0" smtClean="0">
                <a:solidFill>
                  <a:schemeClr val="bg2"/>
                </a:solidFill>
                <a:latin typeface="Gill Sans MT" pitchFamily="34" charset="0"/>
              </a:rPr>
              <a:t>	</a:t>
            </a:r>
            <a:r>
              <a:rPr lang="es-CR" sz="5400" dirty="0">
                <a:solidFill>
                  <a:schemeClr val="bg2"/>
                </a:solidFill>
                <a:latin typeface="Gill Sans MT" pitchFamily="34" charset="0"/>
              </a:rPr>
              <a:t>II. El proceso </a:t>
            </a:r>
            <a:r>
              <a:rPr lang="es-CR" sz="5400" dirty="0" smtClean="0">
                <a:solidFill>
                  <a:schemeClr val="bg2"/>
                </a:solidFill>
                <a:latin typeface="Gill Sans MT" pitchFamily="34" charset="0"/>
              </a:rPr>
              <a:t>básico para el diseño e implementación de </a:t>
            </a:r>
            <a:r>
              <a:rPr lang="es-CR" sz="5400" dirty="0">
                <a:solidFill>
                  <a:schemeClr val="bg2"/>
                </a:solidFill>
                <a:latin typeface="Gill Sans MT" pitchFamily="34" charset="0"/>
              </a:rPr>
              <a:t>políticas migratorias</a:t>
            </a:r>
          </a:p>
        </p:txBody>
      </p:sp>
    </p:spTree>
    <p:extLst>
      <p:ext uri="{BB962C8B-B14F-4D97-AF65-F5344CB8AC3E}">
        <p14:creationId xmlns:p14="http://schemas.microsoft.com/office/powerpoint/2010/main" val="155391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 bwMode="auto">
          <a:xfrm>
            <a:off x="3352800" y="4343400"/>
            <a:ext cx="5715000" cy="2362200"/>
          </a:xfrm>
          <a:prstGeom prst="ellipse">
            <a:avLst/>
          </a:prstGeom>
          <a:noFill/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R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Oval 1"/>
          <p:cNvSpPr/>
          <p:nvPr/>
        </p:nvSpPr>
        <p:spPr bwMode="auto">
          <a:xfrm>
            <a:off x="228600" y="1828800"/>
            <a:ext cx="8382000" cy="3124200"/>
          </a:xfrm>
          <a:prstGeom prst="ellipse">
            <a:avLst/>
          </a:prstGeom>
          <a:noFill/>
          <a:ln w="19050" cap="flat" cmpd="sng" algn="ctr">
            <a:solidFill>
              <a:srgbClr val="FF99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R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57200" y="457200"/>
            <a:ext cx="8229600" cy="13716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folHlink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r>
              <a:rPr lang="es-CR" sz="2800" b="1" dirty="0" smtClean="0">
                <a:solidFill>
                  <a:schemeClr val="bg1"/>
                </a:solidFill>
              </a:rPr>
              <a:t>Políticas Migratorias</a:t>
            </a:r>
            <a:br>
              <a:rPr lang="es-CR" sz="2800" b="1" dirty="0" smtClean="0">
                <a:solidFill>
                  <a:schemeClr val="bg1"/>
                </a:solidFill>
              </a:rPr>
            </a:br>
            <a:r>
              <a:rPr lang="es-CR" sz="2800" b="1" dirty="0" smtClean="0">
                <a:solidFill>
                  <a:schemeClr val="bg1"/>
                </a:solidFill>
              </a:rPr>
              <a:t>Proceso básico para el diseño e implementación de políticas migratorias</a:t>
            </a:r>
            <a:endParaRPr lang="en-US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16" name="Diagram 15"/>
          <p:cNvGraphicFramePr/>
          <p:nvPr>
            <p:extLst>
              <p:ext uri="{D42A27DB-BD31-4B8C-83A1-F6EECF244321}">
                <p14:modId xmlns:p14="http://schemas.microsoft.com/office/powerpoint/2010/main" val="7404858"/>
              </p:ext>
            </p:extLst>
          </p:nvPr>
        </p:nvGraphicFramePr>
        <p:xfrm>
          <a:off x="1066800" y="1803400"/>
          <a:ext cx="7162800" cy="452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5310367" y="2286000"/>
            <a:ext cx="2766833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0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lineamientos</a:t>
            </a:r>
            <a:endParaRPr lang="en-US" sz="28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34367" y="4854714"/>
            <a:ext cx="3071633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p</a:t>
            </a:r>
            <a:r>
              <a:rPr lang="en-US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lan de </a:t>
            </a:r>
          </a:p>
          <a:p>
            <a:pPr algn="ctr"/>
            <a:r>
              <a:rPr lang="en-US" sz="20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acción</a:t>
            </a:r>
            <a:endParaRPr lang="en-US" sz="20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021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57200" y="457200"/>
            <a:ext cx="8229600" cy="13716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folHlink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r>
              <a:rPr lang="es-CR" sz="2800" b="1" dirty="0" smtClean="0">
                <a:solidFill>
                  <a:schemeClr val="bg1"/>
                </a:solidFill>
              </a:rPr>
              <a:t>Políticas Migratorias</a:t>
            </a:r>
            <a:br>
              <a:rPr lang="es-CR" sz="2800" b="1" dirty="0" smtClean="0">
                <a:solidFill>
                  <a:schemeClr val="bg1"/>
                </a:solidFill>
              </a:rPr>
            </a:br>
            <a:r>
              <a:rPr lang="es-CR" sz="2800" b="1" dirty="0" smtClean="0">
                <a:solidFill>
                  <a:schemeClr val="bg1"/>
                </a:solidFill>
              </a:rPr>
              <a:t>Proceso básico para el diseño e implementación de una política (migratoria) – Dónde estamos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457200" y="1981200"/>
            <a:ext cx="8229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s-CR" sz="2500" dirty="0" smtClean="0">
                <a:solidFill>
                  <a:schemeClr val="bg2"/>
                </a:solidFill>
              </a:rPr>
              <a:t>Cómo responder a la pregunta ¿en dónde estamos?</a:t>
            </a:r>
            <a:r>
              <a:rPr lang="fi-FI" sz="2500" dirty="0" smtClean="0">
                <a:solidFill>
                  <a:schemeClr val="bg2"/>
                </a:solidFill>
              </a:rPr>
              <a:t>: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fi-FI" sz="1200" dirty="0">
              <a:solidFill>
                <a:schemeClr val="bg2"/>
              </a:solidFill>
            </a:endParaRP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</a:pPr>
            <a:r>
              <a:rPr lang="fi-FI" sz="2500" b="1" dirty="0" smtClean="0">
                <a:solidFill>
                  <a:schemeClr val="bg2"/>
                </a:solidFill>
              </a:rPr>
              <a:t>Determinar la misión.- </a:t>
            </a:r>
            <a:r>
              <a:rPr lang="fi-FI" sz="2500" dirty="0" smtClean="0">
                <a:solidFill>
                  <a:schemeClr val="bg2"/>
                </a:solidFill>
              </a:rPr>
              <a:t>describir el propósito de la institución respecto a una temática. Hacer referencia a la razón de ser de la institución, a los servicios que ofrece o puede ofrecer y a las personas a las que sirve.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</a:pPr>
            <a:r>
              <a:rPr lang="fi-FI" sz="2500" b="1" dirty="0" smtClean="0">
                <a:solidFill>
                  <a:schemeClr val="bg2"/>
                </a:solidFill>
              </a:rPr>
              <a:t>Definición de principios.- </a:t>
            </a:r>
            <a:r>
              <a:rPr lang="fi-FI" sz="2500" dirty="0" smtClean="0">
                <a:solidFill>
                  <a:schemeClr val="bg2"/>
                </a:solidFill>
              </a:rPr>
              <a:t>clarificar en qué cree la institución y por qué valores lucha. Definir cuáles son sus principales valores y sus compromisos para con las personas a las que sirve.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</a:pPr>
            <a:r>
              <a:rPr lang="fi-FI" sz="2500" b="1" dirty="0" smtClean="0">
                <a:solidFill>
                  <a:schemeClr val="bg2"/>
                </a:solidFill>
              </a:rPr>
              <a:t>Reconocer las fortalezas y debilidades </a:t>
            </a:r>
            <a:r>
              <a:rPr lang="fi-FI" sz="2500" dirty="0" smtClean="0">
                <a:solidFill>
                  <a:schemeClr val="bg2"/>
                </a:solidFill>
              </a:rPr>
              <a:t>que la institución tiene para encarar la migración.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</a:pPr>
            <a:r>
              <a:rPr lang="fi-FI" sz="2500" b="1" dirty="0" smtClean="0">
                <a:solidFill>
                  <a:schemeClr val="bg2"/>
                </a:solidFill>
              </a:rPr>
              <a:t>Reconocer las oportunidades y amenazas </a:t>
            </a:r>
            <a:r>
              <a:rPr lang="fi-FI" sz="2500" dirty="0" smtClean="0">
                <a:solidFill>
                  <a:schemeClr val="bg2"/>
                </a:solidFill>
              </a:rPr>
              <a:t>que el involucramiento en el tema migratorio implica.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</a:pPr>
            <a:endParaRPr lang="fi-FI" sz="2500" b="1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00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CR" sz="3800" dirty="0" smtClean="0">
                <a:solidFill>
                  <a:schemeClr val="bg2"/>
                </a:solidFill>
                <a:latin typeface="Gill Sans MT" pitchFamily="34" charset="0"/>
              </a:rPr>
              <a:t>	I. Políticas migratorias: </a:t>
            </a:r>
            <a:r>
              <a:rPr lang="es-CR" sz="3800" b="1" dirty="0" smtClean="0">
                <a:solidFill>
                  <a:schemeClr val="bg2"/>
                </a:solidFill>
                <a:latin typeface="Gill Sans MT" pitchFamily="34" charset="0"/>
              </a:rPr>
              <a:t>¿qué son?, ¿cómo son? </a:t>
            </a:r>
            <a:r>
              <a:rPr lang="es-CR" sz="3800" dirty="0" smtClean="0">
                <a:solidFill>
                  <a:schemeClr val="bg2"/>
                </a:solidFill>
                <a:latin typeface="Gill Sans MT" pitchFamily="34" charset="0"/>
              </a:rPr>
              <a:t>y </a:t>
            </a:r>
            <a:r>
              <a:rPr lang="es-CR" sz="3800" b="1" dirty="0" smtClean="0">
                <a:solidFill>
                  <a:schemeClr val="bg2"/>
                </a:solidFill>
                <a:latin typeface="Gill Sans MT" pitchFamily="34" charset="0"/>
              </a:rPr>
              <a:t>¿para qué sirven?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s-CR" sz="3800" dirty="0">
                <a:solidFill>
                  <a:schemeClr val="bg2"/>
                </a:solidFill>
                <a:latin typeface="Gill Sans MT" pitchFamily="34" charset="0"/>
              </a:rPr>
              <a:t>	</a:t>
            </a:r>
            <a:r>
              <a:rPr lang="es-CR" sz="3800" dirty="0" smtClean="0">
                <a:solidFill>
                  <a:schemeClr val="bg2"/>
                </a:solidFill>
                <a:latin typeface="Gill Sans MT" pitchFamily="34" charset="0"/>
              </a:rPr>
              <a:t>II. </a:t>
            </a:r>
            <a:r>
              <a:rPr lang="es-CR" sz="3800" b="1" dirty="0" smtClean="0">
                <a:solidFill>
                  <a:schemeClr val="bg2"/>
                </a:solidFill>
                <a:latin typeface="Gill Sans MT" pitchFamily="34" charset="0"/>
              </a:rPr>
              <a:t>Consideraciones mínimas </a:t>
            </a:r>
            <a:r>
              <a:rPr lang="es-CR" sz="3800" dirty="0" smtClean="0">
                <a:solidFill>
                  <a:schemeClr val="bg2"/>
                </a:solidFill>
                <a:latin typeface="Gill Sans MT" pitchFamily="34" charset="0"/>
              </a:rPr>
              <a:t>para el diseño e implementación de políticas migratorias.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s-CR" sz="3800" dirty="0">
                <a:solidFill>
                  <a:schemeClr val="bg2"/>
                </a:solidFill>
                <a:latin typeface="Gill Sans MT" pitchFamily="34" charset="0"/>
              </a:rPr>
              <a:t>	</a:t>
            </a:r>
            <a:r>
              <a:rPr lang="es-CR" sz="3800" dirty="0" smtClean="0">
                <a:solidFill>
                  <a:schemeClr val="bg2"/>
                </a:solidFill>
                <a:latin typeface="Gill Sans MT" pitchFamily="34" charset="0"/>
              </a:rPr>
              <a:t>III. El </a:t>
            </a:r>
            <a:r>
              <a:rPr lang="es-CR" sz="3800" b="1" dirty="0" smtClean="0">
                <a:solidFill>
                  <a:schemeClr val="bg2"/>
                </a:solidFill>
                <a:latin typeface="Gill Sans MT" pitchFamily="34" charset="0"/>
              </a:rPr>
              <a:t>proceso básico </a:t>
            </a:r>
            <a:r>
              <a:rPr lang="es-CR" sz="3800" dirty="0" smtClean="0">
                <a:solidFill>
                  <a:schemeClr val="bg2"/>
                </a:solidFill>
                <a:latin typeface="Gill Sans MT" pitchFamily="34" charset="0"/>
              </a:rPr>
              <a:t>para el diseño e implementación de políticas migratorias</a:t>
            </a:r>
            <a:endParaRPr lang="es-CR" sz="3800" dirty="0">
              <a:solidFill>
                <a:schemeClr val="bg2"/>
              </a:solidFill>
              <a:latin typeface="Gill Sans MT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s-CR" sz="3800" dirty="0" smtClean="0">
              <a:solidFill>
                <a:schemeClr val="bg2"/>
              </a:solidFill>
              <a:latin typeface="Gill Sans MT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3800" dirty="0" smtClean="0">
              <a:solidFill>
                <a:schemeClr val="bg2"/>
              </a:solidFill>
              <a:latin typeface="Gill Sans MT" pitchFamily="34" charset="0"/>
            </a:endParaRPr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609600"/>
          </a:xfrm>
          <a:gradFill rotWithShape="1">
            <a:gsLst>
              <a:gs pos="0">
                <a:schemeClr val="hlink"/>
              </a:gs>
              <a:gs pos="100000">
                <a:schemeClr val="folHlink"/>
              </a:gs>
            </a:gsLst>
            <a:lin ang="0" scaled="1"/>
          </a:gradFill>
        </p:spPr>
        <p:txBody>
          <a:bodyPr/>
          <a:lstStyle/>
          <a:p>
            <a:pPr algn="ctr" eaLnBrk="1" hangingPunct="1"/>
            <a:r>
              <a:rPr lang="es-CR" sz="4000" b="1" smtClean="0">
                <a:solidFill>
                  <a:schemeClr val="bg1"/>
                </a:solidFill>
                <a:latin typeface="Gill Sans MT" pitchFamily="34" charset="0"/>
              </a:rPr>
              <a:t>Índice</a:t>
            </a:r>
            <a:endParaRPr lang="en-US" sz="4000" b="1" smtClean="0">
              <a:solidFill>
                <a:schemeClr val="bg1"/>
              </a:solidFill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57200" y="457200"/>
            <a:ext cx="8229600" cy="13716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folHlink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r>
              <a:rPr lang="es-CR" sz="2800" b="1" dirty="0" smtClean="0">
                <a:solidFill>
                  <a:schemeClr val="bg1"/>
                </a:solidFill>
              </a:rPr>
              <a:t>Políticas Migratorias</a:t>
            </a:r>
            <a:br>
              <a:rPr lang="es-CR" sz="2800" b="1" dirty="0" smtClean="0">
                <a:solidFill>
                  <a:schemeClr val="bg1"/>
                </a:solidFill>
              </a:rPr>
            </a:br>
            <a:r>
              <a:rPr lang="es-CR" sz="2800" b="1" dirty="0" smtClean="0">
                <a:solidFill>
                  <a:schemeClr val="bg1"/>
                </a:solidFill>
              </a:rPr>
              <a:t>Proceso básico para el diseño e implementación de una política (migratoria) – A dónde </a:t>
            </a:r>
            <a:r>
              <a:rPr lang="es-CR" sz="2800" b="1" dirty="0">
                <a:solidFill>
                  <a:schemeClr val="bg1"/>
                </a:solidFill>
              </a:rPr>
              <a:t>v</a:t>
            </a:r>
            <a:r>
              <a:rPr lang="es-CR" sz="2800" b="1" dirty="0" smtClean="0">
                <a:solidFill>
                  <a:schemeClr val="bg1"/>
                </a:solidFill>
              </a:rPr>
              <a:t>amos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457200" y="1981200"/>
            <a:ext cx="8229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s-CR" sz="2800" dirty="0" smtClean="0">
                <a:solidFill>
                  <a:schemeClr val="bg2"/>
                </a:solidFill>
              </a:rPr>
              <a:t>Cómo responder a la pregunta ¿a dónde </a:t>
            </a:r>
            <a:r>
              <a:rPr lang="es-CR" sz="2800" dirty="0">
                <a:solidFill>
                  <a:schemeClr val="bg2"/>
                </a:solidFill>
              </a:rPr>
              <a:t>v</a:t>
            </a:r>
            <a:r>
              <a:rPr lang="es-CR" sz="2800" dirty="0" smtClean="0">
                <a:solidFill>
                  <a:schemeClr val="bg2"/>
                </a:solidFill>
              </a:rPr>
              <a:t>amos?</a:t>
            </a:r>
            <a:r>
              <a:rPr lang="fi-FI" sz="2800" dirty="0" smtClean="0">
                <a:solidFill>
                  <a:schemeClr val="bg2"/>
                </a:solidFill>
              </a:rPr>
              <a:t>: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fi-FI" sz="1400" dirty="0">
              <a:solidFill>
                <a:schemeClr val="bg2"/>
              </a:solidFill>
            </a:endParaRP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</a:pPr>
            <a:r>
              <a:rPr lang="fi-FI" sz="2800" b="1" dirty="0" smtClean="0">
                <a:solidFill>
                  <a:schemeClr val="bg2"/>
                </a:solidFill>
              </a:rPr>
              <a:t>Determinar el valor agregado que la institución tiene al involucrarse en una temática específica.- </a:t>
            </a:r>
            <a:r>
              <a:rPr lang="fi-FI" sz="2800" dirty="0" smtClean="0">
                <a:solidFill>
                  <a:schemeClr val="bg2"/>
                </a:solidFill>
              </a:rPr>
              <a:t>señalar lo que la institución puede hacer que ninguna otra institución puede hacer.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</a:pPr>
            <a:r>
              <a:rPr lang="fi-FI" sz="2800" b="1" dirty="0" smtClean="0">
                <a:solidFill>
                  <a:schemeClr val="bg2"/>
                </a:solidFill>
              </a:rPr>
              <a:t>Clarificar hasta dónde se puede llegar en un cierto tema.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</a:pPr>
            <a:r>
              <a:rPr lang="fi-FI" sz="2800" b="1" dirty="0" smtClean="0">
                <a:solidFill>
                  <a:schemeClr val="bg2"/>
                </a:solidFill>
              </a:rPr>
              <a:t>Definición de la visión institucional respecto a un tema específico.- </a:t>
            </a:r>
            <a:r>
              <a:rPr lang="fi-FI" sz="2800" dirty="0" smtClean="0">
                <a:solidFill>
                  <a:schemeClr val="bg2"/>
                </a:solidFill>
              </a:rPr>
              <a:t>señala lo que la institución ambiciona ser y lograr en un plazo de 5 a 10 años en relación a una temática.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</a:pPr>
            <a:endParaRPr lang="fi-FI" sz="2800" b="1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07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57200" y="457200"/>
            <a:ext cx="8229600" cy="13716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folHlink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r>
              <a:rPr lang="es-CR" sz="2800" b="1" dirty="0" smtClean="0">
                <a:solidFill>
                  <a:schemeClr val="bg1"/>
                </a:solidFill>
              </a:rPr>
              <a:t>Políticas Migratorias</a:t>
            </a:r>
            <a:br>
              <a:rPr lang="es-CR" sz="2800" b="1" dirty="0" smtClean="0">
                <a:solidFill>
                  <a:schemeClr val="bg1"/>
                </a:solidFill>
              </a:rPr>
            </a:br>
            <a:r>
              <a:rPr lang="es-CR" sz="2800" b="1" dirty="0" smtClean="0">
                <a:solidFill>
                  <a:schemeClr val="bg1"/>
                </a:solidFill>
              </a:rPr>
              <a:t>Proceso básico para el diseño e implementación de una política (migratoria) – Dónde estamos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457200" y="1981200"/>
            <a:ext cx="8229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s-CR" sz="2400" dirty="0" smtClean="0">
                <a:solidFill>
                  <a:schemeClr val="bg2"/>
                </a:solidFill>
              </a:rPr>
              <a:t>Cómo responder a la pregunta ¿cómo llegamos ahí?</a:t>
            </a:r>
            <a:r>
              <a:rPr lang="fi-FI" sz="2400" dirty="0" smtClean="0">
                <a:solidFill>
                  <a:schemeClr val="bg2"/>
                </a:solidFill>
              </a:rPr>
              <a:t>: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fi-FI" sz="1200" dirty="0">
              <a:solidFill>
                <a:schemeClr val="bg2"/>
              </a:solidFill>
            </a:endParaRP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</a:pPr>
            <a:r>
              <a:rPr lang="fi-FI" sz="2400" b="1" dirty="0" smtClean="0">
                <a:solidFill>
                  <a:schemeClr val="bg2"/>
                </a:solidFill>
              </a:rPr>
              <a:t>Determinar objetivos estratégicos a largo plazo.- </a:t>
            </a:r>
            <a:r>
              <a:rPr lang="fi-FI" sz="2400" dirty="0" smtClean="0">
                <a:solidFill>
                  <a:schemeClr val="bg2"/>
                </a:solidFill>
              </a:rPr>
              <a:t>conecta la misión institucional con la visión.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</a:pPr>
            <a:r>
              <a:rPr lang="fi-FI" sz="2400" b="1" dirty="0" smtClean="0">
                <a:solidFill>
                  <a:schemeClr val="bg2"/>
                </a:solidFill>
              </a:rPr>
              <a:t>Definición de la estrategia.- </a:t>
            </a:r>
            <a:r>
              <a:rPr lang="fi-FI" sz="2400" dirty="0" smtClean="0">
                <a:solidFill>
                  <a:schemeClr val="bg2"/>
                </a:solidFill>
              </a:rPr>
              <a:t>la estrategia relaciona las fortalezas institucionales con las necesidades de los migrantes y con las oportunidades que la migración representa para la institución.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</a:pPr>
            <a:r>
              <a:rPr lang="fi-FI" sz="2400" b="1" dirty="0">
                <a:solidFill>
                  <a:schemeClr val="bg2"/>
                </a:solidFill>
              </a:rPr>
              <a:t>Determinar objetivos </a:t>
            </a:r>
            <a:r>
              <a:rPr lang="fi-FI" sz="2400" b="1" dirty="0" smtClean="0">
                <a:solidFill>
                  <a:schemeClr val="bg2"/>
                </a:solidFill>
              </a:rPr>
              <a:t>a corto plazo</a:t>
            </a:r>
            <a:r>
              <a:rPr lang="fi-FI" sz="2400" b="1" dirty="0">
                <a:solidFill>
                  <a:schemeClr val="bg2"/>
                </a:solidFill>
              </a:rPr>
              <a:t>.- </a:t>
            </a:r>
            <a:r>
              <a:rPr lang="fi-FI" sz="2400" dirty="0" smtClean="0">
                <a:solidFill>
                  <a:schemeClr val="bg2"/>
                </a:solidFill>
              </a:rPr>
              <a:t>convierte los objetivos estratégicos en objetivos concretos más inmediatos.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</a:pPr>
            <a:r>
              <a:rPr lang="fi-FI" sz="2400" b="1" dirty="0" smtClean="0">
                <a:solidFill>
                  <a:schemeClr val="bg2"/>
                </a:solidFill>
              </a:rPr>
              <a:t>Determinar acciones para cumplir objetivos.- </a:t>
            </a:r>
            <a:r>
              <a:rPr lang="fi-FI" sz="2400" dirty="0" smtClean="0">
                <a:solidFill>
                  <a:schemeClr val="bg2"/>
                </a:solidFill>
              </a:rPr>
              <a:t>se establecen términos para el cumplimiento y responsables.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</a:pPr>
            <a:r>
              <a:rPr lang="fi-FI" sz="2400" b="1" dirty="0" smtClean="0">
                <a:solidFill>
                  <a:schemeClr val="bg2"/>
                </a:solidFill>
              </a:rPr>
              <a:t>Determinar quién es responsable de la ejecución.- </a:t>
            </a:r>
            <a:r>
              <a:rPr lang="fi-FI" sz="2400" dirty="0" smtClean="0">
                <a:solidFill>
                  <a:schemeClr val="bg2"/>
                </a:solidFill>
              </a:rPr>
              <a:t>quién y cómo gestiona y monitorea el plan de acción.</a:t>
            </a:r>
            <a:endParaRPr lang="fi-FI" sz="2400" dirty="0">
              <a:solidFill>
                <a:schemeClr val="bg2"/>
              </a:solidFill>
            </a:endParaRP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</a:pPr>
            <a:endParaRPr lang="fi-FI" sz="2400" dirty="0" smtClean="0">
              <a:solidFill>
                <a:schemeClr val="bg2"/>
              </a:solidFill>
            </a:endParaRP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</a:pPr>
            <a:endParaRPr lang="fi-FI" sz="2400" b="1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56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57200" y="457200"/>
            <a:ext cx="8229600" cy="13716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folHlink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r>
              <a:rPr lang="es-CR" sz="2800" b="1" dirty="0" smtClean="0">
                <a:solidFill>
                  <a:schemeClr val="bg1"/>
                </a:solidFill>
              </a:rPr>
              <a:t>Políticas Migratorias</a:t>
            </a:r>
            <a:br>
              <a:rPr lang="es-CR" sz="2800" b="1" dirty="0" smtClean="0">
                <a:solidFill>
                  <a:schemeClr val="bg1"/>
                </a:solidFill>
              </a:rPr>
            </a:br>
            <a:r>
              <a:rPr lang="es-CR" sz="2800" b="1" dirty="0" smtClean="0">
                <a:solidFill>
                  <a:schemeClr val="bg1"/>
                </a:solidFill>
              </a:rPr>
              <a:t>Proceso básico para el diseño e implementación de una política (migratoria)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457200" y="1828800"/>
            <a:ext cx="8229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fi-FI" sz="1050" dirty="0" smtClean="0">
              <a:solidFill>
                <a:schemeClr val="bg2"/>
              </a:solidFill>
            </a:endParaRP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fi-FI" sz="2700" dirty="0" smtClean="0">
                <a:solidFill>
                  <a:schemeClr val="bg2"/>
                </a:solidFill>
              </a:rPr>
              <a:t>Cualquier proceso de dise</a:t>
            </a:r>
            <a:r>
              <a:rPr lang="es-CR" sz="2700" dirty="0" err="1" smtClean="0">
                <a:solidFill>
                  <a:schemeClr val="bg2"/>
                </a:solidFill>
              </a:rPr>
              <a:t>ño</a:t>
            </a:r>
            <a:r>
              <a:rPr lang="es-CR" sz="2700" dirty="0" smtClean="0">
                <a:solidFill>
                  <a:schemeClr val="bg2"/>
                </a:solidFill>
              </a:rPr>
              <a:t> e implementación de política debe ser y/o estar</a:t>
            </a:r>
            <a:r>
              <a:rPr lang="fi-FI" sz="2700" dirty="0" smtClean="0">
                <a:solidFill>
                  <a:schemeClr val="bg2"/>
                </a:solidFill>
              </a:rPr>
              <a:t>: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fi-FI" sz="1050" dirty="0">
              <a:solidFill>
                <a:schemeClr val="bg2"/>
              </a:solidFill>
            </a:endParaRP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</a:pPr>
            <a:r>
              <a:rPr lang="fi-FI" sz="2500" b="1" dirty="0" smtClean="0">
                <a:solidFill>
                  <a:schemeClr val="bg2"/>
                </a:solidFill>
              </a:rPr>
              <a:t>Orientado hacia objetivos.- </a:t>
            </a:r>
            <a:r>
              <a:rPr lang="fi-FI" sz="2500" dirty="0" smtClean="0">
                <a:solidFill>
                  <a:schemeClr val="bg2"/>
                </a:solidFill>
              </a:rPr>
              <a:t>responde a la visión y es consecuente con el valor agregado que aporta la institución.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</a:pPr>
            <a:r>
              <a:rPr lang="fi-FI" sz="2500" b="1" dirty="0" smtClean="0">
                <a:solidFill>
                  <a:schemeClr val="bg2"/>
                </a:solidFill>
              </a:rPr>
              <a:t>Integrado.- </a:t>
            </a:r>
            <a:r>
              <a:rPr lang="fi-FI" sz="2500" dirty="0" smtClean="0">
                <a:solidFill>
                  <a:schemeClr val="bg2"/>
                </a:solidFill>
              </a:rPr>
              <a:t>cada elemento sustenta al siguiente.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</a:pPr>
            <a:r>
              <a:rPr lang="fi-FI" sz="2500" b="1" dirty="0" smtClean="0">
                <a:solidFill>
                  <a:schemeClr val="bg2"/>
                </a:solidFill>
              </a:rPr>
              <a:t>Sistemático.- </a:t>
            </a:r>
            <a:r>
              <a:rPr lang="fi-FI" sz="2500" dirty="0" smtClean="0">
                <a:solidFill>
                  <a:schemeClr val="bg2"/>
                </a:solidFill>
              </a:rPr>
              <a:t>está dividido en secciones ejecutables.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</a:pPr>
            <a:r>
              <a:rPr lang="fi-FI" sz="2500" b="1" dirty="0" smtClean="0">
                <a:solidFill>
                  <a:schemeClr val="bg2"/>
                </a:solidFill>
              </a:rPr>
              <a:t>Dinámico.- </a:t>
            </a:r>
            <a:r>
              <a:rPr lang="fi-FI" sz="2500" dirty="0" smtClean="0">
                <a:solidFill>
                  <a:schemeClr val="bg2"/>
                </a:solidFill>
              </a:rPr>
              <a:t>es un trabajo en proceso.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</a:pPr>
            <a:r>
              <a:rPr lang="fi-FI" sz="2500" b="1" dirty="0" smtClean="0">
                <a:solidFill>
                  <a:schemeClr val="bg2"/>
                </a:solidFill>
              </a:rPr>
              <a:t>Holístico.- </a:t>
            </a:r>
            <a:r>
              <a:rPr lang="fi-FI" sz="2500" dirty="0" smtClean="0">
                <a:solidFill>
                  <a:schemeClr val="bg2"/>
                </a:solidFill>
              </a:rPr>
              <a:t>todas las áreas están incluidas.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</a:pPr>
            <a:r>
              <a:rPr lang="fi-FI" sz="2500" b="1" dirty="0" smtClean="0">
                <a:solidFill>
                  <a:schemeClr val="bg2"/>
                </a:solidFill>
              </a:rPr>
              <a:t>Entendible.- </a:t>
            </a:r>
            <a:r>
              <a:rPr lang="fi-FI" sz="2500" dirty="0" smtClean="0">
                <a:solidFill>
                  <a:schemeClr val="bg2"/>
                </a:solidFill>
              </a:rPr>
              <a:t>todas las personas lo entienden.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ü"/>
            </a:pPr>
            <a:r>
              <a:rPr lang="fi-FI" sz="2500" b="1" dirty="0" smtClean="0">
                <a:solidFill>
                  <a:schemeClr val="bg2"/>
                </a:solidFill>
              </a:rPr>
              <a:t>Realista.- </a:t>
            </a:r>
            <a:r>
              <a:rPr lang="fi-FI" sz="2500" dirty="0" smtClean="0">
                <a:solidFill>
                  <a:schemeClr val="bg2"/>
                </a:solidFill>
              </a:rPr>
              <a:t>se cuenta o se puede contar en el corto plazo con los recursos y capacidades necesarias para realizarlo.</a:t>
            </a:r>
          </a:p>
        </p:txBody>
      </p:sp>
    </p:spTree>
    <p:extLst>
      <p:ext uri="{BB962C8B-B14F-4D97-AF65-F5344CB8AC3E}">
        <p14:creationId xmlns:p14="http://schemas.microsoft.com/office/powerpoint/2010/main" val="24560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ES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s-CR" smtClean="0"/>
          </a:p>
          <a:p>
            <a:pPr algn="ctr">
              <a:buFont typeface="Wingdings" pitchFamily="2" charset="2"/>
              <a:buNone/>
            </a:pPr>
            <a:r>
              <a:rPr lang="es-CR" sz="4400" smtClean="0">
                <a:solidFill>
                  <a:schemeClr val="bg2"/>
                </a:solidFill>
              </a:rPr>
              <a:t>¡¡¡ Gracias !!!</a:t>
            </a:r>
          </a:p>
          <a:p>
            <a:pPr algn="ctr">
              <a:buFont typeface="Wingdings" pitchFamily="2" charset="2"/>
              <a:buNone/>
            </a:pPr>
            <a:endParaRPr lang="es-CR" sz="4400" smtClean="0">
              <a:solidFill>
                <a:schemeClr val="bg2"/>
              </a:solidFill>
            </a:endParaRPr>
          </a:p>
          <a:p>
            <a:pPr algn="ctr">
              <a:buFont typeface="Wingdings" pitchFamily="2" charset="2"/>
              <a:buNone/>
            </a:pPr>
            <a:r>
              <a:rPr lang="es-CR" sz="2000" smtClean="0">
                <a:solidFill>
                  <a:schemeClr val="bg2"/>
                </a:solidFill>
              </a:rPr>
              <a:t>Salvador Gutiérrez</a:t>
            </a:r>
          </a:p>
          <a:p>
            <a:pPr algn="ctr">
              <a:buFont typeface="Wingdings" pitchFamily="2" charset="2"/>
              <a:buNone/>
            </a:pPr>
            <a:r>
              <a:rPr lang="es-CR" sz="2000" smtClean="0">
                <a:solidFill>
                  <a:schemeClr val="bg2"/>
                </a:solidFill>
              </a:rPr>
              <a:t>Oficial Regional de Enlace y Políticas</a:t>
            </a:r>
          </a:p>
          <a:p>
            <a:pPr algn="ctr">
              <a:buFont typeface="Wingdings" pitchFamily="2" charset="2"/>
              <a:buNone/>
            </a:pPr>
            <a:r>
              <a:rPr lang="es-CR" sz="2000" smtClean="0">
                <a:solidFill>
                  <a:schemeClr val="bg2"/>
                </a:solidFill>
                <a:hlinkClick r:id="rId2"/>
              </a:rPr>
              <a:t>sgutierrez@iom.int</a:t>
            </a:r>
            <a:endParaRPr lang="es-CR" sz="2000" smtClean="0">
              <a:solidFill>
                <a:schemeClr val="bg2"/>
              </a:solidFill>
            </a:endParaRPr>
          </a:p>
          <a:p>
            <a:pPr algn="ctr">
              <a:buFont typeface="Wingdings" pitchFamily="2" charset="2"/>
              <a:buNone/>
            </a:pPr>
            <a:endParaRPr lang="en-US" sz="200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8400"/>
            <a:ext cx="8229600" cy="2209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CR" sz="5400" dirty="0" smtClean="0">
                <a:solidFill>
                  <a:schemeClr val="bg2"/>
                </a:solidFill>
                <a:latin typeface="Gill Sans MT" pitchFamily="34" charset="0"/>
              </a:rPr>
              <a:t>	I. Políticas migratorias ¿qué son?, ¿cómo son? y ¿para qué sirven?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3600" dirty="0" smtClean="0">
              <a:solidFill>
                <a:schemeClr val="bg2"/>
              </a:solidFill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24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196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CR" sz="2800" dirty="0" smtClean="0">
                <a:solidFill>
                  <a:schemeClr val="bg2"/>
                </a:solidFill>
                <a:latin typeface="Gill Sans MT" pitchFamily="34" charset="0"/>
              </a:rPr>
              <a:t>Hay </a:t>
            </a:r>
            <a:r>
              <a:rPr lang="es-CR" sz="2800" b="1" dirty="0" smtClean="0">
                <a:solidFill>
                  <a:schemeClr val="bg2"/>
                </a:solidFill>
                <a:latin typeface="Gill Sans MT" pitchFamily="34" charset="0"/>
              </a:rPr>
              <a:t>dos acepciones </a:t>
            </a:r>
            <a:r>
              <a:rPr lang="es-CR" sz="2800" dirty="0" smtClean="0">
                <a:solidFill>
                  <a:schemeClr val="bg2"/>
                </a:solidFill>
                <a:latin typeface="Gill Sans MT" pitchFamily="34" charset="0"/>
              </a:rPr>
              <a:t>comunes del término “política migratoria” que muchas veces se confunden y usan sin distinción. Estas acepciones son:</a:t>
            </a:r>
          </a:p>
          <a:p>
            <a:pPr marL="514350" indent="-51435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US" sz="2800" dirty="0" err="1" smtClean="0">
                <a:solidFill>
                  <a:schemeClr val="bg2"/>
                </a:solidFill>
                <a:latin typeface="Gill Sans MT" pitchFamily="34" charset="0"/>
              </a:rPr>
              <a:t>Una</a:t>
            </a:r>
            <a:r>
              <a:rPr lang="en-US" sz="2800" dirty="0" smtClean="0">
                <a:solidFill>
                  <a:schemeClr val="bg2"/>
                </a:solidFill>
                <a:latin typeface="Gill Sans MT" pitchFamily="34" charset="0"/>
              </a:rPr>
              <a:t> </a:t>
            </a:r>
            <a:r>
              <a:rPr lang="en-US" sz="2800" b="1" dirty="0" err="1" smtClean="0">
                <a:solidFill>
                  <a:schemeClr val="bg2"/>
                </a:solidFill>
                <a:latin typeface="Gill Sans MT" pitchFamily="34" charset="0"/>
              </a:rPr>
              <a:t>acepción</a:t>
            </a:r>
            <a:r>
              <a:rPr lang="en-US" sz="2800" b="1" dirty="0" smtClean="0">
                <a:solidFill>
                  <a:schemeClr val="bg2"/>
                </a:solidFill>
                <a:latin typeface="Gill Sans MT" pitchFamily="34" charset="0"/>
              </a:rPr>
              <a:t> </a:t>
            </a:r>
            <a:r>
              <a:rPr lang="en-US" sz="2800" b="1" dirty="0" err="1" smtClean="0">
                <a:solidFill>
                  <a:schemeClr val="bg2"/>
                </a:solidFill>
                <a:latin typeface="Gill Sans MT" pitchFamily="34" charset="0"/>
              </a:rPr>
              <a:t>amplia</a:t>
            </a:r>
            <a:r>
              <a:rPr lang="en-US" sz="2800" b="1" dirty="0" smtClean="0">
                <a:solidFill>
                  <a:schemeClr val="bg2"/>
                </a:solidFill>
                <a:latin typeface="Gill Sans MT" pitchFamily="34" charset="0"/>
              </a:rPr>
              <a:t> </a:t>
            </a:r>
            <a:r>
              <a:rPr lang="en-US" sz="2800" dirty="0" err="1" smtClean="0">
                <a:solidFill>
                  <a:schemeClr val="bg2"/>
                </a:solidFill>
                <a:latin typeface="Gill Sans MT" pitchFamily="34" charset="0"/>
              </a:rPr>
              <a:t>que</a:t>
            </a:r>
            <a:r>
              <a:rPr lang="en-US" sz="2800" dirty="0" smtClean="0">
                <a:solidFill>
                  <a:schemeClr val="bg2"/>
                </a:solidFill>
                <a:latin typeface="Gill Sans MT" pitchFamily="34" charset="0"/>
              </a:rPr>
              <a:t> </a:t>
            </a:r>
            <a:r>
              <a:rPr lang="en-US" sz="2800" dirty="0" err="1" smtClean="0">
                <a:solidFill>
                  <a:schemeClr val="bg2"/>
                </a:solidFill>
                <a:latin typeface="Gill Sans MT" pitchFamily="34" charset="0"/>
              </a:rPr>
              <a:t>hace</a:t>
            </a:r>
            <a:r>
              <a:rPr lang="en-US" sz="2800" dirty="0" smtClean="0">
                <a:solidFill>
                  <a:schemeClr val="bg2"/>
                </a:solidFill>
                <a:latin typeface="Gill Sans MT" pitchFamily="34" charset="0"/>
              </a:rPr>
              <a:t> </a:t>
            </a:r>
            <a:r>
              <a:rPr lang="en-US" sz="2800" dirty="0" err="1" smtClean="0">
                <a:solidFill>
                  <a:schemeClr val="bg2"/>
                </a:solidFill>
                <a:latin typeface="Gill Sans MT" pitchFamily="34" charset="0"/>
              </a:rPr>
              <a:t>referencia</a:t>
            </a:r>
            <a:r>
              <a:rPr lang="en-US" sz="2800" dirty="0" smtClean="0">
                <a:solidFill>
                  <a:schemeClr val="bg2"/>
                </a:solidFill>
                <a:latin typeface="Gill Sans MT" pitchFamily="34" charset="0"/>
              </a:rPr>
              <a:t> a los </a:t>
            </a:r>
            <a:r>
              <a:rPr lang="en-US" sz="2800" b="1" dirty="0" err="1" smtClean="0">
                <a:solidFill>
                  <a:schemeClr val="bg2"/>
                </a:solidFill>
                <a:latin typeface="Gill Sans MT" pitchFamily="34" charset="0"/>
              </a:rPr>
              <a:t>actos</a:t>
            </a:r>
            <a:r>
              <a:rPr lang="en-US" sz="2800" b="1" dirty="0" smtClean="0">
                <a:solidFill>
                  <a:schemeClr val="bg2"/>
                </a:solidFill>
                <a:latin typeface="Gill Sans MT" pitchFamily="34" charset="0"/>
              </a:rPr>
              <a:t> y </a:t>
            </a:r>
            <a:r>
              <a:rPr lang="en-US" sz="2800" b="1" dirty="0" err="1" smtClean="0">
                <a:solidFill>
                  <a:schemeClr val="bg2"/>
                </a:solidFill>
                <a:latin typeface="Gill Sans MT" pitchFamily="34" charset="0"/>
              </a:rPr>
              <a:t>omisiones</a:t>
            </a:r>
            <a:r>
              <a:rPr lang="en-US" sz="2800" b="1" dirty="0" smtClean="0">
                <a:solidFill>
                  <a:schemeClr val="bg2"/>
                </a:solidFill>
                <a:latin typeface="Gill Sans MT" pitchFamily="34" charset="0"/>
              </a:rPr>
              <a:t> </a:t>
            </a:r>
            <a:r>
              <a:rPr lang="en-US" sz="2800" dirty="0" smtClean="0">
                <a:solidFill>
                  <a:schemeClr val="bg2"/>
                </a:solidFill>
                <a:latin typeface="Gill Sans MT" pitchFamily="34" charset="0"/>
              </a:rPr>
              <a:t>con los </a:t>
            </a:r>
            <a:r>
              <a:rPr lang="en-US" sz="2800" dirty="0" err="1" smtClean="0">
                <a:solidFill>
                  <a:schemeClr val="bg2"/>
                </a:solidFill>
                <a:latin typeface="Gill Sans MT" pitchFamily="34" charset="0"/>
              </a:rPr>
              <a:t>que</a:t>
            </a:r>
            <a:r>
              <a:rPr lang="en-US" sz="2800" dirty="0" smtClean="0">
                <a:solidFill>
                  <a:schemeClr val="bg2"/>
                </a:solidFill>
                <a:latin typeface="Gill Sans MT" pitchFamily="34" charset="0"/>
              </a:rPr>
              <a:t> el Estado da </a:t>
            </a:r>
            <a:r>
              <a:rPr lang="en-US" sz="2800" dirty="0" err="1" smtClean="0">
                <a:solidFill>
                  <a:schemeClr val="bg2"/>
                </a:solidFill>
                <a:latin typeface="Gill Sans MT" pitchFamily="34" charset="0"/>
              </a:rPr>
              <a:t>respuesta</a:t>
            </a:r>
            <a:r>
              <a:rPr lang="en-US" sz="2800" dirty="0" smtClean="0">
                <a:solidFill>
                  <a:schemeClr val="bg2"/>
                </a:solidFill>
                <a:latin typeface="Gill Sans MT" pitchFamily="34" charset="0"/>
              </a:rPr>
              <a:t> al </a:t>
            </a:r>
            <a:r>
              <a:rPr lang="en-US" sz="2800" dirty="0" err="1" smtClean="0">
                <a:solidFill>
                  <a:schemeClr val="bg2"/>
                </a:solidFill>
                <a:latin typeface="Gill Sans MT" pitchFamily="34" charset="0"/>
              </a:rPr>
              <a:t>fenómeno</a:t>
            </a:r>
            <a:r>
              <a:rPr lang="en-US" sz="2800" dirty="0" smtClean="0">
                <a:solidFill>
                  <a:schemeClr val="bg2"/>
                </a:solidFill>
                <a:latin typeface="Gill Sans MT" pitchFamily="34" charset="0"/>
              </a:rPr>
              <a:t> </a:t>
            </a:r>
            <a:r>
              <a:rPr lang="en-US" sz="2800" dirty="0" err="1" smtClean="0">
                <a:solidFill>
                  <a:schemeClr val="bg2"/>
                </a:solidFill>
                <a:latin typeface="Gill Sans MT" pitchFamily="34" charset="0"/>
              </a:rPr>
              <a:t>migratorio</a:t>
            </a:r>
            <a:r>
              <a:rPr lang="en-US" sz="2800" dirty="0" smtClean="0">
                <a:solidFill>
                  <a:schemeClr val="bg2"/>
                </a:solidFill>
                <a:latin typeface="Gill Sans MT" pitchFamily="34" charset="0"/>
              </a:rPr>
              <a:t>.</a:t>
            </a:r>
          </a:p>
          <a:p>
            <a:pPr marL="514350" indent="-51435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US" sz="2800" dirty="0" err="1" smtClean="0">
                <a:solidFill>
                  <a:schemeClr val="bg2"/>
                </a:solidFill>
                <a:latin typeface="Gill Sans MT" pitchFamily="34" charset="0"/>
              </a:rPr>
              <a:t>Una</a:t>
            </a:r>
            <a:r>
              <a:rPr lang="en-US" sz="2800" dirty="0" smtClean="0">
                <a:solidFill>
                  <a:schemeClr val="bg2"/>
                </a:solidFill>
                <a:latin typeface="Gill Sans MT" pitchFamily="34" charset="0"/>
              </a:rPr>
              <a:t> </a:t>
            </a:r>
            <a:r>
              <a:rPr lang="en-US" sz="2800" b="1" dirty="0" err="1" smtClean="0">
                <a:solidFill>
                  <a:schemeClr val="bg2"/>
                </a:solidFill>
                <a:latin typeface="Gill Sans MT" pitchFamily="34" charset="0"/>
              </a:rPr>
              <a:t>acepción</a:t>
            </a:r>
            <a:r>
              <a:rPr lang="en-US" sz="2800" b="1" dirty="0" smtClean="0">
                <a:solidFill>
                  <a:schemeClr val="bg2"/>
                </a:solidFill>
                <a:latin typeface="Gill Sans MT" pitchFamily="34" charset="0"/>
              </a:rPr>
              <a:t> </a:t>
            </a:r>
            <a:r>
              <a:rPr lang="en-US" sz="2800" b="1" dirty="0" err="1" smtClean="0">
                <a:solidFill>
                  <a:schemeClr val="bg2"/>
                </a:solidFill>
                <a:latin typeface="Gill Sans MT" pitchFamily="34" charset="0"/>
              </a:rPr>
              <a:t>estrecha</a:t>
            </a:r>
            <a:r>
              <a:rPr lang="en-US" sz="2800" b="1" dirty="0" smtClean="0">
                <a:solidFill>
                  <a:schemeClr val="bg2"/>
                </a:solidFill>
                <a:latin typeface="Gill Sans MT" pitchFamily="34" charset="0"/>
              </a:rPr>
              <a:t> </a:t>
            </a:r>
            <a:r>
              <a:rPr lang="en-US" sz="2800" dirty="0" err="1" smtClean="0">
                <a:solidFill>
                  <a:schemeClr val="bg2"/>
                </a:solidFill>
                <a:latin typeface="Gill Sans MT" pitchFamily="34" charset="0"/>
              </a:rPr>
              <a:t>que</a:t>
            </a:r>
            <a:r>
              <a:rPr lang="en-US" sz="2800" dirty="0" smtClean="0">
                <a:solidFill>
                  <a:schemeClr val="bg2"/>
                </a:solidFill>
                <a:latin typeface="Gill Sans MT" pitchFamily="34" charset="0"/>
              </a:rPr>
              <a:t> </a:t>
            </a:r>
            <a:r>
              <a:rPr lang="en-US" sz="2800" dirty="0" err="1" smtClean="0">
                <a:solidFill>
                  <a:schemeClr val="bg2"/>
                </a:solidFill>
                <a:latin typeface="Gill Sans MT" pitchFamily="34" charset="0"/>
              </a:rPr>
              <a:t>hace</a:t>
            </a:r>
            <a:r>
              <a:rPr lang="en-US" sz="2800" dirty="0" smtClean="0">
                <a:solidFill>
                  <a:schemeClr val="bg2"/>
                </a:solidFill>
                <a:latin typeface="Gill Sans MT" pitchFamily="34" charset="0"/>
              </a:rPr>
              <a:t> </a:t>
            </a:r>
            <a:r>
              <a:rPr lang="en-US" sz="2800" dirty="0" err="1" smtClean="0">
                <a:solidFill>
                  <a:schemeClr val="bg2"/>
                </a:solidFill>
                <a:latin typeface="Gill Sans MT" pitchFamily="34" charset="0"/>
              </a:rPr>
              <a:t>referencia</a:t>
            </a:r>
            <a:r>
              <a:rPr lang="en-US" sz="2800" dirty="0" smtClean="0">
                <a:solidFill>
                  <a:schemeClr val="bg2"/>
                </a:solidFill>
                <a:latin typeface="Gill Sans MT" pitchFamily="34" charset="0"/>
              </a:rPr>
              <a:t> a la </a:t>
            </a:r>
            <a:r>
              <a:rPr lang="en-US" sz="2800" b="1" dirty="0" err="1" smtClean="0">
                <a:solidFill>
                  <a:schemeClr val="bg2"/>
                </a:solidFill>
                <a:latin typeface="Gill Sans MT" pitchFamily="34" charset="0"/>
              </a:rPr>
              <a:t>posicionamiento</a:t>
            </a:r>
            <a:r>
              <a:rPr lang="en-US" sz="2800" dirty="0" smtClean="0">
                <a:solidFill>
                  <a:schemeClr val="bg2"/>
                </a:solidFill>
                <a:latin typeface="Gill Sans MT" pitchFamily="34" charset="0"/>
              </a:rPr>
              <a:t> </a:t>
            </a:r>
            <a:r>
              <a:rPr lang="en-US" sz="2800" dirty="0" err="1" smtClean="0">
                <a:solidFill>
                  <a:schemeClr val="bg2"/>
                </a:solidFill>
                <a:latin typeface="Gill Sans MT" pitchFamily="34" charset="0"/>
              </a:rPr>
              <a:t>que</a:t>
            </a:r>
            <a:r>
              <a:rPr lang="en-US" sz="2800" dirty="0" smtClean="0">
                <a:solidFill>
                  <a:schemeClr val="bg2"/>
                </a:solidFill>
                <a:latin typeface="Gill Sans MT" pitchFamily="34" charset="0"/>
              </a:rPr>
              <a:t> el Estado </a:t>
            </a:r>
            <a:r>
              <a:rPr lang="en-US" sz="2800" dirty="0" err="1" smtClean="0">
                <a:solidFill>
                  <a:schemeClr val="bg2"/>
                </a:solidFill>
                <a:latin typeface="Gill Sans MT" pitchFamily="34" charset="0"/>
              </a:rPr>
              <a:t>adopta</a:t>
            </a:r>
            <a:r>
              <a:rPr lang="en-US" sz="2800" dirty="0" smtClean="0">
                <a:solidFill>
                  <a:schemeClr val="bg2"/>
                </a:solidFill>
                <a:latin typeface="Gill Sans MT" pitchFamily="34" charset="0"/>
              </a:rPr>
              <a:t> con </a:t>
            </a:r>
            <a:r>
              <a:rPr lang="en-US" sz="2800" b="1" dirty="0" err="1" smtClean="0">
                <a:solidFill>
                  <a:schemeClr val="bg2"/>
                </a:solidFill>
                <a:latin typeface="Gill Sans MT" pitchFamily="34" charset="0"/>
              </a:rPr>
              <a:t>respecto</a:t>
            </a:r>
            <a:r>
              <a:rPr lang="en-US" sz="2800" b="1" dirty="0" smtClean="0">
                <a:solidFill>
                  <a:schemeClr val="bg2"/>
                </a:solidFill>
                <a:latin typeface="Gill Sans MT" pitchFamily="34" charset="0"/>
              </a:rPr>
              <a:t> al </a:t>
            </a:r>
            <a:r>
              <a:rPr lang="en-US" sz="2800" b="1" dirty="0" err="1" smtClean="0">
                <a:solidFill>
                  <a:schemeClr val="bg2"/>
                </a:solidFill>
                <a:latin typeface="Gill Sans MT" pitchFamily="34" charset="0"/>
              </a:rPr>
              <a:t>fenómeno</a:t>
            </a:r>
            <a:r>
              <a:rPr lang="en-US" sz="2800" b="1" dirty="0" smtClean="0">
                <a:solidFill>
                  <a:schemeClr val="bg2"/>
                </a:solidFill>
                <a:latin typeface="Gill Sans MT" pitchFamily="34" charset="0"/>
              </a:rPr>
              <a:t> </a:t>
            </a:r>
            <a:r>
              <a:rPr lang="en-US" sz="2800" b="1" dirty="0" err="1" smtClean="0">
                <a:solidFill>
                  <a:schemeClr val="bg2"/>
                </a:solidFill>
                <a:latin typeface="Gill Sans MT" pitchFamily="34" charset="0"/>
              </a:rPr>
              <a:t>migratorio</a:t>
            </a:r>
            <a:r>
              <a:rPr lang="en-US" sz="2800" dirty="0" smtClean="0">
                <a:solidFill>
                  <a:schemeClr val="bg2"/>
                </a:solidFill>
                <a:latin typeface="Gill Sans MT" pitchFamily="34" charset="0"/>
              </a:rPr>
              <a:t>, el </a:t>
            </a:r>
            <a:r>
              <a:rPr lang="en-US" sz="2800" dirty="0" err="1" smtClean="0">
                <a:solidFill>
                  <a:schemeClr val="bg2"/>
                </a:solidFill>
                <a:latin typeface="Gill Sans MT" pitchFamily="34" charset="0"/>
              </a:rPr>
              <a:t>cual</a:t>
            </a:r>
            <a:r>
              <a:rPr lang="en-US" sz="2800" dirty="0" smtClean="0">
                <a:solidFill>
                  <a:schemeClr val="bg2"/>
                </a:solidFill>
                <a:latin typeface="Gill Sans MT" pitchFamily="34" charset="0"/>
              </a:rPr>
              <a:t> </a:t>
            </a:r>
            <a:r>
              <a:rPr lang="en-US" sz="2800" dirty="0" err="1" smtClean="0">
                <a:solidFill>
                  <a:schemeClr val="bg2"/>
                </a:solidFill>
                <a:latin typeface="Gill Sans MT" pitchFamily="34" charset="0"/>
              </a:rPr>
              <a:t>es</a:t>
            </a:r>
            <a:r>
              <a:rPr lang="en-US" sz="2800" dirty="0" smtClean="0">
                <a:solidFill>
                  <a:schemeClr val="bg2"/>
                </a:solidFill>
                <a:latin typeface="Gill Sans MT" pitchFamily="34" charset="0"/>
              </a:rPr>
              <a:t> </a:t>
            </a:r>
            <a:r>
              <a:rPr lang="en-US" sz="2800" dirty="0" err="1" smtClean="0">
                <a:solidFill>
                  <a:schemeClr val="bg2"/>
                </a:solidFill>
                <a:latin typeface="Gill Sans MT" pitchFamily="34" charset="0"/>
              </a:rPr>
              <a:t>producto</a:t>
            </a:r>
            <a:r>
              <a:rPr lang="en-US" sz="2800" dirty="0" smtClean="0">
                <a:solidFill>
                  <a:schemeClr val="bg2"/>
                </a:solidFill>
                <a:latin typeface="Gill Sans MT" pitchFamily="34" charset="0"/>
              </a:rPr>
              <a:t> de un </a:t>
            </a:r>
            <a:r>
              <a:rPr lang="en-US" sz="2800" dirty="0" err="1" smtClean="0">
                <a:solidFill>
                  <a:schemeClr val="bg2"/>
                </a:solidFill>
                <a:latin typeface="Gill Sans MT" pitchFamily="34" charset="0"/>
              </a:rPr>
              <a:t>ejercicio</a:t>
            </a:r>
            <a:r>
              <a:rPr lang="en-US" sz="2800" dirty="0" smtClean="0">
                <a:solidFill>
                  <a:schemeClr val="bg2"/>
                </a:solidFill>
                <a:latin typeface="Gill Sans MT" pitchFamily="34" charset="0"/>
              </a:rPr>
              <a:t> de </a:t>
            </a:r>
            <a:r>
              <a:rPr lang="en-US" sz="2800" dirty="0" err="1" smtClean="0">
                <a:solidFill>
                  <a:schemeClr val="bg2"/>
                </a:solidFill>
                <a:latin typeface="Gill Sans MT" pitchFamily="34" charset="0"/>
              </a:rPr>
              <a:t>planeación</a:t>
            </a:r>
            <a:r>
              <a:rPr lang="en-US" sz="2800" dirty="0" smtClean="0">
                <a:solidFill>
                  <a:schemeClr val="bg2"/>
                </a:solidFill>
                <a:latin typeface="Gill Sans MT" pitchFamily="34" charset="0"/>
              </a:rPr>
              <a:t> </a:t>
            </a:r>
            <a:r>
              <a:rPr lang="en-US" sz="2800" dirty="0" err="1" smtClean="0">
                <a:solidFill>
                  <a:schemeClr val="bg2"/>
                </a:solidFill>
                <a:latin typeface="Gill Sans MT" pitchFamily="34" charset="0"/>
              </a:rPr>
              <a:t>más</a:t>
            </a:r>
            <a:r>
              <a:rPr lang="en-US" sz="2800" dirty="0" smtClean="0">
                <a:solidFill>
                  <a:schemeClr val="bg2"/>
                </a:solidFill>
                <a:latin typeface="Gill Sans MT" pitchFamily="34" charset="0"/>
              </a:rPr>
              <a:t> o </a:t>
            </a:r>
            <a:r>
              <a:rPr lang="en-US" sz="2800" dirty="0" err="1" smtClean="0">
                <a:solidFill>
                  <a:schemeClr val="bg2"/>
                </a:solidFill>
                <a:latin typeface="Gill Sans MT" pitchFamily="34" charset="0"/>
              </a:rPr>
              <a:t>menos</a:t>
            </a:r>
            <a:r>
              <a:rPr lang="en-US" sz="2800" dirty="0" smtClean="0">
                <a:solidFill>
                  <a:schemeClr val="bg2"/>
                </a:solidFill>
                <a:latin typeface="Gill Sans MT" pitchFamily="34" charset="0"/>
              </a:rPr>
              <a:t> </a:t>
            </a:r>
            <a:r>
              <a:rPr lang="en-US" sz="2800" dirty="0" err="1" smtClean="0">
                <a:solidFill>
                  <a:schemeClr val="bg2"/>
                </a:solidFill>
                <a:latin typeface="Gill Sans MT" pitchFamily="34" charset="0"/>
              </a:rPr>
              <a:t>estratégico</a:t>
            </a:r>
            <a:r>
              <a:rPr lang="en-US" sz="2800" dirty="0" smtClean="0">
                <a:solidFill>
                  <a:schemeClr val="bg2"/>
                </a:solidFill>
                <a:latin typeface="Gill Sans MT" pitchFamily="34" charset="0"/>
              </a:rPr>
              <a:t>. </a:t>
            </a: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chemeClr val="hlink"/>
              </a:gs>
              <a:gs pos="100000">
                <a:schemeClr val="folHlink"/>
              </a:gs>
            </a:gsLst>
            <a:lin ang="0" scaled="1"/>
          </a:gradFill>
        </p:spPr>
        <p:txBody>
          <a:bodyPr/>
          <a:lstStyle/>
          <a:p>
            <a:pPr algn="ctr" eaLnBrk="1" hangingPunct="1"/>
            <a:r>
              <a:rPr lang="es-CR" sz="4000" b="1" smtClean="0">
                <a:solidFill>
                  <a:schemeClr val="bg1"/>
                </a:solidFill>
                <a:latin typeface="Gill Sans MT" pitchFamily="34" charset="0"/>
              </a:rPr>
              <a:t>Políticas Migratorias</a:t>
            </a:r>
            <a:br>
              <a:rPr lang="es-CR" sz="4000" b="1" smtClean="0">
                <a:solidFill>
                  <a:schemeClr val="bg1"/>
                </a:solidFill>
                <a:latin typeface="Gill Sans MT" pitchFamily="34" charset="0"/>
              </a:rPr>
            </a:br>
            <a:r>
              <a:rPr lang="es-CR" sz="4000" b="1" smtClean="0">
                <a:solidFill>
                  <a:schemeClr val="bg1"/>
                </a:solidFill>
                <a:latin typeface="Gill Sans MT" pitchFamily="34" charset="0"/>
              </a:rPr>
              <a:t>¿Qué son?</a:t>
            </a:r>
            <a:endParaRPr lang="en-US" sz="4000" b="1" smtClean="0">
              <a:solidFill>
                <a:schemeClr val="bg1"/>
              </a:solidFill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8400"/>
            <a:ext cx="8229600" cy="2209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CR" sz="5400" dirty="0" smtClean="0">
                <a:solidFill>
                  <a:schemeClr val="bg2"/>
                </a:solidFill>
                <a:latin typeface="Gill Sans MT" pitchFamily="34" charset="0"/>
              </a:rPr>
              <a:t>	I.1 Políticas migratorias – la acepción amplia del término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3600" dirty="0" smtClean="0">
              <a:solidFill>
                <a:schemeClr val="bg2"/>
              </a:solidFill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21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196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chemeClr val="bg2"/>
                </a:solidFill>
                <a:latin typeface="Gill Sans MT" pitchFamily="34" charset="0"/>
              </a:rPr>
              <a:t>No hay </a:t>
            </a:r>
            <a:r>
              <a:rPr lang="en-US" sz="2400" b="1" dirty="0" err="1" smtClean="0">
                <a:solidFill>
                  <a:schemeClr val="bg2"/>
                </a:solidFill>
                <a:latin typeface="Gill Sans MT" pitchFamily="34" charset="0"/>
              </a:rPr>
              <a:t>una</a:t>
            </a:r>
            <a:r>
              <a:rPr lang="en-US" sz="2400" b="1" dirty="0" smtClean="0">
                <a:solidFill>
                  <a:schemeClr val="bg2"/>
                </a:solidFill>
                <a:latin typeface="Gill Sans MT" pitchFamily="34" charset="0"/>
              </a:rPr>
              <a:t> </a:t>
            </a:r>
            <a:r>
              <a:rPr lang="en-US" sz="2400" b="1" dirty="0" err="1" smtClean="0">
                <a:solidFill>
                  <a:schemeClr val="bg2"/>
                </a:solidFill>
                <a:latin typeface="Gill Sans MT" pitchFamily="34" charset="0"/>
              </a:rPr>
              <a:t>definición</a:t>
            </a:r>
            <a:r>
              <a:rPr lang="en-US" sz="2400" b="1" dirty="0" smtClean="0">
                <a:solidFill>
                  <a:schemeClr val="bg2"/>
                </a:solidFill>
                <a:latin typeface="Gill Sans MT" pitchFamily="34" charset="0"/>
              </a:rPr>
              <a:t> </a:t>
            </a:r>
            <a:r>
              <a:rPr lang="en-US" sz="2400" dirty="0" err="1" smtClean="0">
                <a:solidFill>
                  <a:schemeClr val="bg2"/>
                </a:solidFill>
                <a:latin typeface="Gill Sans MT" pitchFamily="34" charset="0"/>
              </a:rPr>
              <a:t>úniversalmente</a:t>
            </a:r>
            <a:r>
              <a:rPr lang="en-US" sz="2400" dirty="0" smtClean="0">
                <a:solidFill>
                  <a:schemeClr val="bg2"/>
                </a:solidFill>
                <a:latin typeface="Gill Sans MT" pitchFamily="34" charset="0"/>
              </a:rPr>
              <a:t> </a:t>
            </a:r>
            <a:r>
              <a:rPr lang="en-US" sz="2400" dirty="0" err="1" smtClean="0">
                <a:solidFill>
                  <a:schemeClr val="bg2"/>
                </a:solidFill>
                <a:latin typeface="Gill Sans MT" pitchFamily="34" charset="0"/>
              </a:rPr>
              <a:t>aceptada</a:t>
            </a:r>
            <a:r>
              <a:rPr lang="en-US" sz="2400" dirty="0" smtClean="0">
                <a:solidFill>
                  <a:schemeClr val="bg2"/>
                </a:solidFill>
                <a:latin typeface="Gill Sans MT" pitchFamily="34" charset="0"/>
              </a:rPr>
              <a:t> del </a:t>
            </a:r>
            <a:r>
              <a:rPr lang="en-US" sz="2400" dirty="0" err="1" smtClean="0">
                <a:solidFill>
                  <a:schemeClr val="bg2"/>
                </a:solidFill>
                <a:latin typeface="Gill Sans MT" pitchFamily="34" charset="0"/>
              </a:rPr>
              <a:t>término</a:t>
            </a:r>
            <a:r>
              <a:rPr lang="en-US" sz="2400" dirty="0" smtClean="0">
                <a:solidFill>
                  <a:schemeClr val="bg2"/>
                </a:solidFill>
                <a:latin typeface="Gill Sans MT" pitchFamily="34" charset="0"/>
              </a:rPr>
              <a:t>.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err="1" smtClean="0">
                <a:solidFill>
                  <a:schemeClr val="bg2"/>
                </a:solidFill>
                <a:latin typeface="Gill Sans MT" pitchFamily="34" charset="0"/>
              </a:rPr>
              <a:t>Sobretodo</a:t>
            </a:r>
            <a:r>
              <a:rPr lang="en-US" sz="2400" dirty="0" smtClean="0">
                <a:solidFill>
                  <a:schemeClr val="bg2"/>
                </a:solidFill>
                <a:latin typeface="Gill Sans MT" pitchFamily="34" charset="0"/>
              </a:rPr>
              <a:t> la </a:t>
            </a:r>
            <a:r>
              <a:rPr lang="en-US" sz="2400" dirty="0" err="1" smtClean="0">
                <a:solidFill>
                  <a:schemeClr val="bg2"/>
                </a:solidFill>
                <a:latin typeface="Gill Sans MT" pitchFamily="34" charset="0"/>
              </a:rPr>
              <a:t>acepción</a:t>
            </a:r>
            <a:r>
              <a:rPr lang="en-US" sz="2400" dirty="0" smtClean="0">
                <a:solidFill>
                  <a:schemeClr val="bg2"/>
                </a:solidFill>
                <a:latin typeface="Gill Sans MT" pitchFamily="34" charset="0"/>
              </a:rPr>
              <a:t> </a:t>
            </a:r>
            <a:r>
              <a:rPr lang="en-US" sz="2400" dirty="0" err="1" smtClean="0">
                <a:solidFill>
                  <a:schemeClr val="bg2"/>
                </a:solidFill>
                <a:latin typeface="Gill Sans MT" pitchFamily="34" charset="0"/>
              </a:rPr>
              <a:t>amplia</a:t>
            </a:r>
            <a:r>
              <a:rPr lang="en-US" sz="2400" dirty="0" smtClean="0">
                <a:solidFill>
                  <a:schemeClr val="bg2"/>
                </a:solidFill>
                <a:latin typeface="Gill Sans MT" pitchFamily="34" charset="0"/>
              </a:rPr>
              <a:t> del </a:t>
            </a:r>
            <a:r>
              <a:rPr lang="en-US" sz="2400" dirty="0" err="1" smtClean="0">
                <a:solidFill>
                  <a:schemeClr val="bg2"/>
                </a:solidFill>
                <a:latin typeface="Gill Sans MT" pitchFamily="34" charset="0"/>
              </a:rPr>
              <a:t>término</a:t>
            </a:r>
            <a:r>
              <a:rPr lang="en-US" sz="2400" dirty="0" smtClean="0">
                <a:solidFill>
                  <a:schemeClr val="bg2"/>
                </a:solidFill>
                <a:latin typeface="Gill Sans MT" pitchFamily="34" charset="0"/>
              </a:rPr>
              <a:t> </a:t>
            </a:r>
            <a:r>
              <a:rPr lang="en-US" sz="2400" dirty="0" err="1" smtClean="0">
                <a:solidFill>
                  <a:schemeClr val="bg2"/>
                </a:solidFill>
                <a:latin typeface="Gill Sans MT" pitchFamily="34" charset="0"/>
              </a:rPr>
              <a:t>política</a:t>
            </a:r>
            <a:r>
              <a:rPr lang="en-US" sz="2400" dirty="0" smtClean="0">
                <a:solidFill>
                  <a:schemeClr val="bg2"/>
                </a:solidFill>
                <a:latin typeface="Gill Sans MT" pitchFamily="34" charset="0"/>
              </a:rPr>
              <a:t> </a:t>
            </a:r>
            <a:r>
              <a:rPr lang="en-US" sz="2400" dirty="0" err="1" smtClean="0">
                <a:solidFill>
                  <a:schemeClr val="bg2"/>
                </a:solidFill>
                <a:latin typeface="Gill Sans MT" pitchFamily="34" charset="0"/>
              </a:rPr>
              <a:t>migratoria</a:t>
            </a:r>
            <a:r>
              <a:rPr lang="en-US" sz="2400" dirty="0" smtClean="0">
                <a:solidFill>
                  <a:schemeClr val="bg2"/>
                </a:solidFill>
                <a:latin typeface="Gill Sans MT" pitchFamily="34" charset="0"/>
              </a:rPr>
              <a:t> </a:t>
            </a:r>
            <a:r>
              <a:rPr lang="en-US" sz="2400" dirty="0" err="1" smtClean="0">
                <a:solidFill>
                  <a:schemeClr val="bg2"/>
                </a:solidFill>
                <a:latin typeface="Gill Sans MT" pitchFamily="34" charset="0"/>
              </a:rPr>
              <a:t>es</a:t>
            </a:r>
            <a:r>
              <a:rPr lang="en-US" sz="2400" dirty="0" smtClean="0">
                <a:solidFill>
                  <a:schemeClr val="bg2"/>
                </a:solidFill>
                <a:latin typeface="Gill Sans MT" pitchFamily="34" charset="0"/>
              </a:rPr>
              <a:t> un </a:t>
            </a:r>
            <a:r>
              <a:rPr lang="en-US" sz="2400" b="1" dirty="0" err="1" smtClean="0">
                <a:solidFill>
                  <a:schemeClr val="bg2"/>
                </a:solidFill>
                <a:latin typeface="Gill Sans MT" pitchFamily="34" charset="0"/>
              </a:rPr>
              <a:t>concepto</a:t>
            </a:r>
            <a:r>
              <a:rPr lang="en-US" sz="2400" b="1" dirty="0" smtClean="0">
                <a:solidFill>
                  <a:schemeClr val="bg2"/>
                </a:solidFill>
                <a:latin typeface="Gill Sans MT" pitchFamily="34" charset="0"/>
              </a:rPr>
              <a:t> en </a:t>
            </a:r>
            <a:r>
              <a:rPr lang="en-US" sz="2400" b="1" dirty="0" err="1" smtClean="0">
                <a:solidFill>
                  <a:schemeClr val="bg2"/>
                </a:solidFill>
                <a:latin typeface="Gill Sans MT" pitchFamily="34" charset="0"/>
              </a:rPr>
              <a:t>construcción</a:t>
            </a:r>
            <a:r>
              <a:rPr lang="en-US" sz="2400" dirty="0" smtClean="0">
                <a:solidFill>
                  <a:schemeClr val="bg2"/>
                </a:solidFill>
                <a:latin typeface="Gill Sans MT" pitchFamily="34" charset="0"/>
              </a:rPr>
              <a:t>. Hoy en </a:t>
            </a:r>
            <a:r>
              <a:rPr lang="en-US" sz="2400" dirty="0" err="1" smtClean="0">
                <a:solidFill>
                  <a:schemeClr val="bg2"/>
                </a:solidFill>
                <a:latin typeface="Gill Sans MT" pitchFamily="34" charset="0"/>
              </a:rPr>
              <a:t>día</a:t>
            </a:r>
            <a:r>
              <a:rPr lang="en-US" sz="2400" dirty="0" smtClean="0">
                <a:solidFill>
                  <a:schemeClr val="bg2"/>
                </a:solidFill>
                <a:latin typeface="Gill Sans MT" pitchFamily="34" charset="0"/>
              </a:rPr>
              <a:t>, la </a:t>
            </a:r>
            <a:r>
              <a:rPr lang="en-US" sz="2400" dirty="0" err="1" smtClean="0">
                <a:solidFill>
                  <a:schemeClr val="bg2"/>
                </a:solidFill>
                <a:latin typeface="Gill Sans MT" pitchFamily="34" charset="0"/>
              </a:rPr>
              <a:t>definición</a:t>
            </a:r>
            <a:r>
              <a:rPr lang="en-US" sz="2400" dirty="0" smtClean="0">
                <a:solidFill>
                  <a:schemeClr val="bg2"/>
                </a:solidFill>
                <a:latin typeface="Gill Sans MT" pitchFamily="34" charset="0"/>
              </a:rPr>
              <a:t> </a:t>
            </a:r>
            <a:r>
              <a:rPr lang="en-US" sz="2400" dirty="0" err="1" smtClean="0">
                <a:solidFill>
                  <a:schemeClr val="bg2"/>
                </a:solidFill>
                <a:latin typeface="Gill Sans MT" pitchFamily="34" charset="0"/>
              </a:rPr>
              <a:t>más</a:t>
            </a:r>
            <a:r>
              <a:rPr lang="en-US" sz="2400" dirty="0" smtClean="0">
                <a:solidFill>
                  <a:schemeClr val="bg2"/>
                </a:solidFill>
                <a:latin typeface="Gill Sans MT" pitchFamily="34" charset="0"/>
              </a:rPr>
              <a:t> </a:t>
            </a:r>
            <a:r>
              <a:rPr lang="en-US" sz="2400" dirty="0" err="1" smtClean="0">
                <a:solidFill>
                  <a:schemeClr val="bg2"/>
                </a:solidFill>
                <a:latin typeface="Gill Sans MT" pitchFamily="34" charset="0"/>
              </a:rPr>
              <a:t>aceptada</a:t>
            </a:r>
            <a:r>
              <a:rPr lang="en-US" sz="2400" dirty="0" smtClean="0">
                <a:solidFill>
                  <a:schemeClr val="bg2"/>
                </a:solidFill>
                <a:latin typeface="Gill Sans MT" pitchFamily="34" charset="0"/>
              </a:rPr>
              <a:t> de </a:t>
            </a:r>
            <a:r>
              <a:rPr lang="en-US" sz="2400" dirty="0" err="1" smtClean="0">
                <a:solidFill>
                  <a:schemeClr val="bg2"/>
                </a:solidFill>
                <a:latin typeface="Gill Sans MT" pitchFamily="34" charset="0"/>
              </a:rPr>
              <a:t>política</a:t>
            </a:r>
            <a:r>
              <a:rPr lang="en-US" sz="2400" dirty="0" smtClean="0">
                <a:solidFill>
                  <a:schemeClr val="bg2"/>
                </a:solidFill>
                <a:latin typeface="Gill Sans MT" pitchFamily="34" charset="0"/>
              </a:rPr>
              <a:t> </a:t>
            </a:r>
            <a:r>
              <a:rPr lang="en-US" sz="2400" dirty="0" err="1" smtClean="0">
                <a:solidFill>
                  <a:schemeClr val="bg2"/>
                </a:solidFill>
                <a:latin typeface="Gill Sans MT" pitchFamily="34" charset="0"/>
              </a:rPr>
              <a:t>migratoria</a:t>
            </a:r>
            <a:r>
              <a:rPr lang="en-US" sz="2400" dirty="0" smtClean="0">
                <a:solidFill>
                  <a:schemeClr val="bg2"/>
                </a:solidFill>
                <a:latin typeface="Gill Sans MT" pitchFamily="34" charset="0"/>
              </a:rPr>
              <a:t> se </a:t>
            </a:r>
            <a:r>
              <a:rPr lang="en-US" sz="2400" dirty="0" err="1" smtClean="0">
                <a:solidFill>
                  <a:schemeClr val="bg2"/>
                </a:solidFill>
                <a:latin typeface="Gill Sans MT" pitchFamily="34" charset="0"/>
              </a:rPr>
              <a:t>asemeja</a:t>
            </a:r>
            <a:r>
              <a:rPr lang="en-US" sz="2400" dirty="0" smtClean="0">
                <a:solidFill>
                  <a:schemeClr val="bg2"/>
                </a:solidFill>
                <a:latin typeface="Gill Sans MT" pitchFamily="34" charset="0"/>
              </a:rPr>
              <a:t> a la </a:t>
            </a:r>
            <a:r>
              <a:rPr lang="en-US" sz="2400" dirty="0" err="1" smtClean="0">
                <a:solidFill>
                  <a:schemeClr val="bg2"/>
                </a:solidFill>
                <a:latin typeface="Gill Sans MT" pitchFamily="34" charset="0"/>
              </a:rPr>
              <a:t>siguiente</a:t>
            </a:r>
            <a:r>
              <a:rPr lang="en-US" sz="2400" dirty="0" smtClean="0">
                <a:solidFill>
                  <a:schemeClr val="bg2"/>
                </a:solidFill>
                <a:latin typeface="Gill Sans MT" pitchFamily="34" charset="0"/>
              </a:rPr>
              <a:t>:</a:t>
            </a:r>
            <a:endParaRPr lang="es-CR" sz="2400" dirty="0">
              <a:solidFill>
                <a:schemeClr val="bg2"/>
              </a:solidFill>
              <a:latin typeface="Gill Sans MT" pitchFamily="34" charset="0"/>
            </a:endParaRPr>
          </a:p>
          <a:p>
            <a:pPr indent="15875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s-CR" sz="900" dirty="0">
              <a:solidFill>
                <a:schemeClr val="bg2"/>
              </a:solidFill>
              <a:latin typeface="Gill Sans MT" pitchFamily="34" charset="0"/>
            </a:endParaRPr>
          </a:p>
          <a:p>
            <a:pPr indent="15875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CR" sz="2400" dirty="0" smtClean="0">
                <a:solidFill>
                  <a:schemeClr val="bg2"/>
                </a:solidFill>
                <a:latin typeface="Gill Sans MT" pitchFamily="34" charset="0"/>
              </a:rPr>
              <a:t>La política migratoria de un Estado “está constituida por </a:t>
            </a:r>
            <a:r>
              <a:rPr lang="es-CR" sz="2400" b="1" dirty="0" smtClean="0">
                <a:solidFill>
                  <a:schemeClr val="bg2"/>
                </a:solidFill>
                <a:latin typeface="Gill Sans MT" pitchFamily="34" charset="0"/>
              </a:rPr>
              <a:t>todo acto, medida u omisión institucional (leyes, decretos, resoluciones, directrices, actos administrativos, etc.)</a:t>
            </a:r>
            <a:r>
              <a:rPr lang="es-CR" sz="2400" dirty="0" smtClean="0">
                <a:solidFill>
                  <a:schemeClr val="bg2"/>
                </a:solidFill>
                <a:latin typeface="Gill Sans MT" pitchFamily="34" charset="0"/>
              </a:rPr>
              <a:t> que versa sobre la </a:t>
            </a:r>
            <a:r>
              <a:rPr lang="es-CR" sz="2400" b="1" dirty="0" smtClean="0">
                <a:solidFill>
                  <a:schemeClr val="bg2"/>
                </a:solidFill>
                <a:latin typeface="Gill Sans MT" pitchFamily="34" charset="0"/>
              </a:rPr>
              <a:t>entrada, salida o permanencia</a:t>
            </a:r>
            <a:r>
              <a:rPr lang="es-CR" sz="2400" dirty="0" smtClean="0">
                <a:solidFill>
                  <a:schemeClr val="bg2"/>
                </a:solidFill>
                <a:latin typeface="Gill Sans MT" pitchFamily="34" charset="0"/>
              </a:rPr>
              <a:t> de población</a:t>
            </a:r>
            <a:r>
              <a:rPr lang="es-CR" sz="2400" b="1" dirty="0" smtClean="0">
                <a:solidFill>
                  <a:schemeClr val="bg2"/>
                </a:solidFill>
                <a:latin typeface="Gill Sans MT" pitchFamily="34" charset="0"/>
              </a:rPr>
              <a:t> nacional o extranjera </a:t>
            </a:r>
            <a:r>
              <a:rPr lang="es-CR" sz="2400" dirty="0" smtClean="0">
                <a:solidFill>
                  <a:schemeClr val="bg2"/>
                </a:solidFill>
                <a:latin typeface="Gill Sans MT" pitchFamily="34" charset="0"/>
              </a:rPr>
              <a:t>dentro de su territorio”</a:t>
            </a:r>
            <a:r>
              <a:rPr lang="es-CR" sz="1200" dirty="0" smtClean="0">
                <a:solidFill>
                  <a:schemeClr val="bg2"/>
                </a:solidFill>
                <a:latin typeface="Gill Sans MT" pitchFamily="34" charset="0"/>
                <a:hlinkClick r:id="" action="ppaction://noaction"/>
              </a:rPr>
              <a:t>[</a:t>
            </a:r>
            <a:r>
              <a:rPr lang="es-CR" sz="1400" dirty="0" smtClean="0">
                <a:solidFill>
                  <a:schemeClr val="bg2"/>
                </a:solidFill>
                <a:latin typeface="Gill Sans MT" pitchFamily="34" charset="0"/>
                <a:hlinkClick r:id="" action="ppaction://noaction"/>
              </a:rPr>
              <a:t>1]</a:t>
            </a:r>
            <a:r>
              <a:rPr lang="es-CR" sz="1400" dirty="0" smtClean="0">
                <a:solidFill>
                  <a:schemeClr val="bg2"/>
                </a:solidFill>
                <a:latin typeface="Gill Sans MT" pitchFamily="34" charset="0"/>
              </a:rPr>
              <a:t>.</a:t>
            </a:r>
            <a:endParaRPr lang="en-US" sz="2800" dirty="0" smtClean="0">
              <a:solidFill>
                <a:schemeClr val="bg2"/>
              </a:solidFill>
              <a:latin typeface="Gill Sans MT" pitchFamily="34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000" dirty="0">
              <a:solidFill>
                <a:schemeClr val="bg2"/>
              </a:solidFill>
              <a:latin typeface="Gill Sans MT" pitchFamily="34" charset="0"/>
              <a:hlinkClick r:id="" action="ppaction://noaction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1600" dirty="0" smtClean="0">
                <a:solidFill>
                  <a:schemeClr val="bg2"/>
                </a:solidFill>
                <a:latin typeface="Gill Sans MT" pitchFamily="34" charset="0"/>
                <a:hlinkClick r:id="" action="ppaction://noaction"/>
              </a:rPr>
              <a:t>[1]</a:t>
            </a:r>
            <a:r>
              <a:rPr lang="es-CR" sz="1600" dirty="0" smtClean="0">
                <a:solidFill>
                  <a:schemeClr val="bg2"/>
                </a:solidFill>
                <a:latin typeface="Gill Sans MT" pitchFamily="34" charset="0"/>
              </a:rPr>
              <a:t> Corte Interamericana de Derechos Humanos; </a:t>
            </a:r>
            <a:r>
              <a:rPr lang="es-CR" sz="1600" u="sng" dirty="0" smtClean="0">
                <a:solidFill>
                  <a:schemeClr val="bg2"/>
                </a:solidFill>
                <a:latin typeface="Gill Sans MT" pitchFamily="34" charset="0"/>
              </a:rPr>
              <a:t>Opinión Consultiva OC-18/03 de 17 de septiembre de 2003, solicitada por los Estados Unidos Mexicanos. Condición Jurídica y Derechos de los Migrantes Indocumentados</a:t>
            </a:r>
            <a:r>
              <a:rPr lang="es-CR" sz="1600" dirty="0" smtClean="0">
                <a:solidFill>
                  <a:schemeClr val="bg2"/>
                </a:solidFill>
                <a:latin typeface="Gill Sans MT" pitchFamily="34" charset="0"/>
              </a:rPr>
              <a:t> (p.131)</a:t>
            </a:r>
            <a:endParaRPr lang="en-US" sz="1600" dirty="0" smtClean="0">
              <a:solidFill>
                <a:schemeClr val="bg2"/>
              </a:solidFill>
              <a:latin typeface="Gill Sans MT" pitchFamily="34" charset="0"/>
            </a:endParaRPr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chemeClr val="hlink"/>
              </a:gs>
              <a:gs pos="100000">
                <a:schemeClr val="folHlink"/>
              </a:gs>
            </a:gsLst>
            <a:lin ang="0" scaled="1"/>
          </a:gradFill>
        </p:spPr>
        <p:txBody>
          <a:bodyPr/>
          <a:lstStyle/>
          <a:p>
            <a:pPr algn="ctr" eaLnBrk="1" hangingPunct="1"/>
            <a:r>
              <a:rPr lang="es-CR" sz="3200" b="1" dirty="0" smtClean="0">
                <a:solidFill>
                  <a:schemeClr val="bg1"/>
                </a:solidFill>
                <a:latin typeface="Gill Sans MT" pitchFamily="34" charset="0"/>
              </a:rPr>
              <a:t>Políticas Migratorias ¿Qué son? </a:t>
            </a:r>
            <a:br>
              <a:rPr lang="es-CR" sz="3200" b="1" dirty="0" smtClean="0">
                <a:solidFill>
                  <a:schemeClr val="bg1"/>
                </a:solidFill>
                <a:latin typeface="Gill Sans MT" pitchFamily="34" charset="0"/>
              </a:rPr>
            </a:br>
            <a:r>
              <a:rPr lang="es-CR" sz="3200" b="1" dirty="0" smtClean="0">
                <a:solidFill>
                  <a:schemeClr val="bg1"/>
                </a:solidFill>
                <a:latin typeface="Gill Sans MT" pitchFamily="34" charset="0"/>
              </a:rPr>
              <a:t>La acepción amplia más aceptada</a:t>
            </a:r>
            <a:endParaRPr lang="en-US" sz="3200" b="1" dirty="0" smtClean="0">
              <a:solidFill>
                <a:schemeClr val="bg1"/>
              </a:solidFill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ES" smtClean="0">
              <a:latin typeface="Gill Sans MT" pitchFamily="34" charset="0"/>
            </a:endParaRPr>
          </a:p>
        </p:txBody>
      </p:sp>
      <p:sp>
        <p:nvSpPr>
          <p:cNvPr id="8195" name="Rectangle 5"/>
          <p:cNvSpPr>
            <a:spLocks noChangeArrowheads="1"/>
          </p:cNvSpPr>
          <p:nvPr/>
        </p:nvSpPr>
        <p:spPr bwMode="auto">
          <a:xfrm>
            <a:off x="457200" y="457200"/>
            <a:ext cx="8229600" cy="13716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folHlink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r>
              <a:rPr lang="es-CR" sz="3600" b="1" dirty="0">
                <a:solidFill>
                  <a:schemeClr val="bg1"/>
                </a:solidFill>
              </a:rPr>
              <a:t>Políticas </a:t>
            </a:r>
            <a:r>
              <a:rPr lang="es-CR" sz="3600" b="1" dirty="0" smtClean="0">
                <a:solidFill>
                  <a:schemeClr val="bg1"/>
                </a:solidFill>
              </a:rPr>
              <a:t>Migratorias ¿cómo son?</a:t>
            </a:r>
            <a:endParaRPr lang="es-CR" sz="3600" b="1" dirty="0">
              <a:solidFill>
                <a:schemeClr val="bg1"/>
              </a:solidFill>
            </a:endParaRPr>
          </a:p>
          <a:p>
            <a:pPr eaLnBrk="1" hangingPunct="1"/>
            <a:r>
              <a:rPr lang="es-CR" sz="3200" b="1" dirty="0" smtClean="0">
                <a:solidFill>
                  <a:schemeClr val="bg1"/>
                </a:solidFill>
              </a:rPr>
              <a:t>La acepción </a:t>
            </a:r>
            <a:r>
              <a:rPr lang="es-CR" sz="3200" b="1" dirty="0">
                <a:solidFill>
                  <a:schemeClr val="bg1"/>
                </a:solidFill>
              </a:rPr>
              <a:t>amplia </a:t>
            </a:r>
            <a:r>
              <a:rPr lang="es-CR" sz="3200" b="1" dirty="0" smtClean="0">
                <a:solidFill>
                  <a:schemeClr val="bg1"/>
                </a:solidFill>
              </a:rPr>
              <a:t>– temáticas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724400"/>
          </a:xfrm>
          <a:noFill/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2500" dirty="0" smtClean="0">
                <a:solidFill>
                  <a:schemeClr val="bg2"/>
                </a:solidFill>
                <a:latin typeface="Gill Sans MT" pitchFamily="34" charset="0"/>
              </a:rPr>
              <a:t>Las </a:t>
            </a:r>
            <a:r>
              <a:rPr lang="fi-FI" sz="2500" b="1" dirty="0" smtClean="0">
                <a:solidFill>
                  <a:schemeClr val="bg2"/>
                </a:solidFill>
                <a:latin typeface="Gill Sans MT" pitchFamily="34" charset="0"/>
              </a:rPr>
              <a:t>diferentes definiciones existentes </a:t>
            </a:r>
            <a:r>
              <a:rPr lang="fi-FI" sz="2500" dirty="0" smtClean="0">
                <a:solidFill>
                  <a:schemeClr val="bg2"/>
                </a:solidFill>
                <a:latin typeface="Gill Sans MT" pitchFamily="34" charset="0"/>
              </a:rPr>
              <a:t>de política migratoria en su acepción amplia, normalmente </a:t>
            </a:r>
            <a:r>
              <a:rPr lang="fi-FI" sz="2500" b="1" dirty="0" smtClean="0">
                <a:solidFill>
                  <a:schemeClr val="bg2"/>
                </a:solidFill>
                <a:latin typeface="Gill Sans MT" pitchFamily="34" charset="0"/>
              </a:rPr>
              <a:t>consideran como política migratoria </a:t>
            </a:r>
            <a:r>
              <a:rPr lang="fi-FI" sz="2500" dirty="0" smtClean="0">
                <a:solidFill>
                  <a:schemeClr val="bg2"/>
                </a:solidFill>
                <a:latin typeface="Gill Sans MT" pitchFamily="34" charset="0"/>
              </a:rPr>
              <a:t>cualquier acto u omisión institucional relacionada con: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fi-FI" sz="300" dirty="0" smtClean="0">
              <a:solidFill>
                <a:schemeClr val="bg2"/>
              </a:solidFill>
              <a:latin typeface="Gill Sans MT" pitchFamily="34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fi-FI" sz="300" dirty="0">
              <a:solidFill>
                <a:schemeClr val="bg2"/>
              </a:solidFill>
              <a:latin typeface="Gill Sans MT" pitchFamily="34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fi-FI" sz="300" dirty="0" smtClean="0">
              <a:solidFill>
                <a:schemeClr val="bg2"/>
              </a:solidFill>
              <a:latin typeface="Gill Sans MT" pitchFamily="34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fi-FI" sz="300" dirty="0" smtClean="0">
              <a:solidFill>
                <a:schemeClr val="bg2"/>
              </a:solidFill>
              <a:latin typeface="Gill Sans MT" pitchFamily="34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CR" sz="2400" dirty="0" smtClean="0">
                <a:solidFill>
                  <a:schemeClr val="bg2"/>
                </a:solidFill>
                <a:latin typeface="Gill Sans MT" pitchFamily="34" charset="0"/>
              </a:rPr>
              <a:t>1.- La gestión de la </a:t>
            </a:r>
            <a:r>
              <a:rPr lang="es-CR" sz="2400" b="1" dirty="0" smtClean="0">
                <a:solidFill>
                  <a:schemeClr val="bg2"/>
                </a:solidFill>
                <a:latin typeface="Gill Sans MT" pitchFamily="34" charset="0"/>
              </a:rPr>
              <a:t>entrada y salida de población nacional y extranjera</a:t>
            </a:r>
            <a:r>
              <a:rPr lang="es-CR" sz="2400" dirty="0" smtClean="0">
                <a:solidFill>
                  <a:schemeClr val="bg2"/>
                </a:solidFill>
                <a:latin typeface="Gill Sans MT" pitchFamily="34" charset="0"/>
              </a:rPr>
              <a:t>.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es-CR" sz="900" dirty="0" smtClean="0">
              <a:solidFill>
                <a:schemeClr val="bg2"/>
              </a:solidFill>
              <a:latin typeface="Gill Sans MT" pitchFamily="34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CR" sz="2400" dirty="0" smtClean="0">
                <a:solidFill>
                  <a:schemeClr val="bg2"/>
                </a:solidFill>
                <a:latin typeface="Gill Sans MT" pitchFamily="34" charset="0"/>
              </a:rPr>
              <a:t>2.- La reglamentación sobre </a:t>
            </a:r>
            <a:r>
              <a:rPr lang="es-CR" sz="2400" b="1" dirty="0" smtClean="0">
                <a:solidFill>
                  <a:schemeClr val="bg2"/>
                </a:solidFill>
                <a:latin typeface="Gill Sans MT" pitchFamily="34" charset="0"/>
              </a:rPr>
              <a:t>quién puede permanecer</a:t>
            </a:r>
            <a:r>
              <a:rPr lang="es-CR" sz="2400" dirty="0" smtClean="0">
                <a:solidFill>
                  <a:schemeClr val="bg2"/>
                </a:solidFill>
                <a:latin typeface="Gill Sans MT" pitchFamily="34" charset="0"/>
              </a:rPr>
              <a:t> en el territorio de un Estado, durante cuánto tiempo y reuniendo qué condiciones.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es-CR" sz="700" dirty="0" smtClean="0">
              <a:solidFill>
                <a:schemeClr val="bg2"/>
              </a:solidFill>
              <a:latin typeface="Gill Sans MT" pitchFamily="34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chemeClr val="bg2"/>
                </a:solidFill>
                <a:latin typeface="Gill Sans MT" pitchFamily="34" charset="0"/>
              </a:rPr>
              <a:t>3.- La </a:t>
            </a:r>
            <a:r>
              <a:rPr lang="en-US" sz="2400" dirty="0" err="1" smtClean="0">
                <a:solidFill>
                  <a:schemeClr val="bg2"/>
                </a:solidFill>
                <a:latin typeface="Gill Sans MT" pitchFamily="34" charset="0"/>
              </a:rPr>
              <a:t>adquisición</a:t>
            </a:r>
            <a:r>
              <a:rPr lang="en-US" sz="2400" dirty="0" smtClean="0">
                <a:solidFill>
                  <a:schemeClr val="bg2"/>
                </a:solidFill>
                <a:latin typeface="Gill Sans MT" pitchFamily="34" charset="0"/>
              </a:rPr>
              <a:t> de la </a:t>
            </a:r>
            <a:r>
              <a:rPr lang="en-US" sz="2400" b="1" dirty="0" err="1" smtClean="0">
                <a:solidFill>
                  <a:schemeClr val="bg2"/>
                </a:solidFill>
                <a:latin typeface="Gill Sans MT" pitchFamily="34" charset="0"/>
              </a:rPr>
              <a:t>nacionalidad</a:t>
            </a:r>
            <a:r>
              <a:rPr lang="en-US" sz="2400" dirty="0" smtClean="0">
                <a:solidFill>
                  <a:schemeClr val="bg2"/>
                </a:solidFill>
                <a:latin typeface="Gill Sans MT" pitchFamily="34" charset="0"/>
              </a:rPr>
              <a:t>.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es-CR" sz="700" dirty="0" smtClean="0">
              <a:solidFill>
                <a:schemeClr val="bg2"/>
              </a:solidFill>
              <a:latin typeface="Gill Sans MT" pitchFamily="34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es-CR" sz="500" dirty="0" smtClean="0">
              <a:solidFill>
                <a:schemeClr val="bg2"/>
              </a:solidFill>
              <a:latin typeface="Gill Sans MT" pitchFamily="34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CR" sz="2400" dirty="0" smtClean="0">
                <a:solidFill>
                  <a:schemeClr val="bg2"/>
                </a:solidFill>
                <a:latin typeface="Gill Sans MT" pitchFamily="34" charset="0"/>
              </a:rPr>
              <a:t>4.- La </a:t>
            </a:r>
            <a:r>
              <a:rPr lang="es-CR" sz="2400" b="1" dirty="0" smtClean="0">
                <a:solidFill>
                  <a:schemeClr val="bg2"/>
                </a:solidFill>
                <a:latin typeface="Gill Sans MT" pitchFamily="34" charset="0"/>
              </a:rPr>
              <a:t>gestión</a:t>
            </a:r>
            <a:r>
              <a:rPr lang="es-CR" sz="2400" dirty="0" smtClean="0">
                <a:solidFill>
                  <a:schemeClr val="bg2"/>
                </a:solidFill>
                <a:latin typeface="Gill Sans MT" pitchFamily="34" charset="0"/>
              </a:rPr>
              <a:t> de las personas refugiadas y solicitantes de asilo.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dirty="0" smtClean="0">
              <a:solidFill>
                <a:schemeClr val="bg2"/>
              </a:solidFill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chemeClr val="hlink"/>
              </a:gs>
              <a:gs pos="100000">
                <a:schemeClr val="folHlink"/>
              </a:gs>
            </a:gsLst>
            <a:lin ang="0" scaled="1"/>
          </a:gradFill>
        </p:spPr>
        <p:txBody>
          <a:bodyPr/>
          <a:lstStyle/>
          <a:p>
            <a:pPr algn="ctr" eaLnBrk="1" hangingPunct="1"/>
            <a:r>
              <a:rPr lang="es-CR" sz="3200" b="1" dirty="0" smtClean="0">
                <a:solidFill>
                  <a:schemeClr val="bg1"/>
                </a:solidFill>
                <a:latin typeface="Gill Sans MT" pitchFamily="34" charset="0"/>
              </a:rPr>
              <a:t>Políticas Migratorias </a:t>
            </a:r>
            <a:r>
              <a:rPr lang="es-CR" sz="3200" b="1" dirty="0">
                <a:solidFill>
                  <a:schemeClr val="bg1"/>
                </a:solidFill>
                <a:latin typeface="Gill Sans MT" pitchFamily="34" charset="0"/>
              </a:rPr>
              <a:t>¿cómo son?</a:t>
            </a:r>
            <a:r>
              <a:rPr lang="es-CR" sz="3200" b="1" dirty="0" smtClean="0">
                <a:solidFill>
                  <a:schemeClr val="bg1"/>
                </a:solidFill>
                <a:latin typeface="Gill Sans MT" pitchFamily="34" charset="0"/>
              </a:rPr>
              <a:t/>
            </a:r>
            <a:br>
              <a:rPr lang="es-CR" sz="3200" b="1" dirty="0" smtClean="0">
                <a:solidFill>
                  <a:schemeClr val="bg1"/>
                </a:solidFill>
                <a:latin typeface="Gill Sans MT" pitchFamily="34" charset="0"/>
              </a:rPr>
            </a:br>
            <a:r>
              <a:rPr lang="es-CR" sz="3200" b="1" dirty="0" smtClean="0">
                <a:solidFill>
                  <a:schemeClr val="bg1"/>
                </a:solidFill>
                <a:latin typeface="Gill Sans MT" pitchFamily="34" charset="0"/>
              </a:rPr>
              <a:t>acepción amplia – limitaciones de las definiciones más comunes</a:t>
            </a:r>
            <a:endParaRPr lang="en-US" sz="3200" b="1" dirty="0" smtClean="0">
              <a:solidFill>
                <a:schemeClr val="bg1"/>
              </a:solidFill>
              <a:latin typeface="Gill Sans MT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305800" cy="47244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fi-FI" sz="2600" dirty="0" smtClean="0">
                <a:solidFill>
                  <a:schemeClr val="bg2"/>
                </a:solidFill>
                <a:latin typeface="Gill Sans MT" pitchFamily="34" charset="0"/>
              </a:rPr>
              <a:t>Las definiciones más comunes y aceptadas de política migratoria (acepción amplia) suelen ser </a:t>
            </a:r>
            <a:r>
              <a:rPr lang="fi-FI" sz="2600" b="1" dirty="0" smtClean="0">
                <a:solidFill>
                  <a:schemeClr val="bg2"/>
                </a:solidFill>
                <a:latin typeface="Gill Sans MT" pitchFamily="34" charset="0"/>
              </a:rPr>
              <a:t>limitadas</a:t>
            </a:r>
            <a:r>
              <a:rPr lang="fi-FI" sz="2600" dirty="0" smtClean="0">
                <a:solidFill>
                  <a:schemeClr val="bg2"/>
                </a:solidFill>
                <a:latin typeface="Gill Sans MT" pitchFamily="34" charset="0"/>
              </a:rPr>
              <a:t>, pues:</a:t>
            </a:r>
          </a:p>
          <a:p>
            <a:pPr marL="271463" indent="-271463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</a:tabLst>
              <a:defRPr/>
            </a:pPr>
            <a:endParaRPr lang="fi-FI" sz="700" dirty="0" smtClean="0">
              <a:solidFill>
                <a:schemeClr val="bg2"/>
              </a:solidFill>
              <a:latin typeface="Gill Sans MT" pitchFamily="34" charset="0"/>
            </a:endParaRPr>
          </a:p>
          <a:p>
            <a:pPr marL="271463" indent="-271463" eaLnBrk="1" hangingPunct="1">
              <a:lnSpc>
                <a:spcPct val="90000"/>
              </a:lnSpc>
              <a:buFont typeface="Wingdings" pitchFamily="2" charset="2"/>
              <a:buNone/>
              <a:tabLst>
                <a:tab pos="185738" algn="l"/>
              </a:tabLst>
              <a:defRPr/>
            </a:pPr>
            <a:endParaRPr lang="fi-FI" sz="700" dirty="0" smtClean="0">
              <a:solidFill>
                <a:schemeClr val="bg2"/>
              </a:solidFill>
              <a:latin typeface="Gill Sans MT" pitchFamily="34" charset="0"/>
            </a:endParaRPr>
          </a:p>
          <a:p>
            <a:pPr marL="271463" indent="-271463" eaLnBrk="1" hangingPunct="1">
              <a:lnSpc>
                <a:spcPct val="90000"/>
              </a:lnSpc>
              <a:buFont typeface="Wingdings" pitchFamily="2" charset="2"/>
              <a:buAutoNum type="arabicPeriod"/>
              <a:tabLst>
                <a:tab pos="185738" algn="l"/>
              </a:tabLst>
              <a:defRPr/>
            </a:pPr>
            <a:r>
              <a:rPr lang="fi-FI" sz="2200" dirty="0" smtClean="0">
                <a:solidFill>
                  <a:schemeClr val="bg2"/>
                </a:solidFill>
                <a:latin typeface="Gill Sans MT" pitchFamily="34" charset="0"/>
              </a:rPr>
              <a:t>No consideran el </a:t>
            </a:r>
            <a:r>
              <a:rPr lang="fi-FI" sz="2200" b="1" dirty="0" smtClean="0">
                <a:solidFill>
                  <a:schemeClr val="bg2"/>
                </a:solidFill>
                <a:latin typeface="Gill Sans MT" pitchFamily="34" charset="0"/>
              </a:rPr>
              <a:t>tránsito y retorno </a:t>
            </a:r>
            <a:r>
              <a:rPr lang="fi-FI" sz="2200" dirty="0" smtClean="0">
                <a:solidFill>
                  <a:schemeClr val="bg2"/>
                </a:solidFill>
                <a:latin typeface="Gill Sans MT" pitchFamily="34" charset="0"/>
              </a:rPr>
              <a:t>de flujos migratorios.</a:t>
            </a:r>
          </a:p>
          <a:p>
            <a:pPr marL="271463" indent="-271463" eaLnBrk="1" hangingPunct="1">
              <a:lnSpc>
                <a:spcPct val="90000"/>
              </a:lnSpc>
              <a:buFont typeface="Wingdings" pitchFamily="2" charset="2"/>
              <a:buAutoNum type="arabicPeriod"/>
              <a:tabLst>
                <a:tab pos="185738" algn="l"/>
              </a:tabLst>
              <a:defRPr/>
            </a:pPr>
            <a:endParaRPr lang="fi-FI" sz="300" dirty="0" smtClean="0">
              <a:solidFill>
                <a:schemeClr val="bg2"/>
              </a:solidFill>
              <a:latin typeface="Gill Sans MT" pitchFamily="34" charset="0"/>
            </a:endParaRPr>
          </a:p>
          <a:p>
            <a:pPr marL="271463" indent="-271463" eaLnBrk="1" hangingPunct="1">
              <a:lnSpc>
                <a:spcPct val="90000"/>
              </a:lnSpc>
              <a:buFont typeface="Wingdings" pitchFamily="2" charset="2"/>
              <a:buAutoNum type="arabicPeriod"/>
              <a:tabLst>
                <a:tab pos="185738" algn="l"/>
              </a:tabLst>
              <a:defRPr/>
            </a:pPr>
            <a:r>
              <a:rPr lang="fi-FI" sz="2200" dirty="0" smtClean="0">
                <a:solidFill>
                  <a:schemeClr val="bg2"/>
                </a:solidFill>
                <a:latin typeface="Gill Sans MT" pitchFamily="34" charset="0"/>
              </a:rPr>
              <a:t>Asumen </a:t>
            </a:r>
            <a:r>
              <a:rPr lang="fi-FI" sz="2200" dirty="0">
                <a:solidFill>
                  <a:schemeClr val="bg2"/>
                </a:solidFill>
                <a:latin typeface="Gill Sans MT" pitchFamily="34" charset="0"/>
              </a:rPr>
              <a:t>que la gestión de la migración </a:t>
            </a:r>
            <a:r>
              <a:rPr lang="fi-FI" sz="2200" b="1" dirty="0">
                <a:solidFill>
                  <a:schemeClr val="bg2"/>
                </a:solidFill>
                <a:latin typeface="Gill Sans MT" pitchFamily="34" charset="0"/>
              </a:rPr>
              <a:t>se limita </a:t>
            </a:r>
            <a:r>
              <a:rPr lang="fi-FI" sz="2200" dirty="0">
                <a:solidFill>
                  <a:schemeClr val="bg2"/>
                </a:solidFill>
                <a:latin typeface="Gill Sans MT" pitchFamily="34" charset="0"/>
              </a:rPr>
              <a:t>a proveer una </a:t>
            </a:r>
            <a:r>
              <a:rPr lang="fi-FI" sz="2200" b="1" dirty="0">
                <a:solidFill>
                  <a:schemeClr val="bg2"/>
                </a:solidFill>
                <a:latin typeface="Gill Sans MT" pitchFamily="34" charset="0"/>
              </a:rPr>
              <a:t>respuesta inmediata </a:t>
            </a:r>
            <a:r>
              <a:rPr lang="fi-FI" sz="2200">
                <a:solidFill>
                  <a:schemeClr val="bg2"/>
                </a:solidFill>
                <a:latin typeface="Gill Sans MT" pitchFamily="34" charset="0"/>
              </a:rPr>
              <a:t>al </a:t>
            </a:r>
            <a:r>
              <a:rPr lang="fi-FI" sz="2200" smtClean="0">
                <a:solidFill>
                  <a:schemeClr val="bg2"/>
                </a:solidFill>
                <a:latin typeface="Gill Sans MT" pitchFamily="34" charset="0"/>
              </a:rPr>
              <a:t>fenómeno migratorio.</a:t>
            </a:r>
            <a:endParaRPr lang="fi-FI" sz="2200" dirty="0" smtClean="0">
              <a:solidFill>
                <a:schemeClr val="bg2"/>
              </a:solidFill>
              <a:latin typeface="Gill Sans MT" pitchFamily="34" charset="0"/>
            </a:endParaRPr>
          </a:p>
          <a:p>
            <a:pPr marL="271463" indent="-271463" eaLnBrk="1" hangingPunct="1">
              <a:lnSpc>
                <a:spcPct val="90000"/>
              </a:lnSpc>
              <a:buFont typeface="Wingdings" pitchFamily="2" charset="2"/>
              <a:buAutoNum type="arabicPeriod"/>
              <a:tabLst>
                <a:tab pos="185738" algn="l"/>
              </a:tabLst>
              <a:defRPr/>
            </a:pPr>
            <a:endParaRPr lang="fi-FI" sz="300" dirty="0">
              <a:solidFill>
                <a:schemeClr val="bg2"/>
              </a:solidFill>
              <a:latin typeface="Gill Sans MT" pitchFamily="34" charset="0"/>
            </a:endParaRPr>
          </a:p>
          <a:p>
            <a:pPr marL="271463" indent="-271463" eaLnBrk="1" hangingPunct="1">
              <a:lnSpc>
                <a:spcPct val="90000"/>
              </a:lnSpc>
              <a:buFont typeface="Wingdings" pitchFamily="2" charset="2"/>
              <a:buAutoNum type="arabicPeriod"/>
              <a:tabLst>
                <a:tab pos="185738" algn="l"/>
              </a:tabLst>
              <a:defRPr/>
            </a:pPr>
            <a:r>
              <a:rPr lang="fi-FI" sz="2200" dirty="0" smtClean="0">
                <a:solidFill>
                  <a:schemeClr val="bg2"/>
                </a:solidFill>
                <a:latin typeface="Gill Sans MT" pitchFamily="34" charset="0"/>
              </a:rPr>
              <a:t>No consideran las obligaciones del Estado en la </a:t>
            </a:r>
            <a:r>
              <a:rPr lang="fi-FI" sz="2200" b="1" dirty="0" smtClean="0">
                <a:solidFill>
                  <a:schemeClr val="bg2"/>
                </a:solidFill>
                <a:latin typeface="Gill Sans MT" pitchFamily="34" charset="0"/>
              </a:rPr>
              <a:t>protección</a:t>
            </a:r>
            <a:r>
              <a:rPr lang="fi-FI" sz="2200" dirty="0" smtClean="0">
                <a:solidFill>
                  <a:schemeClr val="bg2"/>
                </a:solidFill>
                <a:latin typeface="Gill Sans MT" pitchFamily="34" charset="0"/>
              </a:rPr>
              <a:t> de migrantes en general, ni siquiera de lo más </a:t>
            </a:r>
            <a:r>
              <a:rPr lang="fi-FI" sz="2200" b="1" dirty="0" smtClean="0">
                <a:solidFill>
                  <a:schemeClr val="bg2"/>
                </a:solidFill>
                <a:latin typeface="Gill Sans MT" pitchFamily="34" charset="0"/>
              </a:rPr>
              <a:t>vulnerables</a:t>
            </a:r>
            <a:r>
              <a:rPr lang="fi-FI" sz="2200" dirty="0" smtClean="0">
                <a:solidFill>
                  <a:schemeClr val="bg2"/>
                </a:solidFill>
                <a:latin typeface="Gill Sans MT" pitchFamily="34" charset="0"/>
              </a:rPr>
              <a:t>.</a:t>
            </a:r>
          </a:p>
          <a:p>
            <a:pPr marL="271463" indent="-271463" eaLnBrk="1" hangingPunct="1">
              <a:lnSpc>
                <a:spcPct val="90000"/>
              </a:lnSpc>
              <a:buFont typeface="Wingdings" pitchFamily="2" charset="2"/>
              <a:buAutoNum type="arabicPeriod"/>
              <a:tabLst>
                <a:tab pos="185738" algn="l"/>
              </a:tabLst>
              <a:defRPr/>
            </a:pPr>
            <a:endParaRPr lang="fi-FI" sz="300" dirty="0" smtClean="0">
              <a:solidFill>
                <a:schemeClr val="bg2"/>
              </a:solidFill>
              <a:latin typeface="Gill Sans MT" pitchFamily="34" charset="0"/>
            </a:endParaRPr>
          </a:p>
          <a:p>
            <a:pPr marL="271463" indent="-271463" eaLnBrk="1" hangingPunct="1">
              <a:lnSpc>
                <a:spcPct val="90000"/>
              </a:lnSpc>
              <a:buFont typeface="Wingdings" pitchFamily="2" charset="2"/>
              <a:buAutoNum type="arabicPeriod"/>
              <a:tabLst>
                <a:tab pos="185738" algn="l"/>
              </a:tabLst>
              <a:defRPr/>
            </a:pPr>
            <a:r>
              <a:rPr lang="fi-FI" sz="2200" dirty="0" smtClean="0">
                <a:solidFill>
                  <a:schemeClr val="bg2"/>
                </a:solidFill>
                <a:latin typeface="Gill Sans MT" pitchFamily="34" charset="0"/>
              </a:rPr>
              <a:t>No consideran la </a:t>
            </a:r>
            <a:r>
              <a:rPr lang="fi-FI" sz="2200" b="1" dirty="0" smtClean="0">
                <a:solidFill>
                  <a:schemeClr val="bg2"/>
                </a:solidFill>
                <a:latin typeface="Gill Sans MT" pitchFamily="34" charset="0"/>
              </a:rPr>
              <a:t>integración</a:t>
            </a:r>
            <a:r>
              <a:rPr lang="fi-FI" sz="2200" dirty="0" smtClean="0">
                <a:solidFill>
                  <a:schemeClr val="bg2"/>
                </a:solidFill>
                <a:latin typeface="Gill Sans MT" pitchFamily="34" charset="0"/>
              </a:rPr>
              <a:t> de migrantes.</a:t>
            </a:r>
          </a:p>
          <a:p>
            <a:pPr marL="271463" indent="-271463" eaLnBrk="1" hangingPunct="1">
              <a:lnSpc>
                <a:spcPct val="90000"/>
              </a:lnSpc>
              <a:buFont typeface="Wingdings" pitchFamily="2" charset="2"/>
              <a:buAutoNum type="arabicPeriod"/>
              <a:tabLst>
                <a:tab pos="185738" algn="l"/>
              </a:tabLst>
              <a:defRPr/>
            </a:pPr>
            <a:endParaRPr lang="fi-FI" sz="300" dirty="0" smtClean="0">
              <a:solidFill>
                <a:schemeClr val="bg2"/>
              </a:solidFill>
              <a:latin typeface="Gill Sans MT" pitchFamily="34" charset="0"/>
            </a:endParaRPr>
          </a:p>
          <a:p>
            <a:pPr marL="271463" indent="-271463" eaLnBrk="1" hangingPunct="1">
              <a:lnSpc>
                <a:spcPct val="90000"/>
              </a:lnSpc>
              <a:buFont typeface="Wingdings" pitchFamily="2" charset="2"/>
              <a:buAutoNum type="arabicPeriod"/>
              <a:tabLst>
                <a:tab pos="185738" algn="l"/>
              </a:tabLst>
              <a:defRPr/>
            </a:pPr>
            <a:r>
              <a:rPr lang="fi-FI" sz="2200" b="1" dirty="0" smtClean="0">
                <a:solidFill>
                  <a:schemeClr val="bg2"/>
                </a:solidFill>
                <a:latin typeface="Gill Sans MT" pitchFamily="34" charset="0"/>
              </a:rPr>
              <a:t>No vinculan la migración </a:t>
            </a:r>
            <a:r>
              <a:rPr lang="fi-FI" sz="2200" dirty="0" smtClean="0">
                <a:solidFill>
                  <a:schemeClr val="bg2"/>
                </a:solidFill>
                <a:latin typeface="Gill Sans MT" pitchFamily="34" charset="0"/>
              </a:rPr>
              <a:t>adecuadamente </a:t>
            </a:r>
            <a:r>
              <a:rPr lang="fi-FI" sz="2200" b="1" dirty="0" smtClean="0">
                <a:solidFill>
                  <a:schemeClr val="bg2"/>
                </a:solidFill>
                <a:latin typeface="Gill Sans MT" pitchFamily="34" charset="0"/>
              </a:rPr>
              <a:t>con otras esferas</a:t>
            </a:r>
            <a:r>
              <a:rPr lang="fi-FI" sz="2200" dirty="0" smtClean="0">
                <a:solidFill>
                  <a:schemeClr val="bg2"/>
                </a:solidFill>
                <a:latin typeface="Gill Sans MT" pitchFamily="34" charset="0"/>
              </a:rPr>
              <a:t> de la vida social, principalmente el trabajo.</a:t>
            </a:r>
          </a:p>
          <a:p>
            <a:pPr marL="271463" indent="-271463" eaLnBrk="1" hangingPunct="1">
              <a:lnSpc>
                <a:spcPct val="90000"/>
              </a:lnSpc>
              <a:buFont typeface="Wingdings" pitchFamily="2" charset="2"/>
              <a:buAutoNum type="arabicPeriod"/>
              <a:tabLst>
                <a:tab pos="185738" algn="l"/>
              </a:tabLst>
              <a:defRPr/>
            </a:pPr>
            <a:endParaRPr lang="fi-FI" sz="300" dirty="0" smtClean="0">
              <a:solidFill>
                <a:schemeClr val="bg2"/>
              </a:solidFill>
              <a:latin typeface="Gill Sans MT" pitchFamily="34" charset="0"/>
            </a:endParaRPr>
          </a:p>
          <a:p>
            <a:pPr marL="271463" indent="-271463" eaLnBrk="1" hangingPunct="1">
              <a:lnSpc>
                <a:spcPct val="90000"/>
              </a:lnSpc>
              <a:buFont typeface="Wingdings" pitchFamily="2" charset="2"/>
              <a:buAutoNum type="arabicPeriod"/>
              <a:tabLst>
                <a:tab pos="185738" algn="l"/>
              </a:tabLst>
              <a:defRPr/>
            </a:pPr>
            <a:r>
              <a:rPr lang="fi-FI" sz="2200" dirty="0" smtClean="0">
                <a:solidFill>
                  <a:schemeClr val="bg2"/>
                </a:solidFill>
                <a:latin typeface="Gill Sans MT" pitchFamily="34" charset="0"/>
              </a:rPr>
              <a:t>No se vinculan con la </a:t>
            </a:r>
            <a:r>
              <a:rPr lang="fi-FI" sz="2200" b="1" dirty="0" smtClean="0">
                <a:solidFill>
                  <a:schemeClr val="bg2"/>
                </a:solidFill>
                <a:latin typeface="Gill Sans MT" pitchFamily="34" charset="0"/>
              </a:rPr>
              <a:t>protección de nacionales en el exterior</a:t>
            </a:r>
            <a:r>
              <a:rPr lang="fi-FI" sz="2200" dirty="0" smtClean="0">
                <a:solidFill>
                  <a:schemeClr val="bg2"/>
                </a:solidFill>
                <a:latin typeface="Gill Sans MT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8400"/>
            <a:ext cx="8229600" cy="2209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CR" sz="5400" dirty="0" smtClean="0">
                <a:solidFill>
                  <a:schemeClr val="bg2"/>
                </a:solidFill>
                <a:latin typeface="Gill Sans MT" pitchFamily="34" charset="0"/>
              </a:rPr>
              <a:t>	I.2 Políticas migratorias – la acepción estrecha del término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3600" dirty="0" smtClean="0">
              <a:solidFill>
                <a:schemeClr val="bg2"/>
              </a:solidFill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31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2244</TotalTime>
  <Words>1361</Words>
  <Application>Microsoft Office PowerPoint</Application>
  <PresentationFormat>On-screen Show (4:3)</PresentationFormat>
  <Paragraphs>175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Pixel</vt:lpstr>
      <vt:lpstr>Hacia el diseño de políticas integrales para la protección de los derechos de las personas migrantes trabajadoras</vt:lpstr>
      <vt:lpstr>Índice</vt:lpstr>
      <vt:lpstr>PowerPoint Presentation</vt:lpstr>
      <vt:lpstr>Políticas Migratorias ¿Qué son?</vt:lpstr>
      <vt:lpstr>PowerPoint Presentation</vt:lpstr>
      <vt:lpstr>Políticas Migratorias ¿Qué son?  La acepción amplia más aceptada</vt:lpstr>
      <vt:lpstr>PowerPoint Presentation</vt:lpstr>
      <vt:lpstr>Políticas Migratorias ¿cómo son? acepción amplia – limitaciones de las definiciones más comunes</vt:lpstr>
      <vt:lpstr>PowerPoint Presentation</vt:lpstr>
      <vt:lpstr>PowerPoint Presentation</vt:lpstr>
      <vt:lpstr>PowerPoint Presentation</vt:lpstr>
      <vt:lpstr>PowerPoint Presentation</vt:lpstr>
      <vt:lpstr>Políticas Migratorias dimensiones a considerar para asegurar su integralidad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IOMSJO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diseño políticas integrales para la protección de migrantes</dc:title>
  <dc:creator>sgutierrez</dc:creator>
  <cp:lastModifiedBy>Salvador Gutiérrez</cp:lastModifiedBy>
  <cp:revision>98</cp:revision>
  <dcterms:created xsi:type="dcterms:W3CDTF">2008-09-03T20:25:46Z</dcterms:created>
  <dcterms:modified xsi:type="dcterms:W3CDTF">2012-05-03T14:04:52Z</dcterms:modified>
</cp:coreProperties>
</file>