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61" r:id="rId3"/>
    <p:sldId id="264" r:id="rId4"/>
    <p:sldId id="262" r:id="rId5"/>
    <p:sldId id="265" r:id="rId6"/>
    <p:sldId id="263" r:id="rId7"/>
  </p:sldIdLst>
  <p:sldSz cx="9144000" cy="5143500" type="screen16x9"/>
  <p:notesSz cx="6858000" cy="9144000"/>
  <p:embeddedFontLst>
    <p:embeddedFont>
      <p:font typeface="Oswald" charset="0"/>
      <p:regular r:id="rId9"/>
      <p:bold r:id="rId10"/>
    </p:embeddedFont>
  </p:embeddedFontLst>
  <p:custDataLst>
    <p:tags r:id="rId11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330" y="1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="" xmlns:p14="http://schemas.microsoft.com/office/powerpoint/2010/main" val="403157317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3270907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Ministerios</a:t>
            </a:r>
            <a:r>
              <a:rPr lang="en-US" dirty="0"/>
              <a:t> de </a:t>
            </a:r>
            <a:r>
              <a:rPr lang="en-US" dirty="0" err="1"/>
              <a:t>Trabajo</a:t>
            </a:r>
            <a:endParaRPr dirty="0"/>
          </a:p>
        </p:txBody>
      </p:sp>
    </p:spTree>
    <p:extLst>
      <p:ext uri="{BB962C8B-B14F-4D97-AF65-F5344CB8AC3E}">
        <p14:creationId xmlns="" xmlns:p14="http://schemas.microsoft.com/office/powerpoint/2010/main" val="3597650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Cancillerias</a:t>
            </a:r>
            <a:r>
              <a:rPr lang="en-US" dirty="0"/>
              <a:t>/</a:t>
            </a:r>
            <a:r>
              <a:rPr lang="en-US" dirty="0" err="1"/>
              <a:t>Consulados</a:t>
            </a:r>
            <a:endParaRPr dirty="0"/>
          </a:p>
        </p:txBody>
      </p:sp>
    </p:spTree>
    <p:extLst>
      <p:ext uri="{BB962C8B-B14F-4D97-AF65-F5344CB8AC3E}">
        <p14:creationId xmlns="" xmlns:p14="http://schemas.microsoft.com/office/powerpoint/2010/main" val="3415211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Ambos</a:t>
            </a:r>
            <a:endParaRPr dirty="0"/>
          </a:p>
        </p:txBody>
      </p:sp>
    </p:spTree>
    <p:extLst>
      <p:ext uri="{BB962C8B-B14F-4D97-AF65-F5344CB8AC3E}">
        <p14:creationId xmlns="" xmlns:p14="http://schemas.microsoft.com/office/powerpoint/2010/main" val="3075520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07376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/>
        </p:nvSpPr>
        <p:spPr>
          <a:xfrm>
            <a:off x="-55200" y="-82400"/>
            <a:ext cx="9434100" cy="5226000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1686617" y="213093"/>
            <a:ext cx="6157500" cy="228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>
                <a:solidFill>
                  <a:srgbClr val="FFD966"/>
                </a:solidFill>
                <a:latin typeface="Oswald"/>
                <a:ea typeface="Oswald"/>
                <a:cs typeface="Oswald"/>
                <a:sym typeface="Oswald"/>
              </a:rPr>
              <a:t>PROTECCIÓN</a:t>
            </a:r>
            <a:r>
              <a:rPr lang="en" sz="40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 CONSULAR </a:t>
            </a:r>
            <a:endParaRPr sz="40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DE LAS PERSONAS </a:t>
            </a:r>
            <a:endParaRPr sz="40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000" dirty="0">
                <a:solidFill>
                  <a:srgbClr val="FFD966"/>
                </a:solidFill>
                <a:latin typeface="Oswald"/>
                <a:ea typeface="Oswald"/>
                <a:cs typeface="Oswald"/>
                <a:sym typeface="Oswald"/>
              </a:rPr>
              <a:t>TRABAJADORAS MIGRANTES</a:t>
            </a:r>
            <a:endParaRPr sz="4000" dirty="0">
              <a:solidFill>
                <a:srgbClr val="FFD966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40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56" name="Shape 56"/>
          <p:cNvSpPr/>
          <p:nvPr/>
        </p:nvSpPr>
        <p:spPr>
          <a:xfrm>
            <a:off x="-55200" y="-82400"/>
            <a:ext cx="1595100" cy="34629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00"/>
              </a:solidFill>
            </a:endParaRPr>
          </a:p>
        </p:txBody>
      </p:sp>
      <p:sp>
        <p:nvSpPr>
          <p:cNvPr id="57" name="Shape 57"/>
          <p:cNvSpPr txBox="1"/>
          <p:nvPr/>
        </p:nvSpPr>
        <p:spPr>
          <a:xfrm rot="-5400000">
            <a:off x="38325" y="1211650"/>
            <a:ext cx="1997100" cy="87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1">
                <a:solidFill>
                  <a:srgbClr val="0B5394"/>
                </a:solidFill>
                <a:latin typeface="Oswald"/>
                <a:ea typeface="Oswald"/>
                <a:cs typeface="Oswald"/>
                <a:sym typeface="Oswald"/>
              </a:rPr>
              <a:t>TALLER</a:t>
            </a:r>
            <a:endParaRPr sz="4800" b="1">
              <a:solidFill>
                <a:srgbClr val="0B5394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58" name="Shape 58"/>
          <p:cNvPicPr preferRelativeResize="0"/>
          <p:nvPr/>
        </p:nvPicPr>
        <p:blipFill rotWithShape="1">
          <a:blip r:embed="rId3">
            <a:alphaModFix/>
          </a:blip>
          <a:srcRect l="10257" t="28136" b="42594"/>
          <a:stretch/>
        </p:blipFill>
        <p:spPr>
          <a:xfrm>
            <a:off x="108533" y="3856008"/>
            <a:ext cx="2596679" cy="1096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Shape 5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844117" y="3751293"/>
            <a:ext cx="1008775" cy="1305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Shape 6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64276" y="3977041"/>
            <a:ext cx="2244000" cy="8540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Shape 61"/>
          <p:cNvSpPr/>
          <p:nvPr/>
        </p:nvSpPr>
        <p:spPr>
          <a:xfrm>
            <a:off x="-55200" y="3324075"/>
            <a:ext cx="9434100" cy="160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2" name="Shape 62"/>
          <p:cNvPicPr preferRelativeResize="0"/>
          <p:nvPr/>
        </p:nvPicPr>
        <p:blipFill rotWithShape="1">
          <a:blip r:embed="rId6">
            <a:alphaModFix/>
          </a:blip>
          <a:srcRect l="22307" r="29531"/>
          <a:stretch/>
        </p:blipFill>
        <p:spPr>
          <a:xfrm>
            <a:off x="7355838" y="36700"/>
            <a:ext cx="1288725" cy="346289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55">
            <a:extLst>
              <a:ext uri="{FF2B5EF4-FFF2-40B4-BE49-F238E27FC236}">
                <a16:creationId xmlns="" xmlns:a16="http://schemas.microsoft.com/office/drawing/2014/main" id="{89825EF8-345C-457F-BAFD-DD71C024CCB9}"/>
              </a:ext>
            </a:extLst>
          </p:cNvPr>
          <p:cNvSpPr txBox="1">
            <a:spLocks/>
          </p:cNvSpPr>
          <p:nvPr/>
        </p:nvSpPr>
        <p:spPr>
          <a:xfrm>
            <a:off x="1685446" y="2493093"/>
            <a:ext cx="4485658" cy="71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l">
              <a:lnSpc>
                <a:spcPct val="115000"/>
              </a:lnSpc>
            </a:pPr>
            <a:r>
              <a:rPr lang="es-ES" sz="1600" dirty="0">
                <a:solidFill>
                  <a:srgbClr val="FFD966"/>
                </a:solidFill>
                <a:latin typeface="Oswald"/>
                <a:ea typeface="Oswald"/>
                <a:cs typeface="Oswald"/>
                <a:sym typeface="Oswald"/>
              </a:rPr>
              <a:t>Ciudad de Panamá, Panamá</a:t>
            </a:r>
            <a:r>
              <a:rPr lang="es-ES" sz="16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</a:p>
          <a:p>
            <a:pPr marL="0" indent="0" algn="l">
              <a:lnSpc>
                <a:spcPct val="115000"/>
              </a:lnSpc>
            </a:pPr>
            <a:r>
              <a:rPr lang="es-ES" sz="16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25 y 26 de abril, 2018</a:t>
            </a:r>
            <a:endParaRPr lang="es-ES" sz="16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15" name="Shape 63">
            <a:extLst>
              <a:ext uri="{FF2B5EF4-FFF2-40B4-BE49-F238E27FC236}">
                <a16:creationId xmlns="" xmlns:a16="http://schemas.microsoft.com/office/drawing/2014/main" id="{95844337-1E89-4E25-BBE5-B8480017CAD4}"/>
              </a:ext>
            </a:extLst>
          </p:cNvPr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663467" y="3930770"/>
            <a:ext cx="1908601" cy="9465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0" y="-75"/>
            <a:ext cx="589548" cy="514357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00"/>
              </a:solidFill>
            </a:endParaRPr>
          </a:p>
        </p:txBody>
      </p:sp>
      <p:sp>
        <p:nvSpPr>
          <p:cNvPr id="8" name="Shape 54">
            <a:extLst>
              <a:ext uri="{FF2B5EF4-FFF2-40B4-BE49-F238E27FC236}">
                <a16:creationId xmlns="" xmlns:a16="http://schemas.microsoft.com/office/drawing/2014/main" id="{3C88B38C-1E23-45BD-9371-0527CE2AD842}"/>
              </a:ext>
            </a:extLst>
          </p:cNvPr>
          <p:cNvSpPr/>
          <p:nvPr/>
        </p:nvSpPr>
        <p:spPr>
          <a:xfrm>
            <a:off x="589548" y="-75"/>
            <a:ext cx="8554452" cy="5143575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" name="Shape 72">
            <a:extLst>
              <a:ext uri="{FF2B5EF4-FFF2-40B4-BE49-F238E27FC236}">
                <a16:creationId xmlns="" xmlns:a16="http://schemas.microsoft.com/office/drawing/2014/main" id="{CA0ACADC-9A1C-498B-A9ED-DB7D4ADD8CDB}"/>
              </a:ext>
            </a:extLst>
          </p:cNvPr>
          <p:cNvSpPr txBox="1"/>
          <p:nvPr/>
        </p:nvSpPr>
        <p:spPr>
          <a:xfrm>
            <a:off x="810212" y="223853"/>
            <a:ext cx="7930374" cy="745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CR" sz="2400" b="1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Acuerdos con los Ministerios de Trabajo de otros países</a:t>
            </a:r>
            <a:endParaRPr sz="24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4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algn="ctr">
              <a:lnSpc>
                <a:spcPct val="90000"/>
              </a:lnSpc>
            </a:pPr>
            <a:endParaRPr lang="en-US"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="" xmlns:a16="http://schemas.microsoft.com/office/drawing/2014/main" id="{3BD15C1E-D359-48C4-BBA1-0542312C892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936672" y="975259"/>
          <a:ext cx="7930375" cy="2862385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586075">
                  <a:extLst>
                    <a:ext uri="{9D8B030D-6E8A-4147-A177-3AD203B41FA5}">
                      <a16:colId xmlns="" xmlns:a16="http://schemas.microsoft.com/office/drawing/2014/main" val="3113266789"/>
                    </a:ext>
                  </a:extLst>
                </a:gridCol>
                <a:gridCol w="1586075">
                  <a:extLst>
                    <a:ext uri="{9D8B030D-6E8A-4147-A177-3AD203B41FA5}">
                      <a16:colId xmlns="" xmlns:a16="http://schemas.microsoft.com/office/drawing/2014/main" val="2482820313"/>
                    </a:ext>
                  </a:extLst>
                </a:gridCol>
                <a:gridCol w="1586075">
                  <a:extLst>
                    <a:ext uri="{9D8B030D-6E8A-4147-A177-3AD203B41FA5}">
                      <a16:colId xmlns="" xmlns:a16="http://schemas.microsoft.com/office/drawing/2014/main" val="2693653128"/>
                    </a:ext>
                  </a:extLst>
                </a:gridCol>
                <a:gridCol w="1586075">
                  <a:extLst>
                    <a:ext uri="{9D8B030D-6E8A-4147-A177-3AD203B41FA5}">
                      <a16:colId xmlns="" xmlns:a16="http://schemas.microsoft.com/office/drawing/2014/main" val="773274602"/>
                    </a:ext>
                  </a:extLst>
                </a:gridCol>
                <a:gridCol w="1586075">
                  <a:extLst>
                    <a:ext uri="{9D8B030D-6E8A-4147-A177-3AD203B41FA5}">
                      <a16:colId xmlns="" xmlns:a16="http://schemas.microsoft.com/office/drawing/2014/main" val="2966242675"/>
                    </a:ext>
                  </a:extLst>
                </a:gridCol>
              </a:tblGrid>
              <a:tr h="309468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Denominacion</a:t>
                      </a:r>
                      <a:r>
                        <a:rPr lang="en-US" dirty="0"/>
                        <a:t> del </a:t>
                      </a:r>
                      <a:r>
                        <a:rPr lang="en-US" dirty="0" err="1"/>
                        <a:t>Acuerdo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Organos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suscriptores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Ambitos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abordados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por</a:t>
                      </a:r>
                      <a:r>
                        <a:rPr lang="en-US" dirty="0"/>
                        <a:t> el </a:t>
                      </a:r>
                      <a:r>
                        <a:rPr lang="en-US" dirty="0" err="1"/>
                        <a:t>convenio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Plazo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vigencia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Resutlados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64402058"/>
                  </a:ext>
                </a:extLst>
              </a:tr>
              <a:tr h="118454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Convenio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para</a:t>
                      </a:r>
                      <a:r>
                        <a:rPr lang="en-US" baseline="0" dirty="0" smtClean="0"/>
                        <a:t> la </a:t>
                      </a:r>
                      <a:r>
                        <a:rPr lang="en-US" baseline="0" dirty="0" err="1" smtClean="0"/>
                        <a:t>colocación</a:t>
                      </a:r>
                      <a:r>
                        <a:rPr lang="en-US" baseline="0" dirty="0" smtClean="0"/>
                        <a:t> de personas </a:t>
                      </a:r>
                      <a:r>
                        <a:rPr lang="en-US" baseline="0" dirty="0" err="1" smtClean="0"/>
                        <a:t>salvadoreños</a:t>
                      </a:r>
                      <a:r>
                        <a:rPr lang="en-US" baseline="0" dirty="0" smtClean="0"/>
                        <a:t>  </a:t>
                      </a:r>
                      <a:r>
                        <a:rPr lang="en-US" baseline="0" dirty="0" err="1" smtClean="0"/>
                        <a:t>como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marinos</a:t>
                      </a:r>
                      <a:r>
                        <a:rPr lang="en-US" baseline="0" dirty="0" smtClean="0"/>
                        <a:t> en </a:t>
                      </a:r>
                      <a:r>
                        <a:rPr lang="en-US" baseline="0" dirty="0" err="1" smtClean="0"/>
                        <a:t>buques</a:t>
                      </a:r>
                      <a:r>
                        <a:rPr lang="en-US" baseline="0" dirty="0" smtClean="0"/>
                        <a:t>  de </a:t>
                      </a:r>
                      <a:r>
                        <a:rPr lang="en-US" baseline="0" dirty="0" err="1" smtClean="0"/>
                        <a:t>bandera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española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MTPS, IBERNOR, PRESTON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Reclutamiento</a:t>
                      </a:r>
                      <a:r>
                        <a:rPr lang="es-SV" baseline="0" dirty="0" smtClean="0"/>
                        <a:t> y contratación 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2017 - 2019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300 personas</a:t>
                      </a:r>
                      <a:r>
                        <a:rPr lang="es-SV" baseline="0" dirty="0" smtClean="0"/>
                        <a:t> </a:t>
                      </a:r>
                      <a:r>
                        <a:rPr lang="es-SV" baseline="0" dirty="0" err="1" smtClean="0"/>
                        <a:t>colacadas</a:t>
                      </a:r>
                      <a:endParaRPr lang="es-SV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84349018"/>
                  </a:ext>
                </a:extLst>
              </a:tr>
              <a:tr h="33254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23666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7371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SV"/>
          </a:p>
        </p:txBody>
      </p:sp>
      <p:graphicFrame>
        <p:nvGraphicFramePr>
          <p:cNvPr id="3" name="Table 9">
            <a:extLst>
              <a:ext uri="{FF2B5EF4-FFF2-40B4-BE49-F238E27FC236}">
                <a16:creationId xmlns="" xmlns:a16="http://schemas.microsoft.com/office/drawing/2014/main" id="{CBDB309A-9FA1-45DD-A82F-32A12C40CDA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64296" y="1242548"/>
          <a:ext cx="7930376" cy="2592608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189806">
                  <a:extLst>
                    <a:ext uri="{9D8B030D-6E8A-4147-A177-3AD203B41FA5}">
                      <a16:colId xmlns="" xmlns:a16="http://schemas.microsoft.com/office/drawing/2014/main" val="3113266789"/>
                    </a:ext>
                  </a:extLst>
                </a:gridCol>
                <a:gridCol w="3740570">
                  <a:extLst>
                    <a:ext uri="{9D8B030D-6E8A-4147-A177-3AD203B41FA5}">
                      <a16:colId xmlns="" xmlns:a16="http://schemas.microsoft.com/office/drawing/2014/main" val="248282031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Derechos </a:t>
                      </a:r>
                      <a:r>
                        <a:rPr lang="en-US" dirty="0" err="1"/>
                        <a:t>laborales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reconocidos</a:t>
                      </a:r>
                      <a:r>
                        <a:rPr lang="en-US" dirty="0"/>
                        <a:t> a </a:t>
                      </a:r>
                      <a:r>
                        <a:rPr lang="en-US" dirty="0" err="1"/>
                        <a:t>toda</a:t>
                      </a:r>
                      <a:r>
                        <a:rPr lang="en-US" dirty="0"/>
                        <a:t> persona </a:t>
                      </a:r>
                      <a:r>
                        <a:rPr lang="en-US" dirty="0" err="1"/>
                        <a:t>trabajadora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migrante</a:t>
                      </a:r>
                      <a:r>
                        <a:rPr lang="en-US" dirty="0"/>
                        <a:t> (</a:t>
                      </a:r>
                      <a:r>
                        <a:rPr lang="en-US" dirty="0" err="1"/>
                        <a:t>enlistarlos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Limitaciones</a:t>
                      </a:r>
                      <a:r>
                        <a:rPr lang="en-US" dirty="0"/>
                        <a:t> y </a:t>
                      </a:r>
                      <a:r>
                        <a:rPr lang="en-US" dirty="0" err="1"/>
                        <a:t>disposiciones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especiales</a:t>
                      </a:r>
                      <a:r>
                        <a:rPr lang="en-US" dirty="0"/>
                        <a:t> para personas </a:t>
                      </a:r>
                      <a:r>
                        <a:rPr lang="en-US" dirty="0" err="1"/>
                        <a:t>trabajadoras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migrantes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64402058"/>
                  </a:ext>
                </a:extLst>
              </a:tr>
              <a:tr h="897147">
                <a:tc>
                  <a:txBody>
                    <a:bodyPr/>
                    <a:lstStyle/>
                    <a:p>
                      <a:r>
                        <a:rPr lang="en-US" sz="1400" b="0" i="0" u="none" strike="noStrike" cap="none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Todos</a:t>
                      </a:r>
                      <a:r>
                        <a:rPr lang="en-US" sz="1400" b="0" i="0" u="none" strike="noStrike" cap="none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los </a:t>
                      </a:r>
                      <a:r>
                        <a:rPr lang="en-US" sz="1400" b="0" i="0" u="none" strike="noStrike" cap="none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derechos</a:t>
                      </a:r>
                      <a:r>
                        <a:rPr lang="en-US" sz="1400" b="0" i="0" u="none" strike="noStrike" cap="none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US" sz="1400" b="0" i="0" u="none" strike="noStrike" cap="none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que</a:t>
                      </a:r>
                      <a:r>
                        <a:rPr lang="en-US" sz="1400" b="0" i="0" u="none" strike="noStrike" cap="none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US" sz="1400" b="0" i="0" u="none" strike="noStrike" cap="none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tiene</a:t>
                      </a:r>
                      <a:r>
                        <a:rPr lang="en-US" sz="1400" b="0" i="0" u="none" strike="noStrike" cap="none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US" sz="1400" b="0" i="0" u="none" strike="noStrike" cap="none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cualquier</a:t>
                      </a:r>
                      <a:r>
                        <a:rPr lang="en-US" sz="1400" b="0" i="0" u="none" strike="noStrike" cap="none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persona </a:t>
                      </a:r>
                      <a:r>
                        <a:rPr lang="en-US" sz="1400" b="0" i="0" u="none" strike="noStrike" cap="none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trabajadora</a:t>
                      </a:r>
                      <a:r>
                        <a:rPr lang="en-US" sz="1400" b="0" i="0" u="none" strike="noStrike" cap="none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US" sz="1400" b="0" i="0" u="none" strike="noStrike" cap="none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nacional</a:t>
                      </a:r>
                      <a:r>
                        <a:rPr lang="en-US" sz="1400" b="0" i="0" u="none" strike="noStrike" cap="none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. </a:t>
                      </a:r>
                      <a:endParaRPr lang="es-SV" sz="1400" b="0" i="0" u="none" strike="noStrike" cap="none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84349018"/>
                  </a:ext>
                </a:extLst>
              </a:tr>
              <a:tr h="543450">
                <a:tc>
                  <a:txBody>
                    <a:bodyPr/>
                    <a:lstStyle/>
                    <a:p>
                      <a:endParaRPr lang="es-SV" sz="1400" b="0" i="0" u="none" strike="noStrike" cap="none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23666864"/>
                  </a:ext>
                </a:extLst>
              </a:tr>
              <a:tr h="63385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hape 72">
            <a:extLst>
              <a:ext uri="{FF2B5EF4-FFF2-40B4-BE49-F238E27FC236}">
                <a16:creationId xmlns="" xmlns:a16="http://schemas.microsoft.com/office/drawing/2014/main" id="{920CBC95-45BC-41BF-8C0E-927342DD8025}"/>
              </a:ext>
            </a:extLst>
          </p:cNvPr>
          <p:cNvSpPr txBox="1"/>
          <p:nvPr/>
        </p:nvSpPr>
        <p:spPr>
          <a:xfrm>
            <a:off x="901587" y="288683"/>
            <a:ext cx="7930374" cy="745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CR" sz="2400" b="1" dirty="0">
                <a:solidFill>
                  <a:srgbClr val="FFFFFF"/>
                </a:solidFill>
                <a:latin typeface="Oswald"/>
              </a:rPr>
              <a:t>Marco normativo e instrumentos nacionales para la protección de los trabajadores migrantes</a:t>
            </a: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0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endParaRPr sz="40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4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0" y="-75"/>
            <a:ext cx="589548" cy="514357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00"/>
              </a:solidFill>
            </a:endParaRPr>
          </a:p>
        </p:txBody>
      </p:sp>
      <p:sp>
        <p:nvSpPr>
          <p:cNvPr id="8" name="Shape 54">
            <a:extLst>
              <a:ext uri="{FF2B5EF4-FFF2-40B4-BE49-F238E27FC236}">
                <a16:creationId xmlns="" xmlns:a16="http://schemas.microsoft.com/office/drawing/2014/main" id="{3C88B38C-1E23-45BD-9371-0527CE2AD842}"/>
              </a:ext>
            </a:extLst>
          </p:cNvPr>
          <p:cNvSpPr/>
          <p:nvPr/>
        </p:nvSpPr>
        <p:spPr>
          <a:xfrm>
            <a:off x="589548" y="-75"/>
            <a:ext cx="8554452" cy="5143575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" name="Shape 72">
            <a:extLst>
              <a:ext uri="{FF2B5EF4-FFF2-40B4-BE49-F238E27FC236}">
                <a16:creationId xmlns="" xmlns:a16="http://schemas.microsoft.com/office/drawing/2014/main" id="{CA0ACADC-9A1C-498B-A9ED-DB7D4ADD8CDB}"/>
              </a:ext>
            </a:extLst>
          </p:cNvPr>
          <p:cNvSpPr txBox="1"/>
          <p:nvPr/>
        </p:nvSpPr>
        <p:spPr>
          <a:xfrm>
            <a:off x="800485" y="432374"/>
            <a:ext cx="7930374" cy="745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CR" sz="2400" b="1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Convenios entre instituciones o entre países sobre trabajadores migrantes</a:t>
            </a:r>
            <a:endParaRPr sz="24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4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algn="ctr">
              <a:lnSpc>
                <a:spcPct val="90000"/>
              </a:lnSpc>
            </a:pPr>
            <a:endParaRPr lang="en-US"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="" xmlns:a16="http://schemas.microsoft.com/office/drawing/2014/main" id="{3BD15C1E-D359-48C4-BBA1-0542312C892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00890" y="1223315"/>
          <a:ext cx="7930375" cy="411480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628110">
                  <a:extLst>
                    <a:ext uri="{9D8B030D-6E8A-4147-A177-3AD203B41FA5}">
                      <a16:colId xmlns="" xmlns:a16="http://schemas.microsoft.com/office/drawing/2014/main" val="3113266789"/>
                    </a:ext>
                  </a:extLst>
                </a:gridCol>
                <a:gridCol w="1190625">
                  <a:extLst>
                    <a:ext uri="{9D8B030D-6E8A-4147-A177-3AD203B41FA5}">
                      <a16:colId xmlns="" xmlns:a16="http://schemas.microsoft.com/office/drawing/2014/main" val="2482820313"/>
                    </a:ext>
                  </a:extLst>
                </a:gridCol>
                <a:gridCol w="1428750">
                  <a:extLst>
                    <a:ext uri="{9D8B030D-6E8A-4147-A177-3AD203B41FA5}">
                      <a16:colId xmlns="" xmlns:a16="http://schemas.microsoft.com/office/drawing/2014/main" val="2693653128"/>
                    </a:ext>
                  </a:extLst>
                </a:gridCol>
                <a:gridCol w="1485900">
                  <a:extLst>
                    <a:ext uri="{9D8B030D-6E8A-4147-A177-3AD203B41FA5}">
                      <a16:colId xmlns="" xmlns:a16="http://schemas.microsoft.com/office/drawing/2014/main" val="773274602"/>
                    </a:ext>
                  </a:extLst>
                </a:gridCol>
                <a:gridCol w="1196990">
                  <a:extLst>
                    <a:ext uri="{9D8B030D-6E8A-4147-A177-3AD203B41FA5}">
                      <a16:colId xmlns="" xmlns:a16="http://schemas.microsoft.com/office/drawing/2014/main" val="2966242675"/>
                    </a:ext>
                  </a:extLst>
                </a:gridCol>
              </a:tblGrid>
              <a:tr h="309468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Denominacion</a:t>
                      </a:r>
                      <a:r>
                        <a:rPr lang="en-US" dirty="0"/>
                        <a:t> del </a:t>
                      </a:r>
                      <a:r>
                        <a:rPr lang="en-US" dirty="0" err="1"/>
                        <a:t>Acuerdo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Paises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suscriptores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Ambitos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abordados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por</a:t>
                      </a:r>
                      <a:r>
                        <a:rPr lang="en-US" dirty="0"/>
                        <a:t> el </a:t>
                      </a:r>
                      <a:r>
                        <a:rPr lang="en-US" dirty="0" err="1"/>
                        <a:t>convenio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Plazo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vigencia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Resutlados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64402058"/>
                  </a:ext>
                </a:extLst>
              </a:tr>
              <a:tr h="332545">
                <a:tc>
                  <a:txBody>
                    <a:bodyPr/>
                    <a:lstStyle/>
                    <a:p>
                      <a:endParaRPr lang="es-SV" sz="1400" b="0" i="0" u="none" strike="noStrike" cap="none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SV" sz="1400" b="0" i="0" u="none" strike="noStrike" cap="none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Memorándum de entendimiento para el establecimiento de una Red de Protección Consular y Asistencia Humanitaria entre los países de Centroamérica, Panamá y República Dominicana en México</a:t>
                      </a:r>
                      <a:endParaRPr lang="en-US" dirty="0" smtClean="0"/>
                    </a:p>
                    <a:p>
                      <a:endParaRPr lang="es-SV" sz="1400" b="0" i="0" u="none" strike="noStrike" cap="none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Falta</a:t>
                      </a:r>
                      <a:r>
                        <a:rPr lang="en-US" dirty="0" smtClean="0"/>
                        <a:t> de </a:t>
                      </a:r>
                      <a:r>
                        <a:rPr lang="en-US" dirty="0" err="1" smtClean="0"/>
                        <a:t>seguimiento</a:t>
                      </a:r>
                      <a:r>
                        <a:rPr lang="en-US" smtClean="0"/>
                        <a:t> en la CRM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84349018"/>
                  </a:ext>
                </a:extLst>
              </a:tr>
              <a:tr h="332545">
                <a:tc>
                  <a:txBody>
                    <a:bodyPr/>
                    <a:lstStyle/>
                    <a:p>
                      <a:r>
                        <a:rPr lang="es-MX" sz="1400" b="0" i="0" u="none" strike="noStrike" cap="none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lineamientos generales para la protección consular a las personas trabajadoras migrantes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Falta</a:t>
                      </a:r>
                      <a:r>
                        <a:rPr lang="en-US" baseline="0" dirty="0" smtClean="0"/>
                        <a:t> de </a:t>
                      </a:r>
                      <a:r>
                        <a:rPr lang="en-US" baseline="0" dirty="0" err="1" smtClean="0"/>
                        <a:t>seguimiento</a:t>
                      </a:r>
                      <a:r>
                        <a:rPr lang="en-US" baseline="0" dirty="0" smtClean="0"/>
                        <a:t> en la CRM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23666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926355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3" name="Shape 72">
            <a:extLst>
              <a:ext uri="{FF2B5EF4-FFF2-40B4-BE49-F238E27FC236}">
                <a16:creationId xmlns="" xmlns:a16="http://schemas.microsoft.com/office/drawing/2014/main" id="{920CBC95-45BC-41BF-8C0E-927342DD8025}"/>
              </a:ext>
            </a:extLst>
          </p:cNvPr>
          <p:cNvSpPr txBox="1"/>
          <p:nvPr/>
        </p:nvSpPr>
        <p:spPr>
          <a:xfrm>
            <a:off x="878306" y="162314"/>
            <a:ext cx="7930374" cy="745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CR" sz="2400" b="1" dirty="0">
                <a:solidFill>
                  <a:srgbClr val="FFFFFF"/>
                </a:solidFill>
                <a:latin typeface="Oswald"/>
              </a:rPr>
              <a:t>Marco normativo e instrumentos nacionales para la protección de los trabajadores migrantes</a:t>
            </a: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0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endParaRPr sz="40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4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aphicFrame>
        <p:nvGraphicFramePr>
          <p:cNvPr id="4" name="Table 1">
            <a:extLst>
              <a:ext uri="{FF2B5EF4-FFF2-40B4-BE49-F238E27FC236}">
                <a16:creationId xmlns="" xmlns:a16="http://schemas.microsoft.com/office/drawing/2014/main" id="{3A3FE627-A6CC-4C84-8532-55234960297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78306" y="1207990"/>
          <a:ext cx="7930374" cy="340282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7930374">
                  <a:extLst>
                    <a:ext uri="{9D8B030D-6E8A-4147-A177-3AD203B41FA5}">
                      <a16:colId xmlns="" xmlns:a16="http://schemas.microsoft.com/office/drawing/2014/main" val="3113266789"/>
                    </a:ext>
                  </a:extLst>
                </a:gridCol>
              </a:tblGrid>
              <a:tr h="18855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R" sz="1400" dirty="0"/>
                        <a:t>Regulaciones en materia consular para las personas trabajadoras migrantes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64402058"/>
                  </a:ext>
                </a:extLst>
              </a:tr>
              <a:tr h="33254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84349018"/>
                  </a:ext>
                </a:extLst>
              </a:tr>
              <a:tr h="33254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Ley</a:t>
                      </a:r>
                      <a:r>
                        <a:rPr lang="en-US" dirty="0" smtClean="0"/>
                        <a:t> de </a:t>
                      </a:r>
                      <a:r>
                        <a:rPr lang="en-US" dirty="0" err="1" smtClean="0"/>
                        <a:t>Migración</a:t>
                      </a:r>
                      <a:r>
                        <a:rPr lang="en-US" dirty="0" smtClean="0"/>
                        <a:t> y </a:t>
                      </a:r>
                      <a:r>
                        <a:rPr lang="en-US" dirty="0" err="1" smtClean="0"/>
                        <a:t>Extranjería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23666864"/>
                  </a:ext>
                </a:extLst>
              </a:tr>
              <a:tr h="33254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Ley</a:t>
                      </a:r>
                      <a:r>
                        <a:rPr lang="en-US" dirty="0" smtClean="0"/>
                        <a:t> Especial de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Protección</a:t>
                      </a:r>
                      <a:r>
                        <a:rPr lang="en-US" baseline="0" dirty="0" smtClean="0"/>
                        <a:t> y </a:t>
                      </a:r>
                      <a:r>
                        <a:rPr lang="en-US" baseline="0" dirty="0" err="1" smtClean="0"/>
                        <a:t>Desarrollo</a:t>
                      </a:r>
                      <a:r>
                        <a:rPr lang="en-US" baseline="0" dirty="0" smtClean="0"/>
                        <a:t> de la Persona </a:t>
                      </a:r>
                      <a:r>
                        <a:rPr lang="en-US" baseline="0" dirty="0" err="1" smtClean="0"/>
                        <a:t>Migrante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Salvadoreña</a:t>
                      </a:r>
                      <a:r>
                        <a:rPr lang="en-US" baseline="0" dirty="0" smtClean="0"/>
                        <a:t> y </a:t>
                      </a:r>
                      <a:r>
                        <a:rPr lang="en-US" baseline="0" dirty="0" err="1" smtClean="0"/>
                        <a:t>su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Familia</a:t>
                      </a:r>
                      <a:endParaRPr lang="en-US" dirty="0"/>
                    </a:p>
                  </a:txBody>
                  <a:tcPr/>
                </a:tc>
              </a:tr>
              <a:tr h="332545">
                <a:tc>
                  <a:txBody>
                    <a:bodyPr/>
                    <a:lstStyle/>
                    <a:p>
                      <a:r>
                        <a:rPr lang="es-SV" sz="1400" b="0" i="0" u="none" strike="noStrike" cap="none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Sección de Trabajadores Migrantes (STM) del Ministerio de Trabajo y Previsión Social, </a:t>
                      </a:r>
                      <a:endParaRPr lang="es-SV" sz="1400" b="0" i="0" u="none" strike="noStrike" cap="none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</a:tr>
              <a:tr h="3325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SV" sz="1400" b="0" i="0" u="none" strike="noStrike" cap="none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Convención Internacional sobre la Protección de los Derechos de Todos los Trabajadores Migratorios y de sus Familiares. Art 76 y 77</a:t>
                      </a:r>
                    </a:p>
                    <a:p>
                      <a:endParaRPr lang="es-SV" sz="1400" b="0" i="0" u="none" strike="noStrike" cap="none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</a:tr>
              <a:tr h="3325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err="1" smtClean="0"/>
                        <a:t>Código</a:t>
                      </a:r>
                      <a:r>
                        <a:rPr lang="en-US" dirty="0" smtClean="0"/>
                        <a:t> de </a:t>
                      </a:r>
                      <a:r>
                        <a:rPr lang="en-US" dirty="0" err="1" smtClean="0"/>
                        <a:t>Trabajo</a:t>
                      </a:r>
                      <a:r>
                        <a:rPr lang="en-US" dirty="0" smtClean="0"/>
                        <a:t>.</a:t>
                      </a:r>
                      <a:r>
                        <a:rPr lang="en-US" baseline="0" dirty="0" smtClean="0"/>
                        <a:t> Del art. 8 a 12. </a:t>
                      </a:r>
                      <a:r>
                        <a:rPr lang="en-US" baseline="0" dirty="0" err="1" smtClean="0"/>
                        <a:t>Especificamente</a:t>
                      </a:r>
                      <a:r>
                        <a:rPr lang="en-US" baseline="0" dirty="0" smtClean="0"/>
                        <a:t> el 10</a:t>
                      </a:r>
                      <a:endParaRPr lang="en-US" dirty="0" smtClean="0"/>
                    </a:p>
                    <a:p>
                      <a:endParaRPr lang="es-SV" sz="1400" b="0" i="0" u="none" strike="noStrike" cap="none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</a:tr>
              <a:tr h="3325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err="1" smtClean="0"/>
                        <a:t>Protocolo</a:t>
                      </a:r>
                      <a:r>
                        <a:rPr lang="en-US" dirty="0" smtClean="0"/>
                        <a:t> de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actuación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interinstitucional</a:t>
                      </a:r>
                      <a:r>
                        <a:rPr lang="en-US" baseline="0" dirty="0" smtClean="0"/>
                        <a:t> entre el MTPS y DGME</a:t>
                      </a:r>
                      <a:endParaRPr lang="en-US" dirty="0" smtClean="0"/>
                    </a:p>
                    <a:p>
                      <a:endParaRPr lang="es-SV" sz="1400" b="0" i="0" u="none" strike="noStrike" cap="none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0" y="-75"/>
            <a:ext cx="589548" cy="514357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00"/>
              </a:solidFill>
            </a:endParaRPr>
          </a:p>
        </p:txBody>
      </p:sp>
      <p:sp>
        <p:nvSpPr>
          <p:cNvPr id="8" name="Shape 54">
            <a:extLst>
              <a:ext uri="{FF2B5EF4-FFF2-40B4-BE49-F238E27FC236}">
                <a16:creationId xmlns="" xmlns:a16="http://schemas.microsoft.com/office/drawing/2014/main" id="{3C88B38C-1E23-45BD-9371-0527CE2AD842}"/>
              </a:ext>
            </a:extLst>
          </p:cNvPr>
          <p:cNvSpPr/>
          <p:nvPr/>
        </p:nvSpPr>
        <p:spPr>
          <a:xfrm>
            <a:off x="589548" y="-75"/>
            <a:ext cx="8554452" cy="5143575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" name="Shape 72">
            <a:extLst>
              <a:ext uri="{FF2B5EF4-FFF2-40B4-BE49-F238E27FC236}">
                <a16:creationId xmlns="" xmlns:a16="http://schemas.microsoft.com/office/drawing/2014/main" id="{920CBC95-45BC-41BF-8C0E-927342DD8025}"/>
              </a:ext>
            </a:extLst>
          </p:cNvPr>
          <p:cNvSpPr txBox="1"/>
          <p:nvPr/>
        </p:nvSpPr>
        <p:spPr>
          <a:xfrm>
            <a:off x="878306" y="162314"/>
            <a:ext cx="7930374" cy="745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CR" sz="2400" b="1" dirty="0">
                <a:solidFill>
                  <a:srgbClr val="FFFFFF"/>
                </a:solidFill>
                <a:latin typeface="Oswald"/>
              </a:rPr>
              <a:t>Marco normativo e instrumentos nacionales para la protección de los trabajadores migrantes</a:t>
            </a: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0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endParaRPr sz="40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4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3A3FE627-A6CC-4C84-8532-55234960297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78306" y="1207990"/>
          <a:ext cx="7930374" cy="1515795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7930374">
                  <a:extLst>
                    <a:ext uri="{9D8B030D-6E8A-4147-A177-3AD203B41FA5}">
                      <a16:colId xmlns="" xmlns:a16="http://schemas.microsoft.com/office/drawing/2014/main" val="3113266789"/>
                    </a:ext>
                  </a:extLst>
                </a:gridCol>
              </a:tblGrid>
              <a:tr h="18855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R" sz="1400" dirty="0"/>
                        <a:t>Normativas migratorias para personas trabajadoras (señalar los requisitos para laborar) - Opcional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64402058"/>
                  </a:ext>
                </a:extLst>
              </a:tr>
              <a:tr h="33254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Constitución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84349018"/>
                  </a:ext>
                </a:extLst>
              </a:tr>
              <a:tr h="33254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Código</a:t>
                      </a:r>
                      <a:r>
                        <a:rPr lang="en-US" dirty="0" smtClean="0"/>
                        <a:t> de </a:t>
                      </a:r>
                      <a:r>
                        <a:rPr lang="en-US" dirty="0" err="1" smtClean="0"/>
                        <a:t>Trabajo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23666864"/>
                  </a:ext>
                </a:extLst>
              </a:tr>
              <a:tr h="33254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Ley</a:t>
                      </a:r>
                      <a:r>
                        <a:rPr lang="en-US" baseline="0" dirty="0" smtClean="0"/>
                        <a:t> de </a:t>
                      </a:r>
                      <a:r>
                        <a:rPr lang="en-US" baseline="0" dirty="0" err="1" smtClean="0"/>
                        <a:t>Organización</a:t>
                      </a:r>
                      <a:r>
                        <a:rPr lang="en-US" baseline="0" dirty="0" smtClean="0"/>
                        <a:t> y </a:t>
                      </a:r>
                      <a:r>
                        <a:rPr lang="en-US" baseline="0" dirty="0" err="1" smtClean="0"/>
                        <a:t>funciones</a:t>
                      </a:r>
                      <a:r>
                        <a:rPr lang="en-US" baseline="0" dirty="0" smtClean="0"/>
                        <a:t> del Sector </a:t>
                      </a:r>
                      <a:r>
                        <a:rPr lang="en-US" baseline="0" dirty="0" err="1" smtClean="0"/>
                        <a:t>Trabajo</a:t>
                      </a:r>
                      <a:r>
                        <a:rPr lang="en-US" baseline="0" dirty="0" smtClean="0"/>
                        <a:t> y </a:t>
                      </a:r>
                      <a:r>
                        <a:rPr lang="en-US" baseline="0" dirty="0" err="1" smtClean="0"/>
                        <a:t>Previsión</a:t>
                      </a:r>
                      <a:r>
                        <a:rPr lang="en-US" baseline="0" dirty="0" smtClean="0"/>
                        <a:t> Social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Shape 72">
            <a:extLst>
              <a:ext uri="{FF2B5EF4-FFF2-40B4-BE49-F238E27FC236}">
                <a16:creationId xmlns="" xmlns:a16="http://schemas.microsoft.com/office/drawing/2014/main" id="{CA0ACADC-9A1C-498B-A9ED-DB7D4ADD8CDB}"/>
              </a:ext>
            </a:extLst>
          </p:cNvPr>
          <p:cNvSpPr txBox="1"/>
          <p:nvPr/>
        </p:nvSpPr>
        <p:spPr>
          <a:xfrm>
            <a:off x="901587" y="2691589"/>
            <a:ext cx="7930374" cy="745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CR" sz="2400" b="1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Convenios interinstitucionales en materia de migración laboral</a:t>
            </a:r>
            <a:endParaRPr sz="60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algn="ctr">
              <a:lnSpc>
                <a:spcPct val="90000"/>
              </a:lnSpc>
            </a:pPr>
            <a:endParaRPr lang="en-US"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="" xmlns:a16="http://schemas.microsoft.com/office/drawing/2014/main" id="{3BD15C1E-D359-48C4-BBA1-0542312C892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78306" y="3523906"/>
          <a:ext cx="7930375" cy="139661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586075">
                  <a:extLst>
                    <a:ext uri="{9D8B030D-6E8A-4147-A177-3AD203B41FA5}">
                      <a16:colId xmlns="" xmlns:a16="http://schemas.microsoft.com/office/drawing/2014/main" val="3113266789"/>
                    </a:ext>
                  </a:extLst>
                </a:gridCol>
                <a:gridCol w="1586075">
                  <a:extLst>
                    <a:ext uri="{9D8B030D-6E8A-4147-A177-3AD203B41FA5}">
                      <a16:colId xmlns="" xmlns:a16="http://schemas.microsoft.com/office/drawing/2014/main" val="2482820313"/>
                    </a:ext>
                  </a:extLst>
                </a:gridCol>
                <a:gridCol w="1586075">
                  <a:extLst>
                    <a:ext uri="{9D8B030D-6E8A-4147-A177-3AD203B41FA5}">
                      <a16:colId xmlns="" xmlns:a16="http://schemas.microsoft.com/office/drawing/2014/main" val="2693653128"/>
                    </a:ext>
                  </a:extLst>
                </a:gridCol>
                <a:gridCol w="1586075">
                  <a:extLst>
                    <a:ext uri="{9D8B030D-6E8A-4147-A177-3AD203B41FA5}">
                      <a16:colId xmlns="" xmlns:a16="http://schemas.microsoft.com/office/drawing/2014/main" val="773274602"/>
                    </a:ext>
                  </a:extLst>
                </a:gridCol>
                <a:gridCol w="1586075">
                  <a:extLst>
                    <a:ext uri="{9D8B030D-6E8A-4147-A177-3AD203B41FA5}">
                      <a16:colId xmlns="" xmlns:a16="http://schemas.microsoft.com/office/drawing/2014/main" val="2966242675"/>
                    </a:ext>
                  </a:extLst>
                </a:gridCol>
              </a:tblGrid>
              <a:tr h="309468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Denominacion</a:t>
                      </a:r>
                      <a:r>
                        <a:rPr lang="en-US" dirty="0"/>
                        <a:t> del </a:t>
                      </a:r>
                      <a:r>
                        <a:rPr lang="en-US" dirty="0" err="1"/>
                        <a:t>Acuerdo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Paises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suscriptores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Ambitos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abordados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por</a:t>
                      </a:r>
                      <a:r>
                        <a:rPr lang="en-US" dirty="0"/>
                        <a:t> el </a:t>
                      </a:r>
                      <a:r>
                        <a:rPr lang="en-US" dirty="0" err="1"/>
                        <a:t>convenio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Plazo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vigencia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Resutlados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64402058"/>
                  </a:ext>
                </a:extLst>
              </a:tr>
              <a:tr h="33254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84349018"/>
                  </a:ext>
                </a:extLst>
              </a:tr>
              <a:tr h="33254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23666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21190805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5"/>
</p:tagLst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355</Words>
  <Application>Microsoft Office PowerPoint</Application>
  <PresentationFormat>Presentación en pantalla (16:9)</PresentationFormat>
  <Paragraphs>59</Paragraphs>
  <Slides>6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Oswald</vt:lpstr>
      <vt:lpstr>Simple Light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BONNIE Alexandra</dc:creator>
  <cp:lastModifiedBy>admin</cp:lastModifiedBy>
  <cp:revision>16</cp:revision>
  <dcterms:modified xsi:type="dcterms:W3CDTF">2018-04-25T20:22:59Z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9865897C-953F-41A0-A378-309538799EE8</vt:lpwstr>
  </property>
  <property fmtid="{D5CDD505-2E9C-101B-9397-08002B2CF9AE}" pid="3" name="ArticulatePath">
    <vt:lpwstr>Machote ppt - PROTECCIÓN CONSULAR  DE LAS PERSONAS TRABAJADORAS MIGRANTES</vt:lpwstr>
  </property>
</Properties>
</file>