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80" r:id="rId3"/>
    <p:sldId id="281" r:id="rId4"/>
    <p:sldId id="283" r:id="rId5"/>
    <p:sldId id="284" r:id="rId6"/>
    <p:sldId id="285" r:id="rId7"/>
    <p:sldId id="286" r:id="rId8"/>
    <p:sldId id="269" r:id="rId9"/>
    <p:sldId id="270" r:id="rId10"/>
    <p:sldId id="271" r:id="rId11"/>
    <p:sldId id="276" r:id="rId12"/>
    <p:sldId id="268" r:id="rId13"/>
    <p:sldId id="275" r:id="rId14"/>
    <p:sldId id="272" r:id="rId15"/>
    <p:sldId id="287" r:id="rId16"/>
    <p:sldId id="288" r:id="rId17"/>
    <p:sldId id="259" r:id="rId18"/>
    <p:sldId id="264" r:id="rId19"/>
    <p:sldId id="273" r:id="rId20"/>
    <p:sldId id="274" r:id="rId21"/>
    <p:sldId id="277" r:id="rId22"/>
    <p:sldId id="289" r:id="rId23"/>
    <p:sldId id="278" r:id="rId24"/>
    <p:sldId id="279" r:id="rId25"/>
    <p:sldId id="263" r:id="rId26"/>
  </p:sldIdLst>
  <p:sldSz cx="9144000" cy="6858000" type="screen4x3"/>
  <p:notesSz cx="6858000" cy="9144000"/>
  <p:defaultTextStyle>
    <a:defPPr>
      <a:defRPr lang="es-SV"/>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314" autoAdjust="0"/>
  </p:normalViewPr>
  <p:slideViewPr>
    <p:cSldViewPr>
      <p:cViewPr>
        <p:scale>
          <a:sx n="50" d="100"/>
          <a:sy n="50" d="100"/>
        </p:scale>
        <p:origin x="-1050"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F8032C-1B91-4DE4-9571-B871423E223E}" type="datetimeFigureOut">
              <a:rPr lang="en-US" smtClean="0"/>
              <a:pPr/>
              <a:t>3/14/2017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58B12A-C79C-4D35-A624-9548A469BB2E}" type="slidenum">
              <a:rPr lang="en-US" smtClean="0"/>
              <a:pPr/>
              <a:t>‹#›</a:t>
            </a:fld>
            <a:endParaRPr lang="en-US"/>
          </a:p>
        </p:txBody>
      </p:sp>
    </p:spTree>
    <p:extLst>
      <p:ext uri="{BB962C8B-B14F-4D97-AF65-F5344CB8AC3E}">
        <p14:creationId xmlns:p14="http://schemas.microsoft.com/office/powerpoint/2010/main" val="3359714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158B12A-C79C-4D35-A624-9548A469BB2E}" type="slidenum">
              <a:rPr lang="en-US" smtClean="0"/>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158B12A-C79C-4D35-A624-9548A469BB2E}" type="slidenum">
              <a:rPr lang="en-US" smtClean="0"/>
              <a:pPr/>
              <a:t>12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158B12A-C79C-4D35-A624-9548A469BB2E}" type="slidenum">
              <a:rPr lang="en-US" smtClean="0"/>
              <a:pPr/>
              <a:t>13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err="1" smtClean="0"/>
              <a:t>Aca</a:t>
            </a:r>
            <a:r>
              <a:rPr lang="es-ES" dirty="0" smtClean="0"/>
              <a:t> vamos a introducir</a:t>
            </a:r>
            <a:r>
              <a:rPr lang="es-ES" baseline="0" dirty="0" smtClean="0"/>
              <a:t> el modelo de gestión como instrumento que nos permite desarrollar otros programas de fortalecimiento de las remesas </a:t>
            </a:r>
            <a:endParaRPr lang="en-US" dirty="0"/>
          </a:p>
        </p:txBody>
      </p:sp>
      <p:sp>
        <p:nvSpPr>
          <p:cNvPr id="4" name="Slide Number Placeholder 3"/>
          <p:cNvSpPr>
            <a:spLocks noGrp="1"/>
          </p:cNvSpPr>
          <p:nvPr>
            <p:ph type="sldNum" sz="quarter" idx="10"/>
          </p:nvPr>
        </p:nvSpPr>
        <p:spPr/>
        <p:txBody>
          <a:bodyPr/>
          <a:lstStyle/>
          <a:p>
            <a:fld id="{3158B12A-C79C-4D35-A624-9548A469BB2E}" type="slidenum">
              <a:rPr lang="en-US" smtClean="0"/>
              <a:pPr/>
              <a:t>14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158B12A-C79C-4D35-A624-9548A469BB2E}"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s-SV"/>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s-SV"/>
          </a:p>
        </p:txBody>
      </p:sp>
      <p:sp>
        <p:nvSpPr>
          <p:cNvPr id="4" name="Date Placeholder 3"/>
          <p:cNvSpPr>
            <a:spLocks noGrp="1"/>
          </p:cNvSpPr>
          <p:nvPr>
            <p:ph type="dt" sz="half" idx="10"/>
          </p:nvPr>
        </p:nvSpPr>
        <p:spPr/>
        <p:txBody>
          <a:bodyPr/>
          <a:lstStyle>
            <a:lvl1pPr>
              <a:defRPr/>
            </a:lvl1pPr>
          </a:lstStyle>
          <a:p>
            <a:pPr>
              <a:defRPr/>
            </a:pPr>
            <a:fld id="{7CD9B80C-6707-4C62-BF20-F1BC9DAF4D62}" type="datetimeFigureOut">
              <a:rPr lang="es-SV"/>
              <a:pPr>
                <a:defRPr/>
              </a:pPr>
              <a:t>14/03/2017</a:t>
            </a:fld>
            <a:endParaRPr lang="es-SV"/>
          </a:p>
        </p:txBody>
      </p:sp>
      <p:sp>
        <p:nvSpPr>
          <p:cNvPr id="5" name="Footer Placeholder 4"/>
          <p:cNvSpPr>
            <a:spLocks noGrp="1"/>
          </p:cNvSpPr>
          <p:nvPr>
            <p:ph type="ftr" sz="quarter" idx="11"/>
          </p:nvPr>
        </p:nvSpPr>
        <p:spPr/>
        <p:txBody>
          <a:bodyPr/>
          <a:lstStyle>
            <a:lvl1pPr>
              <a:defRPr/>
            </a:lvl1pPr>
          </a:lstStyle>
          <a:p>
            <a:pPr>
              <a:defRPr/>
            </a:pPr>
            <a:endParaRPr lang="es-SV"/>
          </a:p>
        </p:txBody>
      </p:sp>
      <p:sp>
        <p:nvSpPr>
          <p:cNvPr id="6" name="Slide Number Placeholder 5"/>
          <p:cNvSpPr>
            <a:spLocks noGrp="1"/>
          </p:cNvSpPr>
          <p:nvPr>
            <p:ph type="sldNum" sz="quarter" idx="12"/>
          </p:nvPr>
        </p:nvSpPr>
        <p:spPr/>
        <p:txBody>
          <a:bodyPr/>
          <a:lstStyle>
            <a:lvl1pPr>
              <a:defRPr/>
            </a:lvl1pPr>
          </a:lstStyle>
          <a:p>
            <a:pPr>
              <a:defRPr/>
            </a:pPr>
            <a:fld id="{72467271-DBDD-4519-9E46-20B4D0CFC9FE}" type="slidenum">
              <a:rPr lang="es-SV"/>
              <a:pPr>
                <a:defRPr/>
              </a:pPr>
              <a:t>‹#›</a:t>
            </a:fld>
            <a:endParaRPr lang="es-S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SV"/>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SV"/>
          </a:p>
        </p:txBody>
      </p:sp>
      <p:sp>
        <p:nvSpPr>
          <p:cNvPr id="4" name="Date Placeholder 3"/>
          <p:cNvSpPr>
            <a:spLocks noGrp="1"/>
          </p:cNvSpPr>
          <p:nvPr>
            <p:ph type="dt" sz="half" idx="10"/>
          </p:nvPr>
        </p:nvSpPr>
        <p:spPr/>
        <p:txBody>
          <a:bodyPr/>
          <a:lstStyle>
            <a:lvl1pPr>
              <a:defRPr/>
            </a:lvl1pPr>
          </a:lstStyle>
          <a:p>
            <a:pPr>
              <a:defRPr/>
            </a:pPr>
            <a:fld id="{F1CF45EB-2E77-4F95-9D7B-B7F302C08EF5}" type="datetimeFigureOut">
              <a:rPr lang="es-SV"/>
              <a:pPr>
                <a:defRPr/>
              </a:pPr>
              <a:t>14/03/2017</a:t>
            </a:fld>
            <a:endParaRPr lang="es-SV"/>
          </a:p>
        </p:txBody>
      </p:sp>
      <p:sp>
        <p:nvSpPr>
          <p:cNvPr id="5" name="Footer Placeholder 4"/>
          <p:cNvSpPr>
            <a:spLocks noGrp="1"/>
          </p:cNvSpPr>
          <p:nvPr>
            <p:ph type="ftr" sz="quarter" idx="11"/>
          </p:nvPr>
        </p:nvSpPr>
        <p:spPr/>
        <p:txBody>
          <a:bodyPr/>
          <a:lstStyle>
            <a:lvl1pPr>
              <a:defRPr/>
            </a:lvl1pPr>
          </a:lstStyle>
          <a:p>
            <a:pPr>
              <a:defRPr/>
            </a:pPr>
            <a:endParaRPr lang="es-SV"/>
          </a:p>
        </p:txBody>
      </p:sp>
      <p:sp>
        <p:nvSpPr>
          <p:cNvPr id="6" name="Slide Number Placeholder 5"/>
          <p:cNvSpPr>
            <a:spLocks noGrp="1"/>
          </p:cNvSpPr>
          <p:nvPr>
            <p:ph type="sldNum" sz="quarter" idx="12"/>
          </p:nvPr>
        </p:nvSpPr>
        <p:spPr/>
        <p:txBody>
          <a:bodyPr/>
          <a:lstStyle>
            <a:lvl1pPr>
              <a:defRPr/>
            </a:lvl1pPr>
          </a:lstStyle>
          <a:p>
            <a:pPr>
              <a:defRPr/>
            </a:pPr>
            <a:fld id="{73624909-D24E-467D-965D-6CA5606F108D}" type="slidenum">
              <a:rPr lang="es-SV"/>
              <a:pPr>
                <a:defRPr/>
              </a:pPr>
              <a:t>‹#›</a:t>
            </a:fld>
            <a:endParaRPr lang="es-S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s-SV"/>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SV"/>
          </a:p>
        </p:txBody>
      </p:sp>
      <p:sp>
        <p:nvSpPr>
          <p:cNvPr id="4" name="Date Placeholder 3"/>
          <p:cNvSpPr>
            <a:spLocks noGrp="1"/>
          </p:cNvSpPr>
          <p:nvPr>
            <p:ph type="dt" sz="half" idx="10"/>
          </p:nvPr>
        </p:nvSpPr>
        <p:spPr/>
        <p:txBody>
          <a:bodyPr/>
          <a:lstStyle>
            <a:lvl1pPr>
              <a:defRPr/>
            </a:lvl1pPr>
          </a:lstStyle>
          <a:p>
            <a:pPr>
              <a:defRPr/>
            </a:pPr>
            <a:fld id="{12134EEB-420E-4DE8-9FC2-0204C9EC8915}" type="datetimeFigureOut">
              <a:rPr lang="es-SV"/>
              <a:pPr>
                <a:defRPr/>
              </a:pPr>
              <a:t>14/03/2017</a:t>
            </a:fld>
            <a:endParaRPr lang="es-SV"/>
          </a:p>
        </p:txBody>
      </p:sp>
      <p:sp>
        <p:nvSpPr>
          <p:cNvPr id="5" name="Footer Placeholder 4"/>
          <p:cNvSpPr>
            <a:spLocks noGrp="1"/>
          </p:cNvSpPr>
          <p:nvPr>
            <p:ph type="ftr" sz="quarter" idx="11"/>
          </p:nvPr>
        </p:nvSpPr>
        <p:spPr/>
        <p:txBody>
          <a:bodyPr/>
          <a:lstStyle>
            <a:lvl1pPr>
              <a:defRPr/>
            </a:lvl1pPr>
          </a:lstStyle>
          <a:p>
            <a:pPr>
              <a:defRPr/>
            </a:pPr>
            <a:endParaRPr lang="es-SV"/>
          </a:p>
        </p:txBody>
      </p:sp>
      <p:sp>
        <p:nvSpPr>
          <p:cNvPr id="6" name="Slide Number Placeholder 5"/>
          <p:cNvSpPr>
            <a:spLocks noGrp="1"/>
          </p:cNvSpPr>
          <p:nvPr>
            <p:ph type="sldNum" sz="quarter" idx="12"/>
          </p:nvPr>
        </p:nvSpPr>
        <p:spPr/>
        <p:txBody>
          <a:bodyPr/>
          <a:lstStyle>
            <a:lvl1pPr>
              <a:defRPr/>
            </a:lvl1pPr>
          </a:lstStyle>
          <a:p>
            <a:pPr>
              <a:defRPr/>
            </a:pPr>
            <a:fld id="{96547460-16DB-447F-B268-6A5BFB38B266}" type="slidenum">
              <a:rPr lang="es-SV"/>
              <a:pPr>
                <a:defRPr/>
              </a:pPr>
              <a:t>‹#›</a:t>
            </a:fld>
            <a:endParaRPr lang="es-SV"/>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s-ES"/>
          </a:p>
        </p:txBody>
      </p:sp>
      <p:sp>
        <p:nvSpPr>
          <p:cNvPr id="3" name="Table Placeholder 2"/>
          <p:cNvSpPr>
            <a:spLocks noGrp="1"/>
          </p:cNvSpPr>
          <p:nvPr>
            <p:ph type="tbl" idx="1"/>
          </p:nvPr>
        </p:nvSpPr>
        <p:spPr>
          <a:xfrm>
            <a:off x="457200" y="1600200"/>
            <a:ext cx="8229600" cy="4525963"/>
          </a:xfrm>
        </p:spPr>
        <p:txBody>
          <a:bodyPr/>
          <a:lstStyle/>
          <a:p>
            <a:pPr lvl="0"/>
            <a:endParaRPr lang="es-ES" noProof="0"/>
          </a:p>
        </p:txBody>
      </p:sp>
      <p:sp>
        <p:nvSpPr>
          <p:cNvPr id="4" name="Date Placeholder 3"/>
          <p:cNvSpPr>
            <a:spLocks noGrp="1"/>
          </p:cNvSpPr>
          <p:nvPr>
            <p:ph type="dt" sz="half" idx="10"/>
          </p:nvPr>
        </p:nvSpPr>
        <p:spPr/>
        <p:txBody>
          <a:bodyPr/>
          <a:lstStyle>
            <a:lvl1pPr>
              <a:defRPr/>
            </a:lvl1pPr>
          </a:lstStyle>
          <a:p>
            <a:pPr>
              <a:defRPr/>
            </a:pPr>
            <a:fld id="{2445BC5E-F798-432A-ADE4-C09283F76BE7}" type="datetimeFigureOut">
              <a:rPr lang="es-SV"/>
              <a:pPr>
                <a:defRPr/>
              </a:pPr>
              <a:t>14/03/2017</a:t>
            </a:fld>
            <a:endParaRPr lang="es-SV"/>
          </a:p>
        </p:txBody>
      </p:sp>
      <p:sp>
        <p:nvSpPr>
          <p:cNvPr id="5" name="Footer Placeholder 4"/>
          <p:cNvSpPr>
            <a:spLocks noGrp="1"/>
          </p:cNvSpPr>
          <p:nvPr>
            <p:ph type="ftr" sz="quarter" idx="11"/>
          </p:nvPr>
        </p:nvSpPr>
        <p:spPr/>
        <p:txBody>
          <a:bodyPr/>
          <a:lstStyle>
            <a:lvl1pPr>
              <a:defRPr/>
            </a:lvl1pPr>
          </a:lstStyle>
          <a:p>
            <a:pPr>
              <a:defRPr/>
            </a:pPr>
            <a:endParaRPr lang="es-SV"/>
          </a:p>
        </p:txBody>
      </p:sp>
      <p:sp>
        <p:nvSpPr>
          <p:cNvPr id="6" name="Slide Number Placeholder 5"/>
          <p:cNvSpPr>
            <a:spLocks noGrp="1"/>
          </p:cNvSpPr>
          <p:nvPr>
            <p:ph type="sldNum" sz="quarter" idx="12"/>
          </p:nvPr>
        </p:nvSpPr>
        <p:spPr/>
        <p:txBody>
          <a:bodyPr/>
          <a:lstStyle>
            <a:lvl1pPr>
              <a:defRPr/>
            </a:lvl1pPr>
          </a:lstStyle>
          <a:p>
            <a:pPr>
              <a:defRPr/>
            </a:pPr>
            <a:fld id="{DB8C35B4-8C70-46C5-BE89-EA2037E72200}" type="slidenum">
              <a:rPr lang="es-SV"/>
              <a:pPr>
                <a:defRPr/>
              </a:pPr>
              <a:t>‹#›</a:t>
            </a:fld>
            <a:endParaRPr lang="es-S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SV"/>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SV"/>
          </a:p>
        </p:txBody>
      </p:sp>
      <p:sp>
        <p:nvSpPr>
          <p:cNvPr id="4" name="Date Placeholder 3"/>
          <p:cNvSpPr>
            <a:spLocks noGrp="1"/>
          </p:cNvSpPr>
          <p:nvPr>
            <p:ph type="dt" sz="half" idx="10"/>
          </p:nvPr>
        </p:nvSpPr>
        <p:spPr/>
        <p:txBody>
          <a:bodyPr/>
          <a:lstStyle>
            <a:lvl1pPr>
              <a:defRPr/>
            </a:lvl1pPr>
          </a:lstStyle>
          <a:p>
            <a:pPr>
              <a:defRPr/>
            </a:pPr>
            <a:fld id="{090FC13E-253B-4046-837E-313CB5ABBC63}" type="datetimeFigureOut">
              <a:rPr lang="es-SV"/>
              <a:pPr>
                <a:defRPr/>
              </a:pPr>
              <a:t>14/03/2017</a:t>
            </a:fld>
            <a:endParaRPr lang="es-SV"/>
          </a:p>
        </p:txBody>
      </p:sp>
      <p:sp>
        <p:nvSpPr>
          <p:cNvPr id="5" name="Footer Placeholder 4"/>
          <p:cNvSpPr>
            <a:spLocks noGrp="1"/>
          </p:cNvSpPr>
          <p:nvPr>
            <p:ph type="ftr" sz="quarter" idx="11"/>
          </p:nvPr>
        </p:nvSpPr>
        <p:spPr/>
        <p:txBody>
          <a:bodyPr/>
          <a:lstStyle>
            <a:lvl1pPr>
              <a:defRPr/>
            </a:lvl1pPr>
          </a:lstStyle>
          <a:p>
            <a:pPr>
              <a:defRPr/>
            </a:pPr>
            <a:endParaRPr lang="es-SV"/>
          </a:p>
        </p:txBody>
      </p:sp>
      <p:sp>
        <p:nvSpPr>
          <p:cNvPr id="6" name="Slide Number Placeholder 5"/>
          <p:cNvSpPr>
            <a:spLocks noGrp="1"/>
          </p:cNvSpPr>
          <p:nvPr>
            <p:ph type="sldNum" sz="quarter" idx="12"/>
          </p:nvPr>
        </p:nvSpPr>
        <p:spPr/>
        <p:txBody>
          <a:bodyPr/>
          <a:lstStyle>
            <a:lvl1pPr>
              <a:defRPr/>
            </a:lvl1pPr>
          </a:lstStyle>
          <a:p>
            <a:pPr>
              <a:defRPr/>
            </a:pPr>
            <a:fld id="{9F39E9C0-D9A4-456A-BB70-B7FB8B310BF3}" type="slidenum">
              <a:rPr lang="es-SV"/>
              <a:pPr>
                <a:defRPr/>
              </a:pPr>
              <a:t>‹#›</a:t>
            </a:fld>
            <a:endParaRPr lang="es-S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S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50C6C5F-E5B8-4A27-9ADF-4D7B6EA0962B}" type="datetimeFigureOut">
              <a:rPr lang="es-SV"/>
              <a:pPr>
                <a:defRPr/>
              </a:pPr>
              <a:t>14/03/2017</a:t>
            </a:fld>
            <a:endParaRPr lang="es-SV"/>
          </a:p>
        </p:txBody>
      </p:sp>
      <p:sp>
        <p:nvSpPr>
          <p:cNvPr id="5" name="Footer Placeholder 4"/>
          <p:cNvSpPr>
            <a:spLocks noGrp="1"/>
          </p:cNvSpPr>
          <p:nvPr>
            <p:ph type="ftr" sz="quarter" idx="11"/>
          </p:nvPr>
        </p:nvSpPr>
        <p:spPr/>
        <p:txBody>
          <a:bodyPr/>
          <a:lstStyle>
            <a:lvl1pPr>
              <a:defRPr/>
            </a:lvl1pPr>
          </a:lstStyle>
          <a:p>
            <a:pPr>
              <a:defRPr/>
            </a:pPr>
            <a:endParaRPr lang="es-SV"/>
          </a:p>
        </p:txBody>
      </p:sp>
      <p:sp>
        <p:nvSpPr>
          <p:cNvPr id="6" name="Slide Number Placeholder 5"/>
          <p:cNvSpPr>
            <a:spLocks noGrp="1"/>
          </p:cNvSpPr>
          <p:nvPr>
            <p:ph type="sldNum" sz="quarter" idx="12"/>
          </p:nvPr>
        </p:nvSpPr>
        <p:spPr/>
        <p:txBody>
          <a:bodyPr/>
          <a:lstStyle>
            <a:lvl1pPr>
              <a:defRPr/>
            </a:lvl1pPr>
          </a:lstStyle>
          <a:p>
            <a:pPr>
              <a:defRPr/>
            </a:pPr>
            <a:fld id="{2C5B6A95-0303-42FE-A9B2-7A2C79D7C071}" type="slidenum">
              <a:rPr lang="es-SV"/>
              <a:pPr>
                <a:defRPr/>
              </a:pPr>
              <a:t>‹#›</a:t>
            </a:fld>
            <a:endParaRPr lang="es-S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SV"/>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SV"/>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SV"/>
          </a:p>
        </p:txBody>
      </p:sp>
      <p:sp>
        <p:nvSpPr>
          <p:cNvPr id="5" name="Date Placeholder 3"/>
          <p:cNvSpPr>
            <a:spLocks noGrp="1"/>
          </p:cNvSpPr>
          <p:nvPr>
            <p:ph type="dt" sz="half" idx="10"/>
          </p:nvPr>
        </p:nvSpPr>
        <p:spPr/>
        <p:txBody>
          <a:bodyPr/>
          <a:lstStyle>
            <a:lvl1pPr>
              <a:defRPr/>
            </a:lvl1pPr>
          </a:lstStyle>
          <a:p>
            <a:pPr>
              <a:defRPr/>
            </a:pPr>
            <a:fld id="{B61BC245-4201-4F23-BC33-6212643F3CE5}" type="datetimeFigureOut">
              <a:rPr lang="es-SV"/>
              <a:pPr>
                <a:defRPr/>
              </a:pPr>
              <a:t>14/03/2017</a:t>
            </a:fld>
            <a:endParaRPr lang="es-SV"/>
          </a:p>
        </p:txBody>
      </p:sp>
      <p:sp>
        <p:nvSpPr>
          <p:cNvPr id="6" name="Footer Placeholder 4"/>
          <p:cNvSpPr>
            <a:spLocks noGrp="1"/>
          </p:cNvSpPr>
          <p:nvPr>
            <p:ph type="ftr" sz="quarter" idx="11"/>
          </p:nvPr>
        </p:nvSpPr>
        <p:spPr/>
        <p:txBody>
          <a:bodyPr/>
          <a:lstStyle>
            <a:lvl1pPr>
              <a:defRPr/>
            </a:lvl1pPr>
          </a:lstStyle>
          <a:p>
            <a:pPr>
              <a:defRPr/>
            </a:pPr>
            <a:endParaRPr lang="es-SV"/>
          </a:p>
        </p:txBody>
      </p:sp>
      <p:sp>
        <p:nvSpPr>
          <p:cNvPr id="7" name="Slide Number Placeholder 5"/>
          <p:cNvSpPr>
            <a:spLocks noGrp="1"/>
          </p:cNvSpPr>
          <p:nvPr>
            <p:ph type="sldNum" sz="quarter" idx="12"/>
          </p:nvPr>
        </p:nvSpPr>
        <p:spPr/>
        <p:txBody>
          <a:bodyPr/>
          <a:lstStyle>
            <a:lvl1pPr>
              <a:defRPr/>
            </a:lvl1pPr>
          </a:lstStyle>
          <a:p>
            <a:pPr>
              <a:defRPr/>
            </a:pPr>
            <a:fld id="{107B67C3-48D1-4FC7-AD50-003166572992}" type="slidenum">
              <a:rPr lang="es-SV"/>
              <a:pPr>
                <a:defRPr/>
              </a:pPr>
              <a:t>‹#›</a:t>
            </a:fld>
            <a:endParaRPr lang="es-S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s-SV"/>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SV"/>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SV"/>
          </a:p>
        </p:txBody>
      </p:sp>
      <p:sp>
        <p:nvSpPr>
          <p:cNvPr id="7" name="Date Placeholder 3"/>
          <p:cNvSpPr>
            <a:spLocks noGrp="1"/>
          </p:cNvSpPr>
          <p:nvPr>
            <p:ph type="dt" sz="half" idx="10"/>
          </p:nvPr>
        </p:nvSpPr>
        <p:spPr/>
        <p:txBody>
          <a:bodyPr/>
          <a:lstStyle>
            <a:lvl1pPr>
              <a:defRPr/>
            </a:lvl1pPr>
          </a:lstStyle>
          <a:p>
            <a:pPr>
              <a:defRPr/>
            </a:pPr>
            <a:fld id="{11056514-209E-4988-9103-047A3480D736}" type="datetimeFigureOut">
              <a:rPr lang="es-SV"/>
              <a:pPr>
                <a:defRPr/>
              </a:pPr>
              <a:t>14/03/2017</a:t>
            </a:fld>
            <a:endParaRPr lang="es-SV"/>
          </a:p>
        </p:txBody>
      </p:sp>
      <p:sp>
        <p:nvSpPr>
          <p:cNvPr id="8" name="Footer Placeholder 4"/>
          <p:cNvSpPr>
            <a:spLocks noGrp="1"/>
          </p:cNvSpPr>
          <p:nvPr>
            <p:ph type="ftr" sz="quarter" idx="11"/>
          </p:nvPr>
        </p:nvSpPr>
        <p:spPr/>
        <p:txBody>
          <a:bodyPr/>
          <a:lstStyle>
            <a:lvl1pPr>
              <a:defRPr/>
            </a:lvl1pPr>
          </a:lstStyle>
          <a:p>
            <a:pPr>
              <a:defRPr/>
            </a:pPr>
            <a:endParaRPr lang="es-SV"/>
          </a:p>
        </p:txBody>
      </p:sp>
      <p:sp>
        <p:nvSpPr>
          <p:cNvPr id="9" name="Slide Number Placeholder 5"/>
          <p:cNvSpPr>
            <a:spLocks noGrp="1"/>
          </p:cNvSpPr>
          <p:nvPr>
            <p:ph type="sldNum" sz="quarter" idx="12"/>
          </p:nvPr>
        </p:nvSpPr>
        <p:spPr/>
        <p:txBody>
          <a:bodyPr/>
          <a:lstStyle>
            <a:lvl1pPr>
              <a:defRPr/>
            </a:lvl1pPr>
          </a:lstStyle>
          <a:p>
            <a:pPr>
              <a:defRPr/>
            </a:pPr>
            <a:fld id="{1199EDC3-67EE-41C6-A0E6-A70A07CF4C27}" type="slidenum">
              <a:rPr lang="es-SV"/>
              <a:pPr>
                <a:defRPr/>
              </a:pPr>
              <a:t>‹#›</a:t>
            </a:fld>
            <a:endParaRPr lang="es-S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SV"/>
          </a:p>
        </p:txBody>
      </p:sp>
      <p:sp>
        <p:nvSpPr>
          <p:cNvPr id="3" name="Date Placeholder 3"/>
          <p:cNvSpPr>
            <a:spLocks noGrp="1"/>
          </p:cNvSpPr>
          <p:nvPr>
            <p:ph type="dt" sz="half" idx="10"/>
          </p:nvPr>
        </p:nvSpPr>
        <p:spPr/>
        <p:txBody>
          <a:bodyPr/>
          <a:lstStyle>
            <a:lvl1pPr>
              <a:defRPr/>
            </a:lvl1pPr>
          </a:lstStyle>
          <a:p>
            <a:pPr>
              <a:defRPr/>
            </a:pPr>
            <a:fld id="{99FE5776-FECB-4717-B79E-5665D2A092A6}" type="datetimeFigureOut">
              <a:rPr lang="es-SV"/>
              <a:pPr>
                <a:defRPr/>
              </a:pPr>
              <a:t>14/03/2017</a:t>
            </a:fld>
            <a:endParaRPr lang="es-SV"/>
          </a:p>
        </p:txBody>
      </p:sp>
      <p:sp>
        <p:nvSpPr>
          <p:cNvPr id="4" name="Footer Placeholder 4"/>
          <p:cNvSpPr>
            <a:spLocks noGrp="1"/>
          </p:cNvSpPr>
          <p:nvPr>
            <p:ph type="ftr" sz="quarter" idx="11"/>
          </p:nvPr>
        </p:nvSpPr>
        <p:spPr/>
        <p:txBody>
          <a:bodyPr/>
          <a:lstStyle>
            <a:lvl1pPr>
              <a:defRPr/>
            </a:lvl1pPr>
          </a:lstStyle>
          <a:p>
            <a:pPr>
              <a:defRPr/>
            </a:pPr>
            <a:endParaRPr lang="es-SV"/>
          </a:p>
        </p:txBody>
      </p:sp>
      <p:sp>
        <p:nvSpPr>
          <p:cNvPr id="5" name="Slide Number Placeholder 5"/>
          <p:cNvSpPr>
            <a:spLocks noGrp="1"/>
          </p:cNvSpPr>
          <p:nvPr>
            <p:ph type="sldNum" sz="quarter" idx="12"/>
          </p:nvPr>
        </p:nvSpPr>
        <p:spPr/>
        <p:txBody>
          <a:bodyPr/>
          <a:lstStyle>
            <a:lvl1pPr>
              <a:defRPr/>
            </a:lvl1pPr>
          </a:lstStyle>
          <a:p>
            <a:pPr>
              <a:defRPr/>
            </a:pPr>
            <a:fld id="{3151C007-11F1-4706-8DA7-E4FB3E9B8EB6}" type="slidenum">
              <a:rPr lang="es-SV"/>
              <a:pPr>
                <a:defRPr/>
              </a:pPr>
              <a:t>‹#›</a:t>
            </a:fld>
            <a:endParaRPr lang="es-S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353C7E9-C45E-4A06-A2F2-BD330D6C31FC}" type="datetimeFigureOut">
              <a:rPr lang="es-SV"/>
              <a:pPr>
                <a:defRPr/>
              </a:pPr>
              <a:t>14/03/2017</a:t>
            </a:fld>
            <a:endParaRPr lang="es-SV"/>
          </a:p>
        </p:txBody>
      </p:sp>
      <p:sp>
        <p:nvSpPr>
          <p:cNvPr id="3" name="Footer Placeholder 4"/>
          <p:cNvSpPr>
            <a:spLocks noGrp="1"/>
          </p:cNvSpPr>
          <p:nvPr>
            <p:ph type="ftr" sz="quarter" idx="11"/>
          </p:nvPr>
        </p:nvSpPr>
        <p:spPr/>
        <p:txBody>
          <a:bodyPr/>
          <a:lstStyle>
            <a:lvl1pPr>
              <a:defRPr/>
            </a:lvl1pPr>
          </a:lstStyle>
          <a:p>
            <a:pPr>
              <a:defRPr/>
            </a:pPr>
            <a:endParaRPr lang="es-SV"/>
          </a:p>
        </p:txBody>
      </p:sp>
      <p:sp>
        <p:nvSpPr>
          <p:cNvPr id="4" name="Slide Number Placeholder 5"/>
          <p:cNvSpPr>
            <a:spLocks noGrp="1"/>
          </p:cNvSpPr>
          <p:nvPr>
            <p:ph type="sldNum" sz="quarter" idx="12"/>
          </p:nvPr>
        </p:nvSpPr>
        <p:spPr/>
        <p:txBody>
          <a:bodyPr/>
          <a:lstStyle>
            <a:lvl1pPr>
              <a:defRPr/>
            </a:lvl1pPr>
          </a:lstStyle>
          <a:p>
            <a:pPr>
              <a:defRPr/>
            </a:pPr>
            <a:fld id="{E4F54FCA-17C9-446A-81F7-03EC12D99567}" type="slidenum">
              <a:rPr lang="es-SV"/>
              <a:pPr>
                <a:defRPr/>
              </a:pPr>
              <a:t>‹#›</a:t>
            </a:fld>
            <a:endParaRPr lang="es-S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s-S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SV"/>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A91D43C-F1EE-4F44-9E5A-A3FA3BE953F5}" type="datetimeFigureOut">
              <a:rPr lang="es-SV"/>
              <a:pPr>
                <a:defRPr/>
              </a:pPr>
              <a:t>14/03/2017</a:t>
            </a:fld>
            <a:endParaRPr lang="es-SV"/>
          </a:p>
        </p:txBody>
      </p:sp>
      <p:sp>
        <p:nvSpPr>
          <p:cNvPr id="6" name="Footer Placeholder 4"/>
          <p:cNvSpPr>
            <a:spLocks noGrp="1"/>
          </p:cNvSpPr>
          <p:nvPr>
            <p:ph type="ftr" sz="quarter" idx="11"/>
          </p:nvPr>
        </p:nvSpPr>
        <p:spPr/>
        <p:txBody>
          <a:bodyPr/>
          <a:lstStyle>
            <a:lvl1pPr>
              <a:defRPr/>
            </a:lvl1pPr>
          </a:lstStyle>
          <a:p>
            <a:pPr>
              <a:defRPr/>
            </a:pPr>
            <a:endParaRPr lang="es-SV"/>
          </a:p>
        </p:txBody>
      </p:sp>
      <p:sp>
        <p:nvSpPr>
          <p:cNvPr id="7" name="Slide Number Placeholder 5"/>
          <p:cNvSpPr>
            <a:spLocks noGrp="1"/>
          </p:cNvSpPr>
          <p:nvPr>
            <p:ph type="sldNum" sz="quarter" idx="12"/>
          </p:nvPr>
        </p:nvSpPr>
        <p:spPr/>
        <p:txBody>
          <a:bodyPr/>
          <a:lstStyle>
            <a:lvl1pPr>
              <a:defRPr/>
            </a:lvl1pPr>
          </a:lstStyle>
          <a:p>
            <a:pPr>
              <a:defRPr/>
            </a:pPr>
            <a:fld id="{7C6093D4-1695-46B7-A406-2B0195D2E680}" type="slidenum">
              <a:rPr lang="es-SV"/>
              <a:pPr>
                <a:defRPr/>
              </a:pPr>
              <a:t>‹#›</a:t>
            </a:fld>
            <a:endParaRPr lang="es-S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s-SV"/>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SV"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0D686EB-4992-448F-8884-E3A63F7AEA48}" type="datetimeFigureOut">
              <a:rPr lang="es-SV"/>
              <a:pPr>
                <a:defRPr/>
              </a:pPr>
              <a:t>14/03/2017</a:t>
            </a:fld>
            <a:endParaRPr lang="es-SV"/>
          </a:p>
        </p:txBody>
      </p:sp>
      <p:sp>
        <p:nvSpPr>
          <p:cNvPr id="6" name="Footer Placeholder 4"/>
          <p:cNvSpPr>
            <a:spLocks noGrp="1"/>
          </p:cNvSpPr>
          <p:nvPr>
            <p:ph type="ftr" sz="quarter" idx="11"/>
          </p:nvPr>
        </p:nvSpPr>
        <p:spPr/>
        <p:txBody>
          <a:bodyPr/>
          <a:lstStyle>
            <a:lvl1pPr>
              <a:defRPr/>
            </a:lvl1pPr>
          </a:lstStyle>
          <a:p>
            <a:pPr>
              <a:defRPr/>
            </a:pPr>
            <a:endParaRPr lang="es-SV"/>
          </a:p>
        </p:txBody>
      </p:sp>
      <p:sp>
        <p:nvSpPr>
          <p:cNvPr id="7" name="Slide Number Placeholder 5"/>
          <p:cNvSpPr>
            <a:spLocks noGrp="1"/>
          </p:cNvSpPr>
          <p:nvPr>
            <p:ph type="sldNum" sz="quarter" idx="12"/>
          </p:nvPr>
        </p:nvSpPr>
        <p:spPr/>
        <p:txBody>
          <a:bodyPr/>
          <a:lstStyle>
            <a:lvl1pPr>
              <a:defRPr/>
            </a:lvl1pPr>
          </a:lstStyle>
          <a:p>
            <a:pPr>
              <a:defRPr/>
            </a:pPr>
            <a:fld id="{8E052203-3A81-4877-AFED-83019D381041}" type="slidenum">
              <a:rPr lang="es-SV"/>
              <a:pPr>
                <a:defRPr/>
              </a:pPr>
              <a:t>‹#›</a:t>
            </a:fld>
            <a:endParaRPr lang="es-S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s-SV"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SV"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19021EF7-87A6-43C5-B1CE-0057B74CB792}" type="datetimeFigureOut">
              <a:rPr lang="es-SV"/>
              <a:pPr>
                <a:defRPr/>
              </a:pPr>
              <a:t>14/03/2017</a:t>
            </a:fld>
            <a:endParaRPr lang="es-S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s-S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0741DADD-AD44-4593-ACB9-A96BA12583AE}" type="slidenum">
              <a:rPr lang="es-SV"/>
              <a:pPr>
                <a:defRPr/>
              </a:pPr>
              <a:t>‹#›</a:t>
            </a:fld>
            <a:endParaRPr lang="es-SV"/>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 id="2147483660" r:id="rId12"/>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ailto:jcastillo@rree.gob.sv" TargetMode="External"/><Relationship Id="rId2" Type="http://schemas.openxmlformats.org/officeDocument/2006/relationships/hyperlink" Target="mailto:maganaabogada@gmail.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extBox 8"/>
          <p:cNvSpPr txBox="1"/>
          <p:nvPr/>
        </p:nvSpPr>
        <p:spPr>
          <a:xfrm>
            <a:off x="357158" y="428604"/>
            <a:ext cx="8429684" cy="5416868"/>
          </a:xfrm>
          <a:prstGeom prst="rect">
            <a:avLst/>
          </a:prstGeom>
          <a:noFill/>
        </p:spPr>
        <p:txBody>
          <a:bodyPr wrap="square">
            <a:spAutoFit/>
          </a:bodyPr>
          <a:lstStyle/>
          <a:p>
            <a:pPr fontAlgn="auto">
              <a:spcBef>
                <a:spcPts val="0"/>
              </a:spcBef>
              <a:spcAft>
                <a:spcPts val="0"/>
              </a:spcAft>
              <a:defRPr/>
            </a:pPr>
            <a:r>
              <a:rPr lang="es-SV" sz="4000" b="1" cap="small" dirty="0" smtClean="0">
                <a:effectLst>
                  <a:outerShdw blurRad="50800" dist="38100" algn="tr" rotWithShape="0">
                    <a:prstClr val="black">
                      <a:alpha val="40000"/>
                    </a:prstClr>
                  </a:outerShdw>
                </a:effectLst>
                <a:latin typeface="Arial" pitchFamily="34" charset="0"/>
                <a:cs typeface="Arial" pitchFamily="34" charset="0"/>
              </a:rPr>
              <a:t>MIGRACIÓN Y DESARROLLO</a:t>
            </a:r>
            <a:endParaRPr lang="es-SV" sz="4000" dirty="0" smtClean="0">
              <a:latin typeface="Arial" pitchFamily="34" charset="0"/>
              <a:cs typeface="Arial" pitchFamily="34" charset="0"/>
            </a:endParaRPr>
          </a:p>
          <a:p>
            <a:pPr fontAlgn="auto">
              <a:spcBef>
                <a:spcPts val="0"/>
              </a:spcBef>
              <a:spcAft>
                <a:spcPts val="0"/>
              </a:spcAft>
              <a:defRPr/>
            </a:pPr>
            <a:r>
              <a:rPr lang="es-SV" sz="2800" b="1" cap="small" dirty="0" smtClean="0">
                <a:effectLst>
                  <a:outerShdw blurRad="50800" dist="38100" algn="tr" rotWithShape="0">
                    <a:prstClr val="black">
                      <a:alpha val="40000"/>
                    </a:prstClr>
                  </a:outerShdw>
                </a:effectLst>
                <a:latin typeface="Arial" pitchFamily="34" charset="0"/>
                <a:cs typeface="Arial" pitchFamily="34" charset="0"/>
              </a:rPr>
              <a:t>Algunas iniciativas para abordar la dinámica migratoria desde la experiencia de El Salvador</a:t>
            </a:r>
            <a:endParaRPr lang="es-SV" dirty="0">
              <a:latin typeface="Arial" pitchFamily="34" charset="0"/>
              <a:cs typeface="Arial" pitchFamily="34" charset="0"/>
            </a:endParaRPr>
          </a:p>
          <a:p>
            <a:pPr lvl="5" algn="just">
              <a:defRPr/>
            </a:pPr>
            <a:endParaRPr lang="es-ES" b="1" cap="small" dirty="0" smtClean="0">
              <a:effectLst>
                <a:outerShdw blurRad="50800" dist="38100" algn="tr" rotWithShape="0">
                  <a:prstClr val="black">
                    <a:alpha val="40000"/>
                  </a:prstClr>
                </a:outerShdw>
              </a:effectLst>
              <a:latin typeface="Arial" pitchFamily="34" charset="0"/>
              <a:cs typeface="Arial" pitchFamily="34" charset="0"/>
            </a:endParaRPr>
          </a:p>
          <a:p>
            <a:pPr lvl="5" algn="just">
              <a:defRPr/>
            </a:pPr>
            <a:endParaRPr lang="es-ES" b="1" cap="small" dirty="0" smtClean="0">
              <a:effectLst>
                <a:outerShdw blurRad="50800" dist="38100" algn="tr" rotWithShape="0">
                  <a:prstClr val="black">
                    <a:alpha val="40000"/>
                  </a:prstClr>
                </a:outerShdw>
              </a:effectLst>
              <a:latin typeface="Arial" pitchFamily="34" charset="0"/>
              <a:cs typeface="Arial" pitchFamily="34" charset="0"/>
            </a:endParaRPr>
          </a:p>
          <a:p>
            <a:pPr lvl="5" algn="just">
              <a:defRPr/>
            </a:pPr>
            <a:endParaRPr lang="es-ES" b="1" cap="small" dirty="0" smtClean="0">
              <a:effectLst>
                <a:outerShdw blurRad="50800" dist="38100" algn="tr" rotWithShape="0">
                  <a:prstClr val="black">
                    <a:alpha val="40000"/>
                  </a:prstClr>
                </a:outerShdw>
              </a:effectLst>
              <a:latin typeface="Arial" pitchFamily="34" charset="0"/>
              <a:cs typeface="Arial" pitchFamily="34" charset="0"/>
            </a:endParaRPr>
          </a:p>
          <a:p>
            <a:pPr lvl="4">
              <a:defRPr/>
            </a:pPr>
            <a:r>
              <a:rPr lang="es-ES" sz="2000" b="1" cap="small" dirty="0" smtClean="0">
                <a:effectLst>
                  <a:outerShdw blurRad="50800" dist="38100" algn="tr" rotWithShape="0">
                    <a:prstClr val="black">
                      <a:alpha val="40000"/>
                    </a:prstClr>
                  </a:outerShdw>
                </a:effectLst>
                <a:latin typeface="Arial" pitchFamily="34" charset="0"/>
                <a:cs typeface="Arial" pitchFamily="34" charset="0"/>
              </a:rPr>
              <a:t>2do taller de la CRM sobre los Programas para Trabajadores Temporales Extranjeros (PTTE): un enfoque </a:t>
            </a:r>
            <a:r>
              <a:rPr lang="es-ES" sz="2000" b="1" cap="small" dirty="0" err="1" smtClean="0">
                <a:effectLst>
                  <a:outerShdw blurRad="50800" dist="38100" algn="tr" rotWithShape="0">
                    <a:prstClr val="black">
                      <a:alpha val="40000"/>
                    </a:prstClr>
                  </a:outerShdw>
                </a:effectLst>
                <a:latin typeface="Arial" pitchFamily="34" charset="0"/>
                <a:cs typeface="Arial" pitchFamily="34" charset="0"/>
              </a:rPr>
              <a:t>intra</a:t>
            </a:r>
            <a:r>
              <a:rPr lang="es-ES" sz="2000" b="1" cap="small" dirty="0" smtClean="0">
                <a:effectLst>
                  <a:outerShdw blurRad="50800" dist="38100" algn="tr" rotWithShape="0">
                    <a:prstClr val="black">
                      <a:alpha val="40000"/>
                    </a:prstClr>
                  </a:outerShdw>
                </a:effectLst>
                <a:latin typeface="Arial" pitchFamily="34" charset="0"/>
                <a:cs typeface="Arial" pitchFamily="34" charset="0"/>
              </a:rPr>
              <a:t>-regional o “Sur-Sur”</a:t>
            </a:r>
          </a:p>
          <a:p>
            <a:pPr fontAlgn="auto">
              <a:spcBef>
                <a:spcPts val="0"/>
              </a:spcBef>
              <a:spcAft>
                <a:spcPts val="0"/>
              </a:spcAft>
              <a:defRPr/>
            </a:pPr>
            <a:endParaRPr lang="es-ES" b="1" cap="small" dirty="0" smtClean="0">
              <a:effectLst>
                <a:outerShdw blurRad="50800" dist="38100" algn="tr" rotWithShape="0">
                  <a:prstClr val="black">
                    <a:alpha val="40000"/>
                  </a:prstClr>
                </a:outerShdw>
              </a:effectLst>
              <a:latin typeface="Arial" pitchFamily="34" charset="0"/>
              <a:cs typeface="Arial" pitchFamily="34" charset="0"/>
            </a:endParaRPr>
          </a:p>
          <a:p>
            <a:pPr fontAlgn="auto">
              <a:spcBef>
                <a:spcPts val="0"/>
              </a:spcBef>
              <a:spcAft>
                <a:spcPts val="0"/>
              </a:spcAft>
              <a:defRPr/>
            </a:pPr>
            <a:endParaRPr lang="es-ES" b="1" cap="small" dirty="0" smtClean="0">
              <a:effectLst>
                <a:outerShdw blurRad="50800" dist="38100" algn="tr" rotWithShape="0">
                  <a:prstClr val="black">
                    <a:alpha val="40000"/>
                  </a:prstClr>
                </a:outerShdw>
              </a:effectLst>
              <a:latin typeface="Arial" pitchFamily="34" charset="0"/>
              <a:cs typeface="Arial" pitchFamily="34" charset="0"/>
            </a:endParaRPr>
          </a:p>
          <a:p>
            <a:pPr fontAlgn="auto">
              <a:spcBef>
                <a:spcPts val="0"/>
              </a:spcBef>
              <a:spcAft>
                <a:spcPts val="0"/>
              </a:spcAft>
              <a:defRPr/>
            </a:pPr>
            <a:endParaRPr lang="es-ES" b="1" cap="small" dirty="0" smtClean="0">
              <a:effectLst>
                <a:outerShdw blurRad="50800" dist="38100" algn="tr" rotWithShape="0">
                  <a:prstClr val="black">
                    <a:alpha val="40000"/>
                  </a:prstClr>
                </a:outerShdw>
              </a:effectLst>
              <a:latin typeface="Arial" pitchFamily="34" charset="0"/>
              <a:cs typeface="Arial" pitchFamily="34" charset="0"/>
            </a:endParaRPr>
          </a:p>
          <a:p>
            <a:pPr fontAlgn="auto">
              <a:spcBef>
                <a:spcPts val="0"/>
              </a:spcBef>
              <a:spcAft>
                <a:spcPts val="0"/>
              </a:spcAft>
              <a:defRPr/>
            </a:pPr>
            <a:endParaRPr lang="es-ES" b="1" cap="small" dirty="0" smtClean="0">
              <a:effectLst>
                <a:outerShdw blurRad="50800" dist="38100" algn="tr" rotWithShape="0">
                  <a:prstClr val="black">
                    <a:alpha val="40000"/>
                  </a:prstClr>
                </a:outerShdw>
              </a:effectLst>
              <a:latin typeface="Arial" pitchFamily="34" charset="0"/>
              <a:cs typeface="Arial" pitchFamily="34" charset="0"/>
            </a:endParaRPr>
          </a:p>
          <a:p>
            <a:pPr fontAlgn="auto">
              <a:spcBef>
                <a:spcPts val="0"/>
              </a:spcBef>
              <a:spcAft>
                <a:spcPts val="0"/>
              </a:spcAft>
              <a:defRPr/>
            </a:pPr>
            <a:endParaRPr lang="es-ES" b="1" cap="small" dirty="0" smtClean="0">
              <a:effectLst>
                <a:outerShdw blurRad="50800" dist="38100" algn="tr" rotWithShape="0">
                  <a:prstClr val="black">
                    <a:alpha val="40000"/>
                  </a:prstClr>
                </a:outerShdw>
              </a:effectLst>
              <a:latin typeface="Arial" pitchFamily="34" charset="0"/>
              <a:cs typeface="Arial" pitchFamily="34" charset="0"/>
            </a:endParaRPr>
          </a:p>
          <a:p>
            <a:pPr fontAlgn="auto">
              <a:spcBef>
                <a:spcPts val="0"/>
              </a:spcBef>
              <a:spcAft>
                <a:spcPts val="0"/>
              </a:spcAft>
              <a:defRPr/>
            </a:pPr>
            <a:endParaRPr lang="es-ES" b="1" cap="small" dirty="0" smtClean="0">
              <a:effectLst>
                <a:outerShdw blurRad="50800" dist="38100" algn="tr" rotWithShape="0">
                  <a:prstClr val="black">
                    <a:alpha val="40000"/>
                  </a:prstClr>
                </a:outerShdw>
              </a:effectLst>
              <a:latin typeface="Arial" pitchFamily="34" charset="0"/>
              <a:cs typeface="Arial" pitchFamily="34" charset="0"/>
            </a:endParaRPr>
          </a:p>
          <a:p>
            <a:pPr algn="r" fontAlgn="auto">
              <a:spcBef>
                <a:spcPts val="0"/>
              </a:spcBef>
              <a:spcAft>
                <a:spcPts val="0"/>
              </a:spcAft>
              <a:defRPr/>
            </a:pPr>
            <a:r>
              <a:rPr lang="es-ES" sz="1400" b="1" cap="small" dirty="0" smtClean="0">
                <a:effectLst>
                  <a:outerShdw blurRad="50800" dist="38100" algn="tr" rotWithShape="0">
                    <a:prstClr val="black">
                      <a:alpha val="40000"/>
                    </a:prstClr>
                  </a:outerShdw>
                </a:effectLst>
                <a:latin typeface="Arial" pitchFamily="34" charset="0"/>
                <a:cs typeface="Arial" pitchFamily="34" charset="0"/>
              </a:rPr>
              <a:t>República Dominicana </a:t>
            </a:r>
            <a:br>
              <a:rPr lang="es-ES" sz="1400" b="1" cap="small" dirty="0" smtClean="0">
                <a:effectLst>
                  <a:outerShdw blurRad="50800" dist="38100" algn="tr" rotWithShape="0">
                    <a:prstClr val="black">
                      <a:alpha val="40000"/>
                    </a:prstClr>
                  </a:outerShdw>
                </a:effectLst>
                <a:latin typeface="Arial" pitchFamily="34" charset="0"/>
                <a:cs typeface="Arial" pitchFamily="34" charset="0"/>
              </a:rPr>
            </a:br>
            <a:r>
              <a:rPr lang="es-ES" sz="1400" b="1" cap="small" dirty="0" smtClean="0">
                <a:effectLst>
                  <a:outerShdw blurRad="50800" dist="38100" algn="tr" rotWithShape="0">
                    <a:prstClr val="black">
                      <a:alpha val="40000"/>
                    </a:prstClr>
                  </a:outerShdw>
                </a:effectLst>
                <a:latin typeface="Arial" pitchFamily="34" charset="0"/>
                <a:cs typeface="Arial" pitchFamily="34" charset="0"/>
              </a:rPr>
              <a:t>28 y 29 de abril de 2011</a:t>
            </a:r>
            <a:endParaRPr lang="es-SV" dirty="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6" name="Straight Connector 5"/>
          <p:cNvCxnSpPr/>
          <p:nvPr/>
        </p:nvCxnSpPr>
        <p:spPr>
          <a:xfrm>
            <a:off x="0" y="785794"/>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571472" y="958034"/>
            <a:ext cx="8072494" cy="2185214"/>
          </a:xfrm>
          <a:prstGeom prst="rect">
            <a:avLst/>
          </a:prstGeom>
        </p:spPr>
        <p:txBody>
          <a:bodyPr wrap="square">
            <a:spAutoFit/>
          </a:bodyPr>
          <a:lstStyle/>
          <a:p>
            <a:pPr marL="273050" indent="-273050" algn="just">
              <a:buFont typeface="Wingdings" pitchFamily="2" charset="2"/>
              <a:buChar char="ü"/>
            </a:pPr>
            <a:r>
              <a:rPr lang="es-ES" sz="2000" dirty="0" smtClean="0">
                <a:latin typeface="+mn-lt"/>
              </a:rPr>
              <a:t>Las principales actividades económicas de los salvadoreños en el exterior son construcción, pintura, carpintería, jardinería, electricidad y mecánica para el caso de los hombres, para el caso de la mujeres las principales actividades son ama de casa, cuidado de niños, secretarias, servicios de limpieza y restaurantes.</a:t>
            </a:r>
          </a:p>
          <a:p>
            <a:pPr algn="just"/>
            <a:endParaRPr lang="es-ES" dirty="0" smtClean="0">
              <a:latin typeface="+mn-lt"/>
            </a:endParaRPr>
          </a:p>
          <a:p>
            <a:pPr algn="just"/>
            <a:endParaRPr lang="en-US" dirty="0">
              <a:latin typeface="+mn-lt"/>
            </a:endParaRPr>
          </a:p>
        </p:txBody>
      </p:sp>
      <p:sp>
        <p:nvSpPr>
          <p:cNvPr id="7" name="TextBox 6"/>
          <p:cNvSpPr txBox="1">
            <a:spLocks noChangeArrowheads="1"/>
          </p:cNvSpPr>
          <p:nvPr/>
        </p:nvSpPr>
        <p:spPr bwMode="auto">
          <a:xfrm>
            <a:off x="357158" y="71414"/>
            <a:ext cx="8429684" cy="769441"/>
          </a:xfrm>
          <a:prstGeom prst="rect">
            <a:avLst/>
          </a:prstGeom>
          <a:noFill/>
          <a:ln w="9525">
            <a:noFill/>
            <a:miter lim="800000"/>
            <a:headEnd/>
            <a:tailEnd/>
          </a:ln>
        </p:spPr>
        <p:txBody>
          <a:bodyPr wrap="square">
            <a:spAutoFit/>
          </a:bodyPr>
          <a:lstStyle/>
          <a:p>
            <a:pPr algn="r"/>
            <a:r>
              <a:rPr lang="es-SV" sz="4400" b="1" dirty="0" smtClean="0">
                <a:latin typeface="Calibri" pitchFamily="34" charset="0"/>
              </a:rPr>
              <a:t>Contexto migratorio</a:t>
            </a:r>
            <a:endParaRPr lang="es-SV" sz="4400" b="1" dirty="0">
              <a:latin typeface="Calibri"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0" y="857232"/>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4339" name="TextBox 6"/>
          <p:cNvSpPr txBox="1">
            <a:spLocks noChangeArrowheads="1"/>
          </p:cNvSpPr>
          <p:nvPr/>
        </p:nvSpPr>
        <p:spPr bwMode="auto">
          <a:xfrm>
            <a:off x="285720" y="85531"/>
            <a:ext cx="8429684" cy="707886"/>
          </a:xfrm>
          <a:prstGeom prst="rect">
            <a:avLst/>
          </a:prstGeom>
          <a:noFill/>
          <a:ln w="9525">
            <a:noFill/>
            <a:miter lim="800000"/>
            <a:headEnd/>
            <a:tailEnd/>
          </a:ln>
        </p:spPr>
        <p:txBody>
          <a:bodyPr wrap="square">
            <a:spAutoFit/>
          </a:bodyPr>
          <a:lstStyle/>
          <a:p>
            <a:pPr algn="r"/>
            <a:r>
              <a:rPr lang="es-ES" sz="4000" b="1" dirty="0" smtClean="0">
                <a:latin typeface="Calibri" pitchFamily="34" charset="0"/>
              </a:rPr>
              <a:t>Migración y desarrollo</a:t>
            </a:r>
            <a:endParaRPr lang="es-SV" sz="4000" b="1" dirty="0">
              <a:latin typeface="Calibri" pitchFamily="34" charset="0"/>
            </a:endParaRPr>
          </a:p>
        </p:txBody>
      </p:sp>
      <p:sp>
        <p:nvSpPr>
          <p:cNvPr id="5" name="TextBox 4"/>
          <p:cNvSpPr txBox="1"/>
          <p:nvPr/>
        </p:nvSpPr>
        <p:spPr>
          <a:xfrm>
            <a:off x="642910" y="785794"/>
            <a:ext cx="7358114" cy="4524315"/>
          </a:xfrm>
          <a:prstGeom prst="rect">
            <a:avLst/>
          </a:prstGeom>
          <a:noFill/>
        </p:spPr>
        <p:txBody>
          <a:bodyPr wrap="square" rtlCol="0">
            <a:spAutoFit/>
          </a:bodyPr>
          <a:lstStyle/>
          <a:p>
            <a:pPr algn="just"/>
            <a:endParaRPr lang="es-ES" sz="3200" b="1" dirty="0" smtClean="0">
              <a:latin typeface="+mn-lt"/>
            </a:endParaRPr>
          </a:p>
          <a:p>
            <a:pPr algn="just"/>
            <a:r>
              <a:rPr lang="es-ES" sz="3200" b="1" dirty="0" smtClean="0">
                <a:latin typeface="+mn-lt"/>
              </a:rPr>
              <a:t>Visión </a:t>
            </a:r>
          </a:p>
          <a:p>
            <a:pPr algn="just"/>
            <a:endParaRPr lang="es-ES" sz="3200" b="1" dirty="0" smtClean="0">
              <a:latin typeface="+mn-lt"/>
            </a:endParaRPr>
          </a:p>
          <a:p>
            <a:pPr lvl="2" algn="just">
              <a:tabLst>
                <a:tab pos="7178675" algn="l"/>
              </a:tabLst>
            </a:pPr>
            <a:r>
              <a:rPr lang="es-ES" sz="2400" dirty="0" smtClean="0">
                <a:latin typeface="+mn-lt"/>
              </a:rPr>
              <a:t>Que los salvadoreños residentes en el mundo participen activamente en los procesos de desarrollo sostenible de El Salvador, avanzando hacia prácticas de inclusión e integración, construcción de ciudadanía, respecto de los derechos y el despliegue del potencial humano, político, económico, cultural, educativo en las sociedades de origen y de destino.</a:t>
            </a:r>
            <a:endParaRPr lang="en-US" sz="2400" dirty="0">
              <a:latin typeface="+mn-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Box 3"/>
          <p:cNvSpPr txBox="1">
            <a:spLocks noChangeArrowheads="1"/>
          </p:cNvSpPr>
          <p:nvPr/>
        </p:nvSpPr>
        <p:spPr bwMode="auto">
          <a:xfrm>
            <a:off x="428596" y="785794"/>
            <a:ext cx="8143932" cy="5601533"/>
          </a:xfrm>
          <a:prstGeom prst="rect">
            <a:avLst/>
          </a:prstGeom>
          <a:noFill/>
          <a:ln w="9525">
            <a:noFill/>
            <a:miter lim="800000"/>
            <a:headEnd/>
            <a:tailEnd/>
          </a:ln>
        </p:spPr>
        <p:txBody>
          <a:bodyPr wrap="square">
            <a:spAutoFit/>
          </a:bodyPr>
          <a:lstStyle/>
          <a:p>
            <a:pPr algn="just" fontAlgn="auto">
              <a:spcBef>
                <a:spcPts val="0"/>
              </a:spcBef>
              <a:spcAft>
                <a:spcPts val="0"/>
              </a:spcAft>
              <a:defRPr/>
            </a:pPr>
            <a:r>
              <a:rPr lang="es-ES" sz="2800" b="1" dirty="0" smtClean="0">
                <a:latin typeface="+mn-lt"/>
              </a:rPr>
              <a:t>Objetivos estratégicos</a:t>
            </a:r>
          </a:p>
          <a:p>
            <a:pPr algn="just" fontAlgn="auto">
              <a:spcBef>
                <a:spcPts val="0"/>
              </a:spcBef>
              <a:spcAft>
                <a:spcPts val="0"/>
              </a:spcAft>
              <a:defRPr/>
            </a:pPr>
            <a:endParaRPr lang="es-ES" sz="2200" dirty="0" smtClean="0">
              <a:latin typeface="+mn-lt"/>
            </a:endParaRPr>
          </a:p>
          <a:p>
            <a:pPr algn="just" fontAlgn="auto">
              <a:spcBef>
                <a:spcPts val="0"/>
              </a:spcBef>
              <a:spcAft>
                <a:spcPts val="0"/>
              </a:spcAft>
              <a:defRPr/>
            </a:pPr>
            <a:r>
              <a:rPr lang="es-ES" sz="2200" dirty="0" smtClean="0">
                <a:latin typeface="+mn-lt"/>
              </a:rPr>
              <a:t>En el enfoque de migración y desarrollo con el cual la gestión del Gobierno de El Salvador busca abordar la dinámica migratoria del país, se definen tres objetivos estratégicos: </a:t>
            </a:r>
          </a:p>
          <a:p>
            <a:pPr algn="just" fontAlgn="auto">
              <a:spcBef>
                <a:spcPts val="0"/>
              </a:spcBef>
              <a:spcAft>
                <a:spcPts val="0"/>
              </a:spcAft>
              <a:defRPr/>
            </a:pPr>
            <a:endParaRPr lang="es-ES" sz="2200" dirty="0" smtClean="0">
              <a:latin typeface="+mn-lt"/>
            </a:endParaRPr>
          </a:p>
          <a:p>
            <a:pPr lvl="1" algn="just" fontAlgn="auto">
              <a:spcBef>
                <a:spcPts val="0"/>
              </a:spcBef>
              <a:spcAft>
                <a:spcPts val="0"/>
              </a:spcAft>
            </a:pPr>
            <a:r>
              <a:rPr lang="es-ES" sz="2200" dirty="0" smtClean="0">
                <a:latin typeface="+mn-lt"/>
              </a:rPr>
              <a:t>OE1: Lograr que las personas salvadoreñas en el exterior y sus familias se apropien de sus derechos y participen activamente en los procesos de desarrollo nacional y territorial.</a:t>
            </a:r>
            <a:endParaRPr lang="en-US" sz="2200" dirty="0" smtClean="0">
              <a:latin typeface="+mn-lt"/>
            </a:endParaRPr>
          </a:p>
          <a:p>
            <a:pPr marL="640080" lvl="1" indent="-182880" algn="just" fontAlgn="auto">
              <a:spcBef>
                <a:spcPts val="0"/>
              </a:spcBef>
              <a:spcAft>
                <a:spcPts val="0"/>
              </a:spcAft>
            </a:pPr>
            <a:endParaRPr lang="es-ES" sz="2200" dirty="0" smtClean="0">
              <a:latin typeface="+mn-lt"/>
            </a:endParaRPr>
          </a:p>
          <a:p>
            <a:pPr lvl="1" algn="just" fontAlgn="auto">
              <a:spcBef>
                <a:spcPts val="0"/>
              </a:spcBef>
              <a:spcAft>
                <a:spcPts val="0"/>
              </a:spcAft>
            </a:pPr>
            <a:r>
              <a:rPr lang="es-ES" sz="2200" dirty="0" smtClean="0">
                <a:latin typeface="+mn-lt"/>
              </a:rPr>
              <a:t>OE2: Fortalecer los vínculos de las personas salvadoreñas en el exterior con el país y con sus municipios de origen.</a:t>
            </a:r>
            <a:endParaRPr lang="en-US" sz="2200" dirty="0" smtClean="0">
              <a:latin typeface="+mn-lt"/>
            </a:endParaRPr>
          </a:p>
          <a:p>
            <a:pPr lvl="1" algn="just" fontAlgn="auto">
              <a:spcBef>
                <a:spcPts val="0"/>
              </a:spcBef>
              <a:spcAft>
                <a:spcPts val="0"/>
              </a:spcAft>
            </a:pPr>
            <a:endParaRPr lang="es-ES" sz="2200" dirty="0" smtClean="0">
              <a:latin typeface="+mn-lt"/>
            </a:endParaRPr>
          </a:p>
          <a:p>
            <a:pPr lvl="1" algn="just" fontAlgn="auto">
              <a:spcBef>
                <a:spcPts val="0"/>
              </a:spcBef>
              <a:spcAft>
                <a:spcPts val="0"/>
              </a:spcAft>
            </a:pPr>
            <a:r>
              <a:rPr lang="es-SV" sz="2200" dirty="0" smtClean="0">
                <a:latin typeface="+mn-lt"/>
              </a:rPr>
              <a:t>OE3: Brindar servicios consulares integrales, eficaces, con un trato digno y de calidad a todas las personas salvadoreñas en el exterior y sus familias.</a:t>
            </a:r>
            <a:endParaRPr lang="es-ES" sz="2200" dirty="0" smtClean="0">
              <a:latin typeface="+mn-lt"/>
            </a:endParaRPr>
          </a:p>
        </p:txBody>
      </p:sp>
      <p:cxnSp>
        <p:nvCxnSpPr>
          <p:cNvPr id="6" name="Straight Connector 5"/>
          <p:cNvCxnSpPr/>
          <p:nvPr/>
        </p:nvCxnSpPr>
        <p:spPr>
          <a:xfrm>
            <a:off x="0" y="857232"/>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4339" name="TextBox 6"/>
          <p:cNvSpPr txBox="1">
            <a:spLocks noChangeArrowheads="1"/>
          </p:cNvSpPr>
          <p:nvPr/>
        </p:nvSpPr>
        <p:spPr bwMode="auto">
          <a:xfrm>
            <a:off x="285720" y="85531"/>
            <a:ext cx="8429684" cy="707886"/>
          </a:xfrm>
          <a:prstGeom prst="rect">
            <a:avLst/>
          </a:prstGeom>
          <a:noFill/>
          <a:ln w="9525">
            <a:noFill/>
            <a:miter lim="800000"/>
            <a:headEnd/>
            <a:tailEnd/>
          </a:ln>
        </p:spPr>
        <p:txBody>
          <a:bodyPr wrap="square">
            <a:spAutoFit/>
          </a:bodyPr>
          <a:lstStyle/>
          <a:p>
            <a:pPr algn="r"/>
            <a:r>
              <a:rPr lang="es-ES" sz="4000" b="1" dirty="0" smtClean="0">
                <a:latin typeface="Calibri" pitchFamily="34" charset="0"/>
              </a:rPr>
              <a:t>Migración y desarrollo</a:t>
            </a:r>
            <a:endParaRPr lang="es-SV" sz="4000" b="1" dirty="0">
              <a:latin typeface="Calibri"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0" y="857232"/>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4339" name="TextBox 6"/>
          <p:cNvSpPr txBox="1">
            <a:spLocks noChangeArrowheads="1"/>
          </p:cNvSpPr>
          <p:nvPr/>
        </p:nvSpPr>
        <p:spPr bwMode="auto">
          <a:xfrm>
            <a:off x="285720" y="85531"/>
            <a:ext cx="8429684" cy="707886"/>
          </a:xfrm>
          <a:prstGeom prst="rect">
            <a:avLst/>
          </a:prstGeom>
          <a:noFill/>
          <a:ln w="9525">
            <a:noFill/>
            <a:miter lim="800000"/>
            <a:headEnd/>
            <a:tailEnd/>
          </a:ln>
        </p:spPr>
        <p:txBody>
          <a:bodyPr wrap="square">
            <a:spAutoFit/>
          </a:bodyPr>
          <a:lstStyle/>
          <a:p>
            <a:pPr algn="r"/>
            <a:r>
              <a:rPr lang="es-ES" sz="4000" b="1" dirty="0" smtClean="0">
                <a:latin typeface="Calibri" pitchFamily="34" charset="0"/>
              </a:rPr>
              <a:t>Migración y desarrollo</a:t>
            </a:r>
            <a:endParaRPr lang="es-SV" sz="4000" b="1" dirty="0">
              <a:latin typeface="Calibri" pitchFamily="34" charset="0"/>
            </a:endParaRPr>
          </a:p>
        </p:txBody>
      </p:sp>
      <p:sp>
        <p:nvSpPr>
          <p:cNvPr id="7" name="Rectangle 22"/>
          <p:cNvSpPr txBox="1">
            <a:spLocks noChangeArrowheads="1"/>
          </p:cNvSpPr>
          <p:nvPr/>
        </p:nvSpPr>
        <p:spPr bwMode="auto">
          <a:xfrm>
            <a:off x="642910" y="785794"/>
            <a:ext cx="8001056" cy="5286412"/>
          </a:xfrm>
          <a:prstGeom prst="rect">
            <a:avLst/>
          </a:prstGeom>
          <a:noFill/>
          <a:ln w="9525">
            <a:noFill/>
            <a:miter lim="800000"/>
            <a:headEnd/>
            <a:tailEnd/>
          </a:ln>
        </p:spPr>
        <p:txBody>
          <a:bodyPr/>
          <a:lstStyle/>
          <a:p>
            <a:pPr marL="457200" indent="-457200" algn="just">
              <a:defRPr/>
            </a:pPr>
            <a:r>
              <a:rPr lang="es-SV" sz="2400" b="1" dirty="0" smtClean="0">
                <a:latin typeface="+mn-lt"/>
              </a:rPr>
              <a:t>Orientaciones éticas</a:t>
            </a:r>
          </a:p>
          <a:p>
            <a:pPr marL="457200" indent="-457200" algn="just">
              <a:defRPr/>
            </a:pPr>
            <a:endParaRPr lang="es-SV" sz="1900" dirty="0" smtClean="0">
              <a:latin typeface="+mn-lt"/>
            </a:endParaRPr>
          </a:p>
          <a:p>
            <a:pPr marL="457200" indent="-457200" algn="just">
              <a:buFont typeface="+mj-lt"/>
              <a:buAutoNum type="arabicPeriod"/>
              <a:defRPr/>
            </a:pPr>
            <a:r>
              <a:rPr lang="es-SV" sz="1950" dirty="0" smtClean="0">
                <a:latin typeface="+mn-lt"/>
              </a:rPr>
              <a:t>Diálogo </a:t>
            </a:r>
            <a:r>
              <a:rPr lang="es-SV" sz="1950" dirty="0">
                <a:latin typeface="+mn-lt"/>
              </a:rPr>
              <a:t>p</a:t>
            </a:r>
            <a:r>
              <a:rPr lang="es-SV" sz="1950" dirty="0" smtClean="0">
                <a:latin typeface="+mn-lt"/>
              </a:rPr>
              <a:t>ermanente </a:t>
            </a:r>
            <a:r>
              <a:rPr lang="es-SV" sz="1950" dirty="0">
                <a:latin typeface="+mn-lt"/>
              </a:rPr>
              <a:t>con los y las </a:t>
            </a:r>
            <a:r>
              <a:rPr lang="es-SV" sz="1950" dirty="0" smtClean="0">
                <a:latin typeface="+mn-lt"/>
              </a:rPr>
              <a:t>compatriotas en </a:t>
            </a:r>
            <a:r>
              <a:rPr lang="es-SV" sz="1950" dirty="0">
                <a:latin typeface="+mn-lt"/>
              </a:rPr>
              <a:t>el exterior para la construcción colectiva de vínculos e inclusión con El Salvador.</a:t>
            </a:r>
          </a:p>
          <a:p>
            <a:pPr marL="457200" indent="-457200" algn="just">
              <a:buFont typeface="+mj-lt"/>
              <a:buAutoNum type="arabicPeriod"/>
              <a:defRPr/>
            </a:pPr>
            <a:endParaRPr lang="es-SV" sz="1950" dirty="0">
              <a:latin typeface="+mn-lt"/>
            </a:endParaRPr>
          </a:p>
          <a:p>
            <a:pPr marL="457200" indent="-457200" algn="just">
              <a:buFont typeface="+mj-lt"/>
              <a:buAutoNum type="arabicPeriod"/>
              <a:defRPr/>
            </a:pPr>
            <a:r>
              <a:rPr lang="es-SV" sz="1950" dirty="0">
                <a:latin typeface="+mn-lt"/>
              </a:rPr>
              <a:t>Reconocimiento a los y las salvadoreñas en el exterior como sujeto motor del desarrollo del </a:t>
            </a:r>
            <a:r>
              <a:rPr lang="es-SV" sz="1950" dirty="0" smtClean="0">
                <a:latin typeface="+mn-lt"/>
              </a:rPr>
              <a:t>El Salvador y </a:t>
            </a:r>
            <a:r>
              <a:rPr lang="es-SV" sz="1950" dirty="0">
                <a:latin typeface="+mn-lt"/>
              </a:rPr>
              <a:t>fuente importantes de pensamiento.</a:t>
            </a:r>
          </a:p>
          <a:p>
            <a:pPr marL="457200" indent="-457200" algn="just">
              <a:buFont typeface="+mj-lt"/>
              <a:buAutoNum type="arabicPeriod"/>
              <a:defRPr/>
            </a:pPr>
            <a:endParaRPr lang="es-SV" sz="1950" dirty="0">
              <a:latin typeface="+mn-lt"/>
            </a:endParaRPr>
          </a:p>
          <a:p>
            <a:pPr marL="457200" indent="-457200" algn="just">
              <a:buFont typeface="+mj-lt"/>
              <a:buAutoNum type="arabicPeriod"/>
              <a:defRPr/>
            </a:pPr>
            <a:r>
              <a:rPr lang="es-SV" sz="1950" dirty="0">
                <a:latin typeface="+mn-lt"/>
              </a:rPr>
              <a:t>Defensa y </a:t>
            </a:r>
            <a:r>
              <a:rPr lang="es-SV" sz="1950" dirty="0" smtClean="0">
                <a:latin typeface="+mn-lt"/>
              </a:rPr>
              <a:t>protección </a:t>
            </a:r>
            <a:r>
              <a:rPr lang="es-SV" sz="1950" dirty="0">
                <a:latin typeface="+mn-lt"/>
              </a:rPr>
              <a:t>de los </a:t>
            </a:r>
            <a:r>
              <a:rPr lang="es-SV" sz="1950" dirty="0" smtClean="0">
                <a:latin typeface="+mn-lt"/>
              </a:rPr>
              <a:t>derechos </a:t>
            </a:r>
            <a:r>
              <a:rPr lang="es-SV" sz="1950" dirty="0">
                <a:latin typeface="+mn-lt"/>
              </a:rPr>
              <a:t>h</a:t>
            </a:r>
            <a:r>
              <a:rPr lang="es-SV" sz="1950" dirty="0" smtClean="0">
                <a:latin typeface="+mn-lt"/>
              </a:rPr>
              <a:t>umanos </a:t>
            </a:r>
            <a:r>
              <a:rPr lang="es-SV" sz="1950" dirty="0">
                <a:latin typeface="+mn-lt"/>
              </a:rPr>
              <a:t>de los y las salvadoreñas en el exterior buscando en cada actuación los derechos que deben resarcir, promover y restaurar.</a:t>
            </a:r>
          </a:p>
          <a:p>
            <a:pPr marL="457200" indent="-457200" algn="just">
              <a:buFont typeface="+mj-lt"/>
              <a:buAutoNum type="arabicPeriod"/>
              <a:defRPr/>
            </a:pPr>
            <a:endParaRPr lang="es-SV" sz="1950" dirty="0">
              <a:latin typeface="+mn-lt"/>
            </a:endParaRPr>
          </a:p>
          <a:p>
            <a:pPr marL="457200" indent="-457200" algn="just">
              <a:buFont typeface="+mj-lt"/>
              <a:buAutoNum type="arabicPeriod"/>
              <a:defRPr/>
            </a:pPr>
            <a:r>
              <a:rPr lang="es-SV" sz="1950" dirty="0">
                <a:latin typeface="+mn-lt"/>
              </a:rPr>
              <a:t>Corresponsabilidad y </a:t>
            </a:r>
            <a:r>
              <a:rPr lang="es-SV" sz="1950" dirty="0" smtClean="0">
                <a:latin typeface="+mn-lt"/>
              </a:rPr>
              <a:t>complementariedad </a:t>
            </a:r>
            <a:r>
              <a:rPr lang="es-SV" sz="1950" dirty="0">
                <a:latin typeface="+mn-lt"/>
              </a:rPr>
              <a:t>en el diseño y ejecución de los programas construidos con la participación activa de las organizaciones de salvadoreños y salvadoreñas en el exterior, instituciones de Estado de El Salvador, empresas privadas, organizaciones sociales, sociedad civil y organismos no gubernamentales y de cooperación presentes en el país.</a:t>
            </a:r>
          </a:p>
          <a:p>
            <a:pPr>
              <a:defRPr/>
            </a:pPr>
            <a:endParaRPr lang="es-SV" sz="1900" dirty="0">
              <a:latin typeface="+mn-lt"/>
            </a:endParaRPr>
          </a:p>
          <a:p>
            <a:pPr>
              <a:defRPr/>
            </a:pPr>
            <a:endParaRPr lang="es-SV" sz="1900" dirty="0">
              <a:latin typeface="+mn-lt"/>
            </a:endParaRPr>
          </a:p>
          <a:p>
            <a:pPr>
              <a:defRPr/>
            </a:pPr>
            <a:endParaRPr lang="es-SV" sz="1900" dirty="0">
              <a:latin typeface="+mn-lt"/>
            </a:endParaRPr>
          </a:p>
        </p:txBody>
      </p:sp>
    </p:spTree>
  </p:cSld>
  <p:clrMapOvr>
    <a:masterClrMapping/>
  </p:clrMapOvr>
  <p:transition advClick="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Box 3"/>
          <p:cNvSpPr txBox="1">
            <a:spLocks noChangeArrowheads="1"/>
          </p:cNvSpPr>
          <p:nvPr/>
        </p:nvSpPr>
        <p:spPr bwMode="auto">
          <a:xfrm>
            <a:off x="357158" y="1714488"/>
            <a:ext cx="5357850" cy="1015663"/>
          </a:xfrm>
          <a:prstGeom prst="rect">
            <a:avLst/>
          </a:prstGeom>
          <a:noFill/>
          <a:ln w="9525">
            <a:noFill/>
            <a:miter lim="800000"/>
            <a:headEnd/>
            <a:tailEnd/>
          </a:ln>
        </p:spPr>
        <p:txBody>
          <a:bodyPr wrap="square">
            <a:spAutoFit/>
          </a:bodyPr>
          <a:lstStyle/>
          <a:p>
            <a:pPr algn="just"/>
            <a:r>
              <a:rPr lang="es-SV" sz="3000" b="1" dirty="0" smtClean="0">
                <a:latin typeface="Calibri" pitchFamily="34" charset="0"/>
              </a:rPr>
              <a:t>Modelo de Gestión de Trabajos Temporales en el Exterior</a:t>
            </a:r>
            <a:endParaRPr lang="es-SV" sz="3000" b="1" dirty="0">
              <a:latin typeface="Calibri" pitchFamily="34" charset="0"/>
            </a:endParaRPr>
          </a:p>
        </p:txBody>
      </p:sp>
      <p:cxnSp>
        <p:nvCxnSpPr>
          <p:cNvPr id="6" name="Straight Connector 5"/>
          <p:cNvCxnSpPr/>
          <p:nvPr/>
        </p:nvCxnSpPr>
        <p:spPr>
          <a:xfrm>
            <a:off x="0" y="1357298"/>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4339" name="TextBox 6"/>
          <p:cNvSpPr txBox="1">
            <a:spLocks noChangeArrowheads="1"/>
          </p:cNvSpPr>
          <p:nvPr/>
        </p:nvSpPr>
        <p:spPr bwMode="auto">
          <a:xfrm>
            <a:off x="285720" y="85531"/>
            <a:ext cx="8429684" cy="1323439"/>
          </a:xfrm>
          <a:prstGeom prst="rect">
            <a:avLst/>
          </a:prstGeom>
          <a:noFill/>
          <a:ln w="9525">
            <a:noFill/>
            <a:miter lim="800000"/>
            <a:headEnd/>
            <a:tailEnd/>
          </a:ln>
        </p:spPr>
        <p:txBody>
          <a:bodyPr wrap="square">
            <a:spAutoFit/>
          </a:bodyPr>
          <a:lstStyle/>
          <a:p>
            <a:pPr algn="r"/>
            <a:r>
              <a:rPr lang="es-ES" sz="4000" b="1" dirty="0" smtClean="0">
                <a:latin typeface="Calibri" pitchFamily="34" charset="0"/>
              </a:rPr>
              <a:t>Manejo de remesas, proyectos de codesarrollo y otras opciones </a:t>
            </a:r>
            <a:endParaRPr lang="es-SV" sz="4000" b="1" dirty="0">
              <a:latin typeface="Calibri" pitchFamily="34" charset="0"/>
            </a:endParaRPr>
          </a:p>
        </p:txBody>
      </p:sp>
      <p:sp>
        <p:nvSpPr>
          <p:cNvPr id="5" name="TextBox 4"/>
          <p:cNvSpPr txBox="1"/>
          <p:nvPr/>
        </p:nvSpPr>
        <p:spPr>
          <a:xfrm>
            <a:off x="3000364" y="3071810"/>
            <a:ext cx="5500726" cy="3046988"/>
          </a:xfrm>
          <a:prstGeom prst="rect">
            <a:avLst/>
          </a:prstGeom>
          <a:noFill/>
        </p:spPr>
        <p:txBody>
          <a:bodyPr wrap="square" rtlCol="0">
            <a:spAutoFit/>
          </a:bodyPr>
          <a:lstStyle/>
          <a:p>
            <a:pPr algn="just"/>
            <a:r>
              <a:rPr lang="es-MX" sz="2400" b="1" dirty="0" smtClean="0">
                <a:latin typeface="Calibri" pitchFamily="34" charset="0"/>
              </a:rPr>
              <a:t>Es un instrumento integral que gestiona la movilidad legal y ordenada de trabajadores temporales con garantía en el respeto de sus derechos y fomenta su desarrollo  y participación  en los procesos de desarrollo de los territorios a través de los programas del modelo de gestión</a:t>
            </a:r>
            <a:r>
              <a:rPr lang="es-ES_tradnl" sz="2400" b="1" dirty="0" smtClean="0">
                <a:latin typeface="Calibri" pitchFamily="34" charset="0"/>
              </a:rPr>
              <a:t>. </a:t>
            </a:r>
            <a:endParaRPr 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p:cNvSpPr>
          <p:nvPr>
            <p:ph type="title"/>
          </p:nvPr>
        </p:nvSpPr>
        <p:spPr>
          <a:xfrm>
            <a:off x="457200" y="142852"/>
            <a:ext cx="8229600" cy="1143000"/>
          </a:xfrm>
        </p:spPr>
        <p:txBody>
          <a:bodyPr/>
          <a:lstStyle/>
          <a:p>
            <a:pPr algn="r"/>
            <a:r>
              <a:rPr lang="es-ES" sz="3600" b="1" dirty="0" smtClean="0"/>
              <a:t>Programas de Trabajadores Temporales en el Exterior</a:t>
            </a:r>
          </a:p>
        </p:txBody>
      </p:sp>
      <p:sp>
        <p:nvSpPr>
          <p:cNvPr id="22530" name="Rectangle 3"/>
          <p:cNvSpPr>
            <a:spLocks noGrp="1"/>
          </p:cNvSpPr>
          <p:nvPr>
            <p:ph type="body" idx="1"/>
          </p:nvPr>
        </p:nvSpPr>
        <p:spPr>
          <a:xfrm>
            <a:off x="457200" y="1500174"/>
            <a:ext cx="8229600" cy="4525963"/>
          </a:xfrm>
        </p:spPr>
        <p:txBody>
          <a:bodyPr/>
          <a:lstStyle/>
          <a:p>
            <a:pPr algn="just">
              <a:buFont typeface="Arial" charset="0"/>
              <a:buNone/>
            </a:pPr>
            <a:r>
              <a:rPr lang="es-ES" b="1" dirty="0" smtClean="0"/>
              <a:t>Antecedentes: </a:t>
            </a:r>
          </a:p>
          <a:p>
            <a:pPr algn="just">
              <a:buFont typeface="Arial" charset="0"/>
              <a:buNone/>
            </a:pPr>
            <a:r>
              <a:rPr lang="es-ES" b="1" dirty="0" smtClean="0"/>
              <a:t>Origen: </a:t>
            </a:r>
            <a:r>
              <a:rPr lang="es-ES" dirty="0" smtClean="0"/>
              <a:t>El programa inició en el año 2002</a:t>
            </a:r>
          </a:p>
          <a:p>
            <a:pPr marL="0" indent="0" algn="just">
              <a:buFont typeface="Arial" charset="0"/>
              <a:buNone/>
              <a:tabLst>
                <a:tab pos="0" algn="l"/>
              </a:tabLst>
            </a:pPr>
            <a:r>
              <a:rPr lang="es-ES" b="1" dirty="0" smtClean="0"/>
              <a:t>Justificación: </a:t>
            </a:r>
            <a:r>
              <a:rPr lang="es-ES" dirty="0" smtClean="0"/>
              <a:t>A partir de los altos niveles de desocupación existentes en el país en la primera década del Siglo XXI,. Como puede ilustrarse a continuación:</a:t>
            </a:r>
          </a:p>
        </p:txBody>
      </p:sp>
      <p:cxnSp>
        <p:nvCxnSpPr>
          <p:cNvPr id="4" name="Straight Connector 3"/>
          <p:cNvCxnSpPr/>
          <p:nvPr/>
        </p:nvCxnSpPr>
        <p:spPr>
          <a:xfrm>
            <a:off x="0" y="1225512"/>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p:cNvSpPr>
          <p:nvPr>
            <p:ph type="body" idx="1"/>
          </p:nvPr>
        </p:nvSpPr>
        <p:spPr/>
        <p:txBody>
          <a:bodyPr/>
          <a:lstStyle/>
          <a:p>
            <a:pPr algn="just">
              <a:lnSpc>
                <a:spcPct val="80000"/>
              </a:lnSpc>
            </a:pPr>
            <a:r>
              <a:rPr lang="es-ES" sz="2800" dirty="0" smtClean="0">
                <a:latin typeface="+mj-lt"/>
              </a:rPr>
              <a:t>En el año 2006 se celebró un Convenio de Cooperación entre el MTPS, el MRREE, y OIM, para el fortalecimiento de la administración del programa.</a:t>
            </a:r>
          </a:p>
          <a:p>
            <a:pPr algn="just">
              <a:lnSpc>
                <a:spcPct val="80000"/>
              </a:lnSpc>
            </a:pPr>
            <a:endParaRPr lang="es-ES" sz="2800" dirty="0" smtClean="0">
              <a:latin typeface="+mj-lt"/>
            </a:endParaRPr>
          </a:p>
          <a:p>
            <a:pPr algn="just">
              <a:lnSpc>
                <a:spcPct val="80000"/>
              </a:lnSpc>
            </a:pPr>
            <a:r>
              <a:rPr lang="es-ES" sz="2800" dirty="0" smtClean="0">
                <a:latin typeface="+mj-lt"/>
              </a:rPr>
              <a:t>En el año 2007 el programa se amplia a España.</a:t>
            </a:r>
          </a:p>
          <a:p>
            <a:pPr algn="just">
              <a:lnSpc>
                <a:spcPct val="80000"/>
              </a:lnSpc>
            </a:pPr>
            <a:endParaRPr lang="es-ES" sz="2800" dirty="0" smtClean="0">
              <a:latin typeface="+mj-lt"/>
            </a:endParaRPr>
          </a:p>
          <a:p>
            <a:pPr algn="just">
              <a:lnSpc>
                <a:spcPct val="80000"/>
              </a:lnSpc>
            </a:pPr>
            <a:r>
              <a:rPr lang="es-ES" sz="2800" dirty="0" smtClean="0">
                <a:latin typeface="+mj-lt"/>
              </a:rPr>
              <a:t>2009 se firmó un segundo Convenio de Cooperación entre las instituciones mencionadas. A partir del cual se ha avanzado en el desarrollo del actual Modelo de Gestión de la Migración Laboral Temporal en El Salvador.</a:t>
            </a:r>
          </a:p>
          <a:p>
            <a:pPr algn="just">
              <a:lnSpc>
                <a:spcPct val="80000"/>
              </a:lnSpc>
            </a:pPr>
            <a:endParaRPr lang="es-ES" sz="2800" b="1" dirty="0" smtClean="0">
              <a:latin typeface="+mj-lt"/>
            </a:endParaRPr>
          </a:p>
        </p:txBody>
      </p:sp>
      <p:sp>
        <p:nvSpPr>
          <p:cNvPr id="5" name="Rectangle 2"/>
          <p:cNvSpPr>
            <a:spLocks noGrp="1"/>
          </p:cNvSpPr>
          <p:nvPr>
            <p:ph type="title"/>
          </p:nvPr>
        </p:nvSpPr>
        <p:spPr>
          <a:xfrm>
            <a:off x="457200" y="71414"/>
            <a:ext cx="8229600" cy="1143000"/>
          </a:xfrm>
        </p:spPr>
        <p:txBody>
          <a:bodyPr/>
          <a:lstStyle/>
          <a:p>
            <a:pPr algn="r"/>
            <a:r>
              <a:rPr lang="es-ES" sz="3600" b="1" dirty="0" smtClean="0"/>
              <a:t>Programas de Trabajadores Temporales en el Exterior</a:t>
            </a:r>
          </a:p>
        </p:txBody>
      </p:sp>
      <p:cxnSp>
        <p:nvCxnSpPr>
          <p:cNvPr id="6" name="Straight Connector 5"/>
          <p:cNvCxnSpPr/>
          <p:nvPr/>
        </p:nvCxnSpPr>
        <p:spPr>
          <a:xfrm>
            <a:off x="0" y="1154074"/>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Box 3"/>
          <p:cNvSpPr txBox="1">
            <a:spLocks noChangeArrowheads="1"/>
          </p:cNvSpPr>
          <p:nvPr/>
        </p:nvSpPr>
        <p:spPr bwMode="auto">
          <a:xfrm>
            <a:off x="428596" y="1571612"/>
            <a:ext cx="8286808" cy="5016758"/>
          </a:xfrm>
          <a:prstGeom prst="rect">
            <a:avLst/>
          </a:prstGeom>
          <a:noFill/>
          <a:ln w="9525">
            <a:noFill/>
            <a:miter lim="800000"/>
            <a:headEnd/>
            <a:tailEnd/>
          </a:ln>
        </p:spPr>
        <p:txBody>
          <a:bodyPr wrap="square">
            <a:spAutoFit/>
          </a:bodyPr>
          <a:lstStyle/>
          <a:p>
            <a:pPr marL="273050" lvl="0" indent="-273050" algn="just">
              <a:buFont typeface="Wingdings" pitchFamily="2" charset="2"/>
              <a:buChar char="ü"/>
            </a:pPr>
            <a:r>
              <a:rPr lang="es-SV" sz="2000" dirty="0" smtClean="0">
                <a:latin typeface="+mj-lt"/>
              </a:rPr>
              <a:t>Gestionar la migración laboral temporal y circular, segura y positiva para los trabajadores y trabajadoras salvadoreños/as, a fin de contribuir a mejorar su condición de vida y la de sus familias en El Salvador. </a:t>
            </a:r>
            <a:endParaRPr lang="en-US" sz="2000" dirty="0" smtClean="0">
              <a:latin typeface="+mj-lt"/>
            </a:endParaRPr>
          </a:p>
          <a:p>
            <a:pPr marL="273050" indent="-273050" algn="just">
              <a:buFont typeface="Wingdings" pitchFamily="2" charset="2"/>
              <a:buChar char="ü"/>
            </a:pPr>
            <a:endParaRPr lang="en-US" sz="2000" dirty="0" smtClean="0">
              <a:latin typeface="+mj-lt"/>
            </a:endParaRPr>
          </a:p>
          <a:p>
            <a:pPr marL="273050" lvl="0" indent="-273050" algn="just">
              <a:buFont typeface="Wingdings" pitchFamily="2" charset="2"/>
              <a:buChar char="ü"/>
            </a:pPr>
            <a:r>
              <a:rPr lang="es-SV" sz="2000" dirty="0" smtClean="0">
                <a:latin typeface="+mj-lt"/>
              </a:rPr>
              <a:t>Garantizar a los trabajadores y trabajadoras salvadoreños/as seleccionados(as) para laborar en el exterior, la contratación de manera temporal en condiciones de Trabajo Decente de acuerdo a las Normas Internacionales. </a:t>
            </a:r>
            <a:endParaRPr lang="en-US" sz="2000" dirty="0" smtClean="0">
              <a:latin typeface="+mj-lt"/>
            </a:endParaRPr>
          </a:p>
          <a:p>
            <a:pPr marL="273050" indent="-273050" algn="just"/>
            <a:endParaRPr lang="en-US" sz="2000" dirty="0" smtClean="0">
              <a:latin typeface="+mj-lt"/>
            </a:endParaRPr>
          </a:p>
          <a:p>
            <a:pPr marL="273050" lvl="0" indent="-273050" algn="just">
              <a:buFont typeface="Wingdings" pitchFamily="2" charset="2"/>
              <a:buChar char="ü"/>
            </a:pPr>
            <a:r>
              <a:rPr lang="es-ES" sz="2000" dirty="0" smtClean="0">
                <a:latin typeface="+mj-lt"/>
              </a:rPr>
              <a:t>Contribuir a elevar el perfil laboral de los trabajadores salvadoreños a través de la adquisición de nuevos conocimientos y técnicas en el país de destino donde trabajen. </a:t>
            </a:r>
            <a:endParaRPr lang="en-US" sz="2000" dirty="0" smtClean="0">
              <a:latin typeface="+mj-lt"/>
            </a:endParaRPr>
          </a:p>
          <a:p>
            <a:pPr marL="273050" indent="-273050" algn="just"/>
            <a:endParaRPr lang="en-US" sz="2000" dirty="0" smtClean="0">
              <a:latin typeface="+mj-lt"/>
            </a:endParaRPr>
          </a:p>
          <a:p>
            <a:pPr marL="273050" lvl="0" indent="-273050" algn="just">
              <a:buFont typeface="Wingdings" pitchFamily="2" charset="2"/>
              <a:buChar char="ü"/>
            </a:pPr>
            <a:r>
              <a:rPr lang="es-ES" sz="2000" dirty="0" smtClean="0">
                <a:latin typeface="+mj-lt"/>
              </a:rPr>
              <a:t>Vincular a los actores del Programa y a otros actores estratégicos para emprender iniciativas de desarrollo en El Salvador dentro de las comunidades de origen a las que pertenecen los trabajadores contratados.</a:t>
            </a:r>
            <a:endParaRPr lang="es-SV" sz="2000" dirty="0">
              <a:latin typeface="+mj-lt"/>
            </a:endParaRPr>
          </a:p>
        </p:txBody>
      </p:sp>
      <p:cxnSp>
        <p:nvCxnSpPr>
          <p:cNvPr id="6" name="Straight Connector 5"/>
          <p:cNvCxnSpPr/>
          <p:nvPr/>
        </p:nvCxnSpPr>
        <p:spPr>
          <a:xfrm>
            <a:off x="0" y="1357298"/>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6387" name="TextBox 6"/>
          <p:cNvSpPr txBox="1">
            <a:spLocks noChangeArrowheads="1"/>
          </p:cNvSpPr>
          <p:nvPr/>
        </p:nvSpPr>
        <p:spPr bwMode="auto">
          <a:xfrm>
            <a:off x="357188" y="71414"/>
            <a:ext cx="8358216" cy="1200329"/>
          </a:xfrm>
          <a:prstGeom prst="rect">
            <a:avLst/>
          </a:prstGeom>
          <a:noFill/>
          <a:ln w="9525">
            <a:noFill/>
            <a:miter lim="800000"/>
            <a:headEnd/>
            <a:tailEnd/>
          </a:ln>
        </p:spPr>
        <p:txBody>
          <a:bodyPr wrap="square">
            <a:spAutoFit/>
          </a:bodyPr>
          <a:lstStyle/>
          <a:p>
            <a:pPr algn="r"/>
            <a:r>
              <a:rPr lang="es-SV" sz="3200" b="1" dirty="0">
                <a:latin typeface="Calibri" pitchFamily="34" charset="0"/>
              </a:rPr>
              <a:t>Principales </a:t>
            </a:r>
            <a:endParaRPr lang="es-SV" sz="3200" b="1" dirty="0" smtClean="0">
              <a:latin typeface="Calibri" pitchFamily="34" charset="0"/>
            </a:endParaRPr>
          </a:p>
          <a:p>
            <a:pPr algn="r"/>
            <a:r>
              <a:rPr lang="es-SV" sz="4000" b="1" dirty="0" smtClean="0">
                <a:latin typeface="Calibri" pitchFamily="34" charset="0"/>
              </a:rPr>
              <a:t>Objetivos del modelo de gestión</a:t>
            </a:r>
            <a:endParaRPr lang="es-SV" sz="4000" b="1" dirty="0">
              <a:latin typeface="Calibri"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p:cNvSpPr>
          <p:nvPr>
            <p:ph type="body" idx="1"/>
          </p:nvPr>
        </p:nvSpPr>
        <p:spPr>
          <a:xfrm>
            <a:off x="714348" y="1357298"/>
            <a:ext cx="7929618" cy="4500594"/>
          </a:xfrm>
        </p:spPr>
        <p:txBody>
          <a:bodyPr/>
          <a:lstStyle/>
          <a:p>
            <a:pPr>
              <a:buNone/>
            </a:pPr>
            <a:r>
              <a:rPr lang="es-ES" sz="2800" b="1" dirty="0" smtClean="0"/>
              <a:t>Programa de educación financiera </a:t>
            </a:r>
          </a:p>
          <a:p>
            <a:pPr>
              <a:buNone/>
            </a:pPr>
            <a:endParaRPr lang="es-ES" sz="2400" b="1" dirty="0" smtClean="0"/>
          </a:p>
          <a:p>
            <a:pPr marL="0" indent="0" algn="just">
              <a:buNone/>
            </a:pPr>
            <a:r>
              <a:rPr lang="es-ES" sz="2200" dirty="0" smtClean="0"/>
              <a:t>Dirigido a las familias de los trabajadores migrantes que son receptoras de remesas, este programa busca estimular buenos hábitos de consumo y ahorro, e impulsar una cultura para el buen uso de las remesas que reciben las familias. También, se espera que los familiares dependientes de los trabajadores migrantes se convertirán en sujetos activos del desarrollo municipal, asumiendo diferentes roles en las dinámicas económicas locales.</a:t>
            </a:r>
          </a:p>
          <a:p>
            <a:pPr>
              <a:buNone/>
            </a:pPr>
            <a:endParaRPr lang="es-ES" sz="2400" b="1" dirty="0" smtClean="0"/>
          </a:p>
          <a:p>
            <a:pPr algn="just">
              <a:buNone/>
            </a:pPr>
            <a:endParaRPr lang="es-SV" sz="3000" dirty="0" smtClean="0"/>
          </a:p>
        </p:txBody>
      </p:sp>
      <p:cxnSp>
        <p:nvCxnSpPr>
          <p:cNvPr id="5" name="Straight Connector 5"/>
          <p:cNvCxnSpPr/>
          <p:nvPr/>
        </p:nvCxnSpPr>
        <p:spPr>
          <a:xfrm>
            <a:off x="0" y="1285875"/>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TextBox 6"/>
          <p:cNvSpPr txBox="1">
            <a:spLocks noChangeArrowheads="1"/>
          </p:cNvSpPr>
          <p:nvPr/>
        </p:nvSpPr>
        <p:spPr bwMode="auto">
          <a:xfrm>
            <a:off x="357188" y="142852"/>
            <a:ext cx="8429654" cy="1061829"/>
          </a:xfrm>
          <a:prstGeom prst="rect">
            <a:avLst/>
          </a:prstGeom>
          <a:noFill/>
          <a:ln w="9525">
            <a:noFill/>
            <a:miter lim="800000"/>
            <a:headEnd/>
            <a:tailEnd/>
          </a:ln>
        </p:spPr>
        <p:txBody>
          <a:bodyPr wrap="square">
            <a:spAutoFit/>
          </a:bodyPr>
          <a:lstStyle/>
          <a:p>
            <a:pPr algn="r"/>
            <a:r>
              <a:rPr lang="es-SV" sz="3000" b="1" dirty="0" smtClean="0">
                <a:latin typeface="Calibri" pitchFamily="34" charset="0"/>
              </a:rPr>
              <a:t>Iniciativas de desarrollo</a:t>
            </a:r>
            <a:endParaRPr lang="es-SV" sz="3000" b="1" dirty="0">
              <a:latin typeface="Calibri" pitchFamily="34" charset="0"/>
            </a:endParaRPr>
          </a:p>
          <a:p>
            <a:pPr algn="r"/>
            <a:r>
              <a:rPr lang="es-SV" sz="3300" b="1" dirty="0" smtClean="0">
                <a:latin typeface="Calibri" pitchFamily="34" charset="0"/>
              </a:rPr>
              <a:t>Incorporadas a la gestión de la migración</a:t>
            </a:r>
            <a:endParaRPr lang="es-SV" sz="3300" b="1" dirty="0">
              <a:latin typeface="Calibri"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5"/>
          <p:cNvCxnSpPr/>
          <p:nvPr/>
        </p:nvCxnSpPr>
        <p:spPr>
          <a:xfrm>
            <a:off x="0" y="1285875"/>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642910" y="1428736"/>
            <a:ext cx="8001056" cy="3939540"/>
          </a:xfrm>
          <a:prstGeom prst="rect">
            <a:avLst/>
          </a:prstGeom>
        </p:spPr>
        <p:txBody>
          <a:bodyPr wrap="square">
            <a:spAutoFit/>
          </a:bodyPr>
          <a:lstStyle/>
          <a:p>
            <a:pPr algn="just"/>
            <a:r>
              <a:rPr lang="es-ES" sz="2800" b="1" dirty="0" smtClean="0">
                <a:latin typeface="+mn-lt"/>
              </a:rPr>
              <a:t>Programa de mantenimiento de vínculos familiares</a:t>
            </a:r>
          </a:p>
          <a:p>
            <a:pPr algn="just"/>
            <a:endParaRPr lang="es-ES" sz="2400" b="1" dirty="0" smtClean="0">
              <a:latin typeface="+mn-lt"/>
            </a:endParaRPr>
          </a:p>
          <a:p>
            <a:pPr algn="just"/>
            <a:r>
              <a:rPr lang="es-ES" sz="2200" dirty="0" smtClean="0">
                <a:latin typeface="+mn-lt"/>
              </a:rPr>
              <a:t>La separación familiar es una de las experiencias más duras cuando se enfrenta una migración en el hogar. Durante la estadía de los trabajadores/as en el exterior, es importante procurar medidas para que los trabajadores/as migrantes mantengan la comunicación y lazos afectivos con su familia. Partiendo de algunas metodologías ya utilizadas en programas de asistencia psicológica a familias de migrantes, este programa pretende acercar opciones de comunicación entre los trabajadores y su familia, principalmente a través del internet.</a:t>
            </a:r>
            <a:endParaRPr lang="es-ES_tradnl" sz="2200" dirty="0" smtClean="0">
              <a:latin typeface="+mn-lt"/>
            </a:endParaRPr>
          </a:p>
        </p:txBody>
      </p:sp>
      <p:sp>
        <p:nvSpPr>
          <p:cNvPr id="6" name="TextBox 6"/>
          <p:cNvSpPr txBox="1">
            <a:spLocks noChangeArrowheads="1"/>
          </p:cNvSpPr>
          <p:nvPr/>
        </p:nvSpPr>
        <p:spPr bwMode="auto">
          <a:xfrm>
            <a:off x="357188" y="142852"/>
            <a:ext cx="8429654" cy="1061829"/>
          </a:xfrm>
          <a:prstGeom prst="rect">
            <a:avLst/>
          </a:prstGeom>
          <a:noFill/>
          <a:ln w="9525">
            <a:noFill/>
            <a:miter lim="800000"/>
            <a:headEnd/>
            <a:tailEnd/>
          </a:ln>
        </p:spPr>
        <p:txBody>
          <a:bodyPr wrap="square">
            <a:spAutoFit/>
          </a:bodyPr>
          <a:lstStyle/>
          <a:p>
            <a:pPr algn="r"/>
            <a:r>
              <a:rPr lang="es-SV" sz="3000" b="1" dirty="0" smtClean="0">
                <a:latin typeface="Calibri" pitchFamily="34" charset="0"/>
              </a:rPr>
              <a:t>Iniciativas de desarrollo</a:t>
            </a:r>
            <a:endParaRPr lang="es-SV" sz="3000" b="1" dirty="0">
              <a:latin typeface="Calibri" pitchFamily="34" charset="0"/>
            </a:endParaRPr>
          </a:p>
          <a:p>
            <a:pPr algn="r"/>
            <a:r>
              <a:rPr lang="es-SV" sz="3300" b="1" dirty="0" smtClean="0">
                <a:latin typeface="Calibri" pitchFamily="34" charset="0"/>
              </a:rPr>
              <a:t>Incorporadas a la gestión de la migración</a:t>
            </a:r>
            <a:endParaRPr lang="es-SV" sz="3300" b="1" dirty="0">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p:cNvSpPr>
          <p:nvPr>
            <p:ph type="body" idx="1"/>
          </p:nvPr>
        </p:nvSpPr>
        <p:spPr>
          <a:xfrm>
            <a:off x="323850" y="2060575"/>
            <a:ext cx="8229600" cy="4525963"/>
          </a:xfrm>
        </p:spPr>
        <p:txBody>
          <a:bodyPr/>
          <a:lstStyle/>
          <a:p>
            <a:pPr algn="just">
              <a:buFont typeface="Wingdings" pitchFamily="2" charset="2"/>
              <a:buChar char="ü"/>
            </a:pPr>
            <a:r>
              <a:rPr lang="es-ES" sz="4000" dirty="0" smtClean="0"/>
              <a:t>Ministerio de Trabajo y Previsión Social </a:t>
            </a:r>
          </a:p>
          <a:p>
            <a:pPr algn="just">
              <a:buFont typeface="Wingdings" pitchFamily="2" charset="2"/>
              <a:buChar char="ü"/>
            </a:pPr>
            <a:r>
              <a:rPr lang="es-ES" sz="4000" dirty="0" smtClean="0"/>
              <a:t>Ministerio de Relaciones Exteriores </a:t>
            </a:r>
          </a:p>
          <a:p>
            <a:pPr algn="just">
              <a:buFont typeface="Wingdings" pitchFamily="2" charset="2"/>
              <a:buChar char="ü"/>
            </a:pPr>
            <a:r>
              <a:rPr lang="es-ES" sz="4000" dirty="0" smtClean="0"/>
              <a:t>Organización Internacional para las Migraciones </a:t>
            </a:r>
          </a:p>
        </p:txBody>
      </p:sp>
      <p:cxnSp>
        <p:nvCxnSpPr>
          <p:cNvPr id="5" name="Straight Connector 4"/>
          <p:cNvCxnSpPr/>
          <p:nvPr/>
        </p:nvCxnSpPr>
        <p:spPr>
          <a:xfrm>
            <a:off x="0" y="128586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642910" y="214290"/>
            <a:ext cx="8215370" cy="830997"/>
          </a:xfrm>
          <a:prstGeom prst="rect">
            <a:avLst/>
          </a:prstGeom>
        </p:spPr>
        <p:txBody>
          <a:bodyPr wrap="square">
            <a:spAutoFit/>
          </a:bodyPr>
          <a:lstStyle/>
          <a:p>
            <a:pPr algn="r"/>
            <a:r>
              <a:rPr lang="es-ES" sz="2400" b="1" dirty="0" smtClean="0"/>
              <a:t>INSTITUCIONES EJECUTORAS DEL PROGRAMA PARA TRABAJADORES TEMPORALES EN EL EXTERIOR</a:t>
            </a:r>
            <a:endParaRPr lang="en-US" sz="2400"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5"/>
          <p:cNvCxnSpPr/>
          <p:nvPr/>
        </p:nvCxnSpPr>
        <p:spPr>
          <a:xfrm>
            <a:off x="0" y="1285875"/>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714348" y="1357298"/>
            <a:ext cx="7858180" cy="3539430"/>
          </a:xfrm>
          <a:prstGeom prst="rect">
            <a:avLst/>
          </a:prstGeom>
        </p:spPr>
        <p:txBody>
          <a:bodyPr wrap="square">
            <a:spAutoFit/>
          </a:bodyPr>
          <a:lstStyle/>
          <a:p>
            <a:pPr algn="just"/>
            <a:r>
              <a:rPr lang="es-ES" sz="2800" b="1" dirty="0" smtClean="0">
                <a:latin typeface="+mn-lt"/>
              </a:rPr>
              <a:t>Capacitación</a:t>
            </a:r>
          </a:p>
          <a:p>
            <a:pPr algn="just"/>
            <a:r>
              <a:rPr lang="es-ES" sz="2000" dirty="0" smtClean="0">
                <a:latin typeface="+mn-lt"/>
              </a:rPr>
              <a:t> </a:t>
            </a:r>
          </a:p>
          <a:p>
            <a:pPr algn="just"/>
            <a:r>
              <a:rPr lang="es-ES" sz="2200" dirty="0" smtClean="0">
                <a:latin typeface="+mn-lt"/>
              </a:rPr>
              <a:t>Para el fortalecimiento de la capacidad de las instituciones coordinadoras de este Modelo de Gestión, se hace necesario el desarrollo de capacitaciones constantes en temáticas específicas para la gestión de la migración laboral, incluyendo la migración circular y temporal, así que en otras temáticas que permitan ampliar los conocimientos sobre las interrelaciones entre las varias dimensiones de la migración, tales como la migración y el desarrollo, y sus implicaciones en materia de política pública. </a:t>
            </a:r>
            <a:endParaRPr lang="en-US" sz="2200" dirty="0" smtClean="0">
              <a:latin typeface="+mn-lt"/>
            </a:endParaRPr>
          </a:p>
        </p:txBody>
      </p:sp>
      <p:sp>
        <p:nvSpPr>
          <p:cNvPr id="6" name="TextBox 6"/>
          <p:cNvSpPr txBox="1">
            <a:spLocks noChangeArrowheads="1"/>
          </p:cNvSpPr>
          <p:nvPr/>
        </p:nvSpPr>
        <p:spPr bwMode="auto">
          <a:xfrm>
            <a:off x="357188" y="142852"/>
            <a:ext cx="8429654" cy="1061829"/>
          </a:xfrm>
          <a:prstGeom prst="rect">
            <a:avLst/>
          </a:prstGeom>
          <a:noFill/>
          <a:ln w="9525">
            <a:noFill/>
            <a:miter lim="800000"/>
            <a:headEnd/>
            <a:tailEnd/>
          </a:ln>
        </p:spPr>
        <p:txBody>
          <a:bodyPr wrap="square">
            <a:spAutoFit/>
          </a:bodyPr>
          <a:lstStyle/>
          <a:p>
            <a:pPr algn="r"/>
            <a:r>
              <a:rPr lang="es-SV" sz="3000" b="1" dirty="0" smtClean="0">
                <a:latin typeface="Calibri" pitchFamily="34" charset="0"/>
              </a:rPr>
              <a:t>Iniciativas de desarrollo</a:t>
            </a:r>
            <a:endParaRPr lang="es-SV" sz="3000" b="1" dirty="0">
              <a:latin typeface="Calibri" pitchFamily="34" charset="0"/>
            </a:endParaRPr>
          </a:p>
          <a:p>
            <a:pPr algn="r"/>
            <a:r>
              <a:rPr lang="es-SV" sz="3300" b="1" dirty="0" smtClean="0">
                <a:latin typeface="Calibri" pitchFamily="34" charset="0"/>
              </a:rPr>
              <a:t>Incorporadas a la gestión de la migración</a:t>
            </a:r>
            <a:endParaRPr lang="es-SV" sz="3300" b="1" dirty="0">
              <a:latin typeface="Calibri"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5"/>
          <p:cNvCxnSpPr/>
          <p:nvPr/>
        </p:nvCxnSpPr>
        <p:spPr>
          <a:xfrm>
            <a:off x="0" y="1285875"/>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642910" y="1285860"/>
            <a:ext cx="8072494" cy="3754874"/>
          </a:xfrm>
          <a:prstGeom prst="rect">
            <a:avLst/>
          </a:prstGeom>
        </p:spPr>
        <p:txBody>
          <a:bodyPr wrap="square">
            <a:spAutoFit/>
          </a:bodyPr>
          <a:lstStyle/>
          <a:p>
            <a:pPr algn="just"/>
            <a:r>
              <a:rPr lang="es-ES" sz="2800" b="1" dirty="0" smtClean="0">
                <a:latin typeface="+mn-lt"/>
              </a:rPr>
              <a:t>Programa de talentos y transferencia de conocimientos</a:t>
            </a:r>
          </a:p>
          <a:p>
            <a:pPr algn="just"/>
            <a:endParaRPr lang="es-ES" sz="2800" b="1" dirty="0" smtClean="0">
              <a:latin typeface="+mn-lt"/>
            </a:endParaRPr>
          </a:p>
          <a:p>
            <a:pPr algn="just"/>
            <a:r>
              <a:rPr lang="es-ES" sz="2200" dirty="0" smtClean="0">
                <a:latin typeface="+mn-lt"/>
              </a:rPr>
              <a:t>Visualizado con el objetivo de crear espacios de intercambio de experiencias y conocimientos entre los salvadoreños retornar o visitan al país, independientemente de las comunidades de origen de donde sean oriundos. El objetivo principal acá es el reconocer y proyectar de las habilidades y talentos de los compatriotas y generar espacios donde puedan compartir a habitantes de diferentes comunidades en el país para motivarles su espíritu emprendedor. </a:t>
            </a:r>
            <a:endParaRPr lang="es-ES" sz="2000" dirty="0" smtClean="0">
              <a:latin typeface="+mn-lt"/>
            </a:endParaRPr>
          </a:p>
        </p:txBody>
      </p:sp>
      <p:sp>
        <p:nvSpPr>
          <p:cNvPr id="6" name="TextBox 6"/>
          <p:cNvSpPr txBox="1">
            <a:spLocks noChangeArrowheads="1"/>
          </p:cNvSpPr>
          <p:nvPr/>
        </p:nvSpPr>
        <p:spPr bwMode="auto">
          <a:xfrm>
            <a:off x="357188" y="142852"/>
            <a:ext cx="8429654" cy="1061829"/>
          </a:xfrm>
          <a:prstGeom prst="rect">
            <a:avLst/>
          </a:prstGeom>
          <a:noFill/>
          <a:ln w="9525">
            <a:noFill/>
            <a:miter lim="800000"/>
            <a:headEnd/>
            <a:tailEnd/>
          </a:ln>
        </p:spPr>
        <p:txBody>
          <a:bodyPr wrap="square">
            <a:spAutoFit/>
          </a:bodyPr>
          <a:lstStyle/>
          <a:p>
            <a:pPr algn="r"/>
            <a:r>
              <a:rPr lang="es-SV" sz="3000" b="1" dirty="0" smtClean="0">
                <a:latin typeface="Calibri" pitchFamily="34" charset="0"/>
              </a:rPr>
              <a:t>Iniciativas de desarrollo</a:t>
            </a:r>
            <a:endParaRPr lang="es-SV" sz="3000" b="1" dirty="0">
              <a:latin typeface="Calibri" pitchFamily="34" charset="0"/>
            </a:endParaRPr>
          </a:p>
          <a:p>
            <a:pPr algn="r"/>
            <a:r>
              <a:rPr lang="es-SV" sz="3300" b="1" dirty="0" smtClean="0">
                <a:latin typeface="Calibri" pitchFamily="34" charset="0"/>
              </a:rPr>
              <a:t>Incorporadas a la gestión de la migración</a:t>
            </a:r>
            <a:endParaRPr lang="es-SV" sz="3300" b="1" dirty="0">
              <a:latin typeface="Calibri"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5"/>
          <p:cNvCxnSpPr/>
          <p:nvPr/>
        </p:nvCxnSpPr>
        <p:spPr>
          <a:xfrm>
            <a:off x="0" y="1285875"/>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642910" y="1285860"/>
            <a:ext cx="8072494" cy="5632311"/>
          </a:xfrm>
          <a:prstGeom prst="rect">
            <a:avLst/>
          </a:prstGeom>
        </p:spPr>
        <p:txBody>
          <a:bodyPr wrap="square">
            <a:spAutoFit/>
          </a:bodyPr>
          <a:lstStyle/>
          <a:p>
            <a:pPr algn="just"/>
            <a:r>
              <a:rPr lang="es-ES" sz="2300" dirty="0" smtClean="0">
                <a:latin typeface="+mn-lt"/>
              </a:rPr>
              <a:t>Dentro de la visión de gestión de la migración, y en el marco de protección de los derechos de los migrantes, los consulados salvadoreños asumen las siguientes responsabilidades: </a:t>
            </a:r>
          </a:p>
          <a:p>
            <a:pPr algn="just"/>
            <a:endParaRPr lang="es-ES" sz="2000" dirty="0" smtClean="0">
              <a:latin typeface="+mn-lt"/>
            </a:endParaRPr>
          </a:p>
          <a:p>
            <a:pPr marL="457200" indent="-457200" algn="just">
              <a:buFont typeface="Wingdings" pitchFamily="2" charset="2"/>
              <a:buChar char="ü"/>
            </a:pPr>
            <a:r>
              <a:rPr lang="es-SV" sz="2100" dirty="0" smtClean="0">
                <a:latin typeface="+mj-lt"/>
              </a:rPr>
              <a:t>Recibimiento de trabajadores/as temporales en el país de destino</a:t>
            </a:r>
          </a:p>
          <a:p>
            <a:pPr marL="457200" indent="-457200" algn="just">
              <a:buFont typeface="Wingdings" pitchFamily="2" charset="2"/>
              <a:buChar char="ü"/>
            </a:pPr>
            <a:r>
              <a:rPr lang="es-SV" sz="2100" dirty="0" smtClean="0">
                <a:latin typeface="+mj-lt"/>
              </a:rPr>
              <a:t>Monitoreo de la movilidad migratoria de los trabajadores temporales en el exterior</a:t>
            </a:r>
          </a:p>
          <a:p>
            <a:pPr marL="457200" indent="-457200" algn="just">
              <a:buFont typeface="Wingdings" pitchFamily="2" charset="2"/>
              <a:buChar char="ü"/>
            </a:pPr>
            <a:r>
              <a:rPr lang="es-SV" sz="2100" dirty="0" smtClean="0">
                <a:latin typeface="+mj-lt"/>
              </a:rPr>
              <a:t>Visitas a los lugares de trabajo</a:t>
            </a:r>
          </a:p>
          <a:p>
            <a:pPr marL="457200" indent="-457200" algn="just">
              <a:buFont typeface="Wingdings" pitchFamily="2" charset="2"/>
              <a:buChar char="ü"/>
            </a:pPr>
            <a:r>
              <a:rPr lang="es-SV" sz="2100" dirty="0" smtClean="0">
                <a:latin typeface="+mj-lt"/>
              </a:rPr>
              <a:t>Base de datos de trabajadores migrantes </a:t>
            </a:r>
          </a:p>
          <a:p>
            <a:pPr marL="457200" indent="-457200" algn="just">
              <a:buFont typeface="Wingdings" pitchFamily="2" charset="2"/>
              <a:buChar char="ü"/>
            </a:pPr>
            <a:r>
              <a:rPr lang="es-SV" sz="2100" dirty="0" smtClean="0">
                <a:latin typeface="+mj-lt"/>
              </a:rPr>
              <a:t>Servicios consulares/consulados móviles</a:t>
            </a:r>
          </a:p>
          <a:p>
            <a:pPr marL="457200" indent="-457200" algn="just">
              <a:buFont typeface="Wingdings" pitchFamily="2" charset="2"/>
              <a:buChar char="ü"/>
            </a:pPr>
            <a:r>
              <a:rPr lang="es-SV" sz="2100" dirty="0" smtClean="0">
                <a:latin typeface="+mj-lt"/>
              </a:rPr>
              <a:t>Monitorear el estado de los trabajadores y su desempeño en las empresas contratantes</a:t>
            </a:r>
          </a:p>
          <a:p>
            <a:pPr marL="457200" indent="-457200" algn="just">
              <a:buFont typeface="Wingdings" pitchFamily="2" charset="2"/>
              <a:buChar char="ü"/>
            </a:pPr>
            <a:r>
              <a:rPr lang="es-SV" sz="2100" dirty="0" smtClean="0">
                <a:latin typeface="+mj-lt"/>
              </a:rPr>
              <a:t>Reunión de cierre del periodo laboral con representantes de las empresas contratantes</a:t>
            </a:r>
            <a:endParaRPr lang="en-US" sz="2100" dirty="0" smtClean="0">
              <a:latin typeface="+mj-lt"/>
            </a:endParaRPr>
          </a:p>
          <a:p>
            <a:pPr marL="457200" indent="-457200" algn="just">
              <a:buFont typeface="Wingdings" pitchFamily="2" charset="2"/>
              <a:buChar char="ü"/>
            </a:pPr>
            <a:r>
              <a:rPr lang="es-SV" sz="2100" dirty="0" smtClean="0">
                <a:latin typeface="+mj-lt"/>
              </a:rPr>
              <a:t>Búsqueda de ofertas de empleo</a:t>
            </a:r>
            <a:endParaRPr lang="en-US" sz="2100" dirty="0" smtClean="0">
              <a:latin typeface="+mj-lt"/>
            </a:endParaRPr>
          </a:p>
          <a:p>
            <a:pPr algn="just"/>
            <a:endParaRPr lang="es-ES" sz="2000" dirty="0" smtClean="0">
              <a:latin typeface="+mn-lt"/>
            </a:endParaRPr>
          </a:p>
          <a:p>
            <a:pPr algn="just"/>
            <a:endParaRPr lang="es-ES" sz="2000" dirty="0" smtClean="0">
              <a:latin typeface="+mn-lt"/>
            </a:endParaRPr>
          </a:p>
        </p:txBody>
      </p:sp>
      <p:sp>
        <p:nvSpPr>
          <p:cNvPr id="6" name="TextBox 6"/>
          <p:cNvSpPr txBox="1">
            <a:spLocks noChangeArrowheads="1"/>
          </p:cNvSpPr>
          <p:nvPr/>
        </p:nvSpPr>
        <p:spPr bwMode="auto">
          <a:xfrm>
            <a:off x="357188" y="142852"/>
            <a:ext cx="8429654" cy="1015663"/>
          </a:xfrm>
          <a:prstGeom prst="rect">
            <a:avLst/>
          </a:prstGeom>
          <a:noFill/>
          <a:ln w="9525">
            <a:noFill/>
            <a:miter lim="800000"/>
            <a:headEnd/>
            <a:tailEnd/>
          </a:ln>
        </p:spPr>
        <p:txBody>
          <a:bodyPr wrap="square">
            <a:spAutoFit/>
          </a:bodyPr>
          <a:lstStyle/>
          <a:p>
            <a:pPr algn="r"/>
            <a:r>
              <a:rPr lang="es-SV" sz="3000" b="1" dirty="0" smtClean="0">
                <a:latin typeface="Calibri" pitchFamily="34" charset="0"/>
              </a:rPr>
              <a:t>El rol consular en la </a:t>
            </a:r>
          </a:p>
          <a:p>
            <a:pPr algn="r"/>
            <a:r>
              <a:rPr lang="es-SV" sz="3000" b="1" dirty="0" smtClean="0">
                <a:latin typeface="Calibri" pitchFamily="34" charset="0"/>
              </a:rPr>
              <a:t>Protección de derechos de los migrantes</a:t>
            </a:r>
            <a:endParaRPr lang="es-SV" sz="3300" b="1" dirty="0">
              <a:latin typeface="Calibri"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Straight Connector 18"/>
          <p:cNvCxnSpPr/>
          <p:nvPr/>
        </p:nvCxnSpPr>
        <p:spPr>
          <a:xfrm>
            <a:off x="-32" y="785794"/>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0" name="Title 1"/>
          <p:cNvSpPr txBox="1">
            <a:spLocks/>
          </p:cNvSpPr>
          <p:nvPr/>
        </p:nvSpPr>
        <p:spPr>
          <a:xfrm>
            <a:off x="628680" y="571480"/>
            <a:ext cx="8229600" cy="428628"/>
          </a:xfrm>
          <a:prstGeom prst="rect">
            <a:avLst/>
          </a:prstGeom>
        </p:spPr>
        <p:txBody>
          <a:bodyPr vert="horz" lIns="91440" tIns="45720" rIns="91440" bIns="45720" rtlCol="0" anchor="ctr">
            <a:noAutofit/>
          </a:bodyPr>
          <a:lstStyle/>
          <a:p>
            <a:pPr algn="r" fontAlgn="auto">
              <a:spcAft>
                <a:spcPts val="0"/>
              </a:spcAft>
              <a:defRPr/>
            </a:pPr>
            <a:r>
              <a:rPr lang="es-SV" sz="4000" b="1" dirty="0" smtClean="0">
                <a:latin typeface="+mj-lt"/>
                <a:ea typeface="+mj-ea"/>
                <a:cs typeface="+mj-cs"/>
              </a:rPr>
              <a:t>Algunos retos para el enfoque de migración y desarrollo</a:t>
            </a:r>
            <a:endParaRPr kumimoji="0" lang="es-SV" sz="4000" b="1" i="0" u="none" strike="noStrike" kern="1200" cap="none" spc="0" normalizeH="0" baseline="0" dirty="0">
              <a:ln>
                <a:noFill/>
              </a:ln>
              <a:solidFill>
                <a:schemeClr val="tx1"/>
              </a:solidFill>
              <a:effectLst/>
              <a:uLnTx/>
              <a:uFillTx/>
              <a:latin typeface="+mj-lt"/>
              <a:ea typeface="+mj-ea"/>
              <a:cs typeface="+mj-cs"/>
            </a:endParaRPr>
          </a:p>
        </p:txBody>
      </p:sp>
      <p:sp>
        <p:nvSpPr>
          <p:cNvPr id="16" name="TextBox 15"/>
          <p:cNvSpPr txBox="1"/>
          <p:nvPr/>
        </p:nvSpPr>
        <p:spPr>
          <a:xfrm>
            <a:off x="571472" y="1428736"/>
            <a:ext cx="8001056" cy="5170646"/>
          </a:xfrm>
          <a:prstGeom prst="rect">
            <a:avLst/>
          </a:prstGeom>
          <a:noFill/>
        </p:spPr>
        <p:txBody>
          <a:bodyPr wrap="square" rtlCol="0">
            <a:spAutoFit/>
          </a:bodyPr>
          <a:lstStyle/>
          <a:p>
            <a:pPr marL="441325" lvl="0" indent="-361950" algn="just">
              <a:buFont typeface="Wingdings" pitchFamily="2" charset="2"/>
              <a:buChar char="ü"/>
              <a:tabLst>
                <a:tab pos="441325" algn="l"/>
              </a:tabLst>
            </a:pPr>
            <a:r>
              <a:rPr lang="es-ES" sz="2200" dirty="0" smtClean="0">
                <a:latin typeface="+mn-lt"/>
              </a:rPr>
              <a:t>Sensibilizar a los diferentes actores locales que la migración es una dinámica transversal a los ejes de desarrollo humano y territorial. </a:t>
            </a:r>
          </a:p>
          <a:p>
            <a:pPr marL="441325" lvl="0" indent="-361950" algn="just">
              <a:buFont typeface="Wingdings" pitchFamily="2" charset="2"/>
              <a:buChar char="ü"/>
              <a:tabLst>
                <a:tab pos="441325" algn="l"/>
              </a:tabLst>
            </a:pPr>
            <a:endParaRPr lang="es-ES" sz="2200" dirty="0" smtClean="0">
              <a:latin typeface="+mn-lt"/>
            </a:endParaRPr>
          </a:p>
          <a:p>
            <a:pPr marL="441325" lvl="0" indent="-361950" algn="just">
              <a:buFont typeface="Wingdings" pitchFamily="2" charset="2"/>
              <a:buChar char="ü"/>
              <a:tabLst>
                <a:tab pos="441325" algn="l"/>
              </a:tabLst>
            </a:pPr>
            <a:r>
              <a:rPr lang="es-ES" sz="2200" dirty="0" smtClean="0">
                <a:latin typeface="+mn-lt"/>
              </a:rPr>
              <a:t>Sensibilizar a los actores institucionales sobre la necesidad e importancia de abordar el tema migratorio desde diferentes sectores. </a:t>
            </a:r>
          </a:p>
          <a:p>
            <a:pPr marL="441325" lvl="0" indent="-361950" algn="just">
              <a:buFont typeface="Wingdings" pitchFamily="2" charset="2"/>
              <a:buChar char="ü"/>
              <a:tabLst>
                <a:tab pos="441325" algn="l"/>
              </a:tabLst>
            </a:pPr>
            <a:endParaRPr lang="es-ES" sz="2200" dirty="0" smtClean="0">
              <a:latin typeface="+mn-lt"/>
            </a:endParaRPr>
          </a:p>
          <a:p>
            <a:pPr marL="441325" lvl="0" indent="-361950" algn="just">
              <a:buFont typeface="Wingdings" pitchFamily="2" charset="2"/>
              <a:buChar char="ü"/>
              <a:tabLst>
                <a:tab pos="441325" algn="l"/>
              </a:tabLst>
            </a:pPr>
            <a:r>
              <a:rPr lang="es-ES" sz="2200" dirty="0" smtClean="0">
                <a:latin typeface="+mn-lt"/>
              </a:rPr>
              <a:t>Contar con registros de los salvadoreños (bases de datos) residiendo en el exterior oriundos de los territorios en los que se intervenga .</a:t>
            </a:r>
          </a:p>
          <a:p>
            <a:pPr marL="441325" lvl="0" indent="-361950" algn="just">
              <a:buFont typeface="Wingdings" pitchFamily="2" charset="2"/>
              <a:buChar char="ü"/>
              <a:tabLst>
                <a:tab pos="441325" algn="l"/>
              </a:tabLst>
            </a:pPr>
            <a:endParaRPr lang="es-ES" sz="2200" dirty="0" smtClean="0">
              <a:latin typeface="+mn-lt"/>
            </a:endParaRPr>
          </a:p>
          <a:p>
            <a:pPr marL="441325" lvl="0" indent="-361950" algn="just">
              <a:buFont typeface="Wingdings" pitchFamily="2" charset="2"/>
              <a:buChar char="ü"/>
              <a:tabLst>
                <a:tab pos="441325" algn="l"/>
              </a:tabLst>
            </a:pPr>
            <a:r>
              <a:rPr lang="es-ES" sz="2200" dirty="0" smtClean="0">
                <a:latin typeface="+mn-lt"/>
              </a:rPr>
              <a:t>Promover entre los compatriotas en el exterior una visión de aumento del desarrollo local y nacional para orientar sus aportes al país.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Straight Connector 18"/>
          <p:cNvCxnSpPr/>
          <p:nvPr/>
        </p:nvCxnSpPr>
        <p:spPr>
          <a:xfrm>
            <a:off x="-32" y="785794"/>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71472" y="1428736"/>
            <a:ext cx="8001056" cy="5170646"/>
          </a:xfrm>
          <a:prstGeom prst="rect">
            <a:avLst/>
          </a:prstGeom>
          <a:noFill/>
        </p:spPr>
        <p:txBody>
          <a:bodyPr wrap="square" rtlCol="0">
            <a:spAutoFit/>
          </a:bodyPr>
          <a:lstStyle/>
          <a:p>
            <a:pPr marL="441325" lvl="0" indent="-361950" algn="just">
              <a:buFont typeface="Wingdings" pitchFamily="2" charset="2"/>
              <a:buChar char="ü"/>
              <a:tabLst>
                <a:tab pos="441325" algn="l"/>
              </a:tabLst>
            </a:pPr>
            <a:r>
              <a:rPr lang="es-ES" sz="2200" dirty="0" smtClean="0">
                <a:latin typeface="+mn-lt"/>
              </a:rPr>
              <a:t>Abrir espacios que fomenten la participación de los salvadoreños en el desarrollo de su municipio de manera permanente, estratégica y sustentable.</a:t>
            </a:r>
          </a:p>
          <a:p>
            <a:pPr marL="441325" lvl="0" indent="-361950" algn="just">
              <a:buFont typeface="Wingdings" pitchFamily="2" charset="2"/>
              <a:buChar char="ü"/>
              <a:tabLst>
                <a:tab pos="441325" algn="l"/>
              </a:tabLst>
            </a:pPr>
            <a:endParaRPr lang="es-ES" sz="2200" dirty="0" smtClean="0">
              <a:latin typeface="+mn-lt"/>
            </a:endParaRPr>
          </a:p>
          <a:p>
            <a:pPr marL="441325" lvl="0" indent="-361950" algn="just">
              <a:buFont typeface="Wingdings" pitchFamily="2" charset="2"/>
              <a:buChar char="ü"/>
              <a:tabLst>
                <a:tab pos="441325" algn="l"/>
              </a:tabLst>
            </a:pPr>
            <a:r>
              <a:rPr lang="es-ES" sz="2200" dirty="0" smtClean="0">
                <a:latin typeface="+mn-lt"/>
              </a:rPr>
              <a:t>Desarrollar sistemas de información sobre oportunidades de inserción económica (productiva, laboral, empresarial), cultural y educativa, tanto para los actores locales como para los oriundos que retornen al país. </a:t>
            </a:r>
          </a:p>
          <a:p>
            <a:pPr marL="441325" lvl="0" indent="-361950" algn="just">
              <a:buFont typeface="Wingdings" pitchFamily="2" charset="2"/>
              <a:buChar char="ü"/>
              <a:tabLst>
                <a:tab pos="441325" algn="l"/>
              </a:tabLst>
            </a:pPr>
            <a:endParaRPr lang="es-ES" sz="2200" dirty="0" smtClean="0">
              <a:latin typeface="+mn-lt"/>
            </a:endParaRPr>
          </a:p>
          <a:p>
            <a:pPr marL="441325" lvl="0" indent="-361950" algn="just">
              <a:buFont typeface="Wingdings" pitchFamily="2" charset="2"/>
              <a:buChar char="ü"/>
              <a:tabLst>
                <a:tab pos="441325" algn="l"/>
              </a:tabLst>
            </a:pPr>
            <a:r>
              <a:rPr lang="es-ES" sz="2200" dirty="0" smtClean="0">
                <a:latin typeface="+mn-lt"/>
              </a:rPr>
              <a:t>Difundir el enfoque de derechos con el que se puede abordar la temática. </a:t>
            </a:r>
          </a:p>
          <a:p>
            <a:pPr marL="441325" lvl="0" indent="-361950" algn="just">
              <a:buFont typeface="Wingdings" pitchFamily="2" charset="2"/>
              <a:buChar char="ü"/>
              <a:tabLst>
                <a:tab pos="441325" algn="l"/>
              </a:tabLst>
            </a:pPr>
            <a:endParaRPr lang="es-ES" sz="2200" dirty="0" smtClean="0">
              <a:latin typeface="+mn-lt"/>
            </a:endParaRPr>
          </a:p>
          <a:p>
            <a:pPr marL="441325" lvl="0" indent="-361950" algn="just">
              <a:buFont typeface="Wingdings" pitchFamily="2" charset="2"/>
              <a:buChar char="ü"/>
              <a:tabLst>
                <a:tab pos="441325" algn="l"/>
              </a:tabLst>
            </a:pPr>
            <a:r>
              <a:rPr lang="es-ES" sz="2200" dirty="0" smtClean="0">
                <a:latin typeface="+mn-lt"/>
              </a:rPr>
              <a:t>Instalar mecanismos de seguimiento y monitoreo para los trabajadores salvadoreños migrantes, principalmente la figura de Agregados de lo Laboral. </a:t>
            </a:r>
          </a:p>
        </p:txBody>
      </p:sp>
      <p:sp>
        <p:nvSpPr>
          <p:cNvPr id="17" name="Title 1"/>
          <p:cNvSpPr txBox="1">
            <a:spLocks/>
          </p:cNvSpPr>
          <p:nvPr/>
        </p:nvSpPr>
        <p:spPr>
          <a:xfrm>
            <a:off x="628680" y="571480"/>
            <a:ext cx="8229600" cy="428628"/>
          </a:xfrm>
          <a:prstGeom prst="rect">
            <a:avLst/>
          </a:prstGeom>
        </p:spPr>
        <p:txBody>
          <a:bodyPr vert="horz" lIns="91440" tIns="45720" rIns="91440" bIns="45720" rtlCol="0" anchor="ctr">
            <a:noAutofit/>
          </a:bodyPr>
          <a:lstStyle/>
          <a:p>
            <a:pPr algn="r" fontAlgn="auto">
              <a:spcAft>
                <a:spcPts val="0"/>
              </a:spcAft>
              <a:defRPr/>
            </a:pPr>
            <a:r>
              <a:rPr lang="es-SV" sz="4000" b="1" dirty="0" smtClean="0">
                <a:latin typeface="+mj-lt"/>
                <a:ea typeface="+mj-ea"/>
                <a:cs typeface="+mj-cs"/>
              </a:rPr>
              <a:t>Algunos retos para el enfoque de migración y desarrollo</a:t>
            </a:r>
            <a:endParaRPr kumimoji="0" lang="es-SV" sz="4000" b="1" i="0" u="none" strike="noStrike" kern="1200" cap="none" spc="0" normalizeH="0" baseline="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Box 3"/>
          <p:cNvSpPr txBox="1">
            <a:spLocks noChangeArrowheads="1"/>
          </p:cNvSpPr>
          <p:nvPr/>
        </p:nvSpPr>
        <p:spPr bwMode="auto">
          <a:xfrm>
            <a:off x="357188" y="285728"/>
            <a:ext cx="8286750" cy="769441"/>
          </a:xfrm>
          <a:prstGeom prst="rect">
            <a:avLst/>
          </a:prstGeom>
          <a:noFill/>
          <a:ln w="9525">
            <a:noFill/>
            <a:miter lim="800000"/>
            <a:headEnd/>
            <a:tailEnd/>
          </a:ln>
        </p:spPr>
        <p:txBody>
          <a:bodyPr>
            <a:spAutoFit/>
          </a:bodyPr>
          <a:lstStyle/>
          <a:p>
            <a:pPr marL="514350" indent="-514350" algn="r"/>
            <a:r>
              <a:rPr lang="es-SV" sz="4400" b="1" dirty="0">
                <a:latin typeface="Calibri" pitchFamily="34" charset="0"/>
              </a:rPr>
              <a:t>Contactos </a:t>
            </a:r>
            <a:endParaRPr lang="es-SV" sz="4400" dirty="0">
              <a:latin typeface="Calibri" pitchFamily="34" charset="0"/>
            </a:endParaRPr>
          </a:p>
        </p:txBody>
      </p:sp>
      <p:cxnSp>
        <p:nvCxnSpPr>
          <p:cNvPr id="6" name="Straight Connector 5"/>
          <p:cNvCxnSpPr/>
          <p:nvPr/>
        </p:nvCxnSpPr>
        <p:spPr>
          <a:xfrm>
            <a:off x="0" y="92867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20483" name="TextBox 6"/>
          <p:cNvSpPr txBox="1">
            <a:spLocks noChangeArrowheads="1"/>
          </p:cNvSpPr>
          <p:nvPr/>
        </p:nvSpPr>
        <p:spPr bwMode="auto">
          <a:xfrm>
            <a:off x="357158" y="1357313"/>
            <a:ext cx="8001030" cy="3785652"/>
          </a:xfrm>
          <a:prstGeom prst="rect">
            <a:avLst/>
          </a:prstGeom>
          <a:noFill/>
          <a:ln w="9525">
            <a:noFill/>
            <a:miter lim="800000"/>
            <a:headEnd/>
            <a:tailEnd/>
          </a:ln>
        </p:spPr>
        <p:txBody>
          <a:bodyPr wrap="square">
            <a:spAutoFit/>
          </a:bodyPr>
          <a:lstStyle/>
          <a:p>
            <a:pPr algn="just"/>
            <a:r>
              <a:rPr lang="es-ES" sz="2400" b="1" dirty="0">
                <a:latin typeface="Calibri" pitchFamily="34" charset="0"/>
              </a:rPr>
              <a:t> </a:t>
            </a:r>
            <a:endParaRPr lang="es-SV" sz="2400" dirty="0">
              <a:latin typeface="Calibri" pitchFamily="34" charset="0"/>
            </a:endParaRPr>
          </a:p>
          <a:p>
            <a:pPr algn="just"/>
            <a:r>
              <a:rPr lang="es-ES" sz="2400" b="1" dirty="0" smtClean="0">
                <a:latin typeface="Calibri" pitchFamily="34" charset="0"/>
              </a:rPr>
              <a:t>Ministerio </a:t>
            </a:r>
            <a:r>
              <a:rPr lang="es-ES" sz="2400" b="1" dirty="0">
                <a:latin typeface="Calibri" pitchFamily="34" charset="0"/>
              </a:rPr>
              <a:t>de Trabajo y Previsión Social</a:t>
            </a:r>
            <a:endParaRPr lang="es-SV" sz="2400" dirty="0">
              <a:latin typeface="Calibri" pitchFamily="34" charset="0"/>
            </a:endParaRPr>
          </a:p>
          <a:p>
            <a:pPr algn="just"/>
            <a:r>
              <a:rPr lang="es-ES" sz="2400" dirty="0" smtClean="0">
                <a:latin typeface="Calibri" pitchFamily="34" charset="0"/>
              </a:rPr>
              <a:t>Irene Magaña, Unidad </a:t>
            </a:r>
            <a:r>
              <a:rPr lang="es-ES" sz="2400" dirty="0">
                <a:latin typeface="Calibri" pitchFamily="34" charset="0"/>
              </a:rPr>
              <a:t>Trabajadores </a:t>
            </a:r>
            <a:r>
              <a:rPr lang="es-ES" sz="2400" dirty="0" smtClean="0">
                <a:latin typeface="Calibri" pitchFamily="34" charset="0"/>
              </a:rPr>
              <a:t>Migrantes </a:t>
            </a:r>
          </a:p>
          <a:p>
            <a:pPr algn="just"/>
            <a:r>
              <a:rPr lang="es-ES" sz="2400" dirty="0" smtClean="0">
                <a:latin typeface="Calibri" pitchFamily="34" charset="0"/>
                <a:hlinkClick r:id="rId2"/>
              </a:rPr>
              <a:t>maganaabogada@gmail.com</a:t>
            </a:r>
            <a:r>
              <a:rPr lang="es-ES" sz="2400" dirty="0" smtClean="0">
                <a:latin typeface="Calibri" pitchFamily="34" charset="0"/>
              </a:rPr>
              <a:t> </a:t>
            </a:r>
            <a:endParaRPr lang="es-SV" sz="2400" dirty="0">
              <a:latin typeface="Calibri" pitchFamily="34" charset="0"/>
            </a:endParaRPr>
          </a:p>
          <a:p>
            <a:pPr algn="just"/>
            <a:endParaRPr lang="es-ES" sz="2400" dirty="0" smtClean="0">
              <a:latin typeface="Calibri" pitchFamily="34" charset="0"/>
            </a:endParaRPr>
          </a:p>
          <a:p>
            <a:pPr algn="just"/>
            <a:endParaRPr lang="es-ES" sz="2400" b="1" dirty="0">
              <a:latin typeface="Calibri" pitchFamily="34" charset="0"/>
            </a:endParaRPr>
          </a:p>
          <a:p>
            <a:pPr algn="just"/>
            <a:r>
              <a:rPr lang="es-ES" sz="2400" b="1" dirty="0">
                <a:latin typeface="Calibri" pitchFamily="34" charset="0"/>
              </a:rPr>
              <a:t>Ministerio de Relaciones Exteriores</a:t>
            </a:r>
            <a:endParaRPr lang="es-SV" sz="2400" dirty="0">
              <a:latin typeface="Calibri" pitchFamily="34" charset="0"/>
            </a:endParaRPr>
          </a:p>
          <a:p>
            <a:pPr algn="just"/>
            <a:r>
              <a:rPr lang="es-ES" sz="2400" dirty="0" smtClean="0">
                <a:latin typeface="Calibri" pitchFamily="34" charset="0"/>
              </a:rPr>
              <a:t>José Manuel </a:t>
            </a:r>
            <a:r>
              <a:rPr lang="es-ES" sz="2400" dirty="0">
                <a:latin typeface="Calibri" pitchFamily="34" charset="0"/>
              </a:rPr>
              <a:t>Castillo, Director de Fortalecimiento de Organizaciones </a:t>
            </a:r>
            <a:r>
              <a:rPr lang="es-ES" sz="2400" dirty="0" smtClean="0">
                <a:latin typeface="Calibri" pitchFamily="34" charset="0"/>
              </a:rPr>
              <a:t>de Salvadoreños en el Exterior. </a:t>
            </a:r>
            <a:endParaRPr lang="es-ES" sz="2400" dirty="0">
              <a:latin typeface="Calibri" pitchFamily="34" charset="0"/>
            </a:endParaRPr>
          </a:p>
          <a:p>
            <a:pPr algn="just"/>
            <a:r>
              <a:rPr lang="es-ES" sz="2400" u="sng" dirty="0">
                <a:latin typeface="Calibri" pitchFamily="34" charset="0"/>
                <a:hlinkClick r:id="rId3"/>
              </a:rPr>
              <a:t>jcastillo@rree.gob.sv</a:t>
            </a:r>
            <a:r>
              <a:rPr lang="es-ES" sz="2400" dirty="0">
                <a:latin typeface="Calibri" pitchFamily="34" charset="0"/>
              </a:rPr>
              <a:t> </a:t>
            </a:r>
            <a:endParaRPr lang="es-ES" sz="2400" dirty="0" smtClean="0">
              <a:latin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0" y="85725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7410" name="TextBox 6"/>
          <p:cNvSpPr txBox="1">
            <a:spLocks noChangeArrowheads="1"/>
          </p:cNvSpPr>
          <p:nvPr/>
        </p:nvSpPr>
        <p:spPr bwMode="auto">
          <a:xfrm>
            <a:off x="285750" y="142875"/>
            <a:ext cx="8429625" cy="762000"/>
          </a:xfrm>
          <a:prstGeom prst="rect">
            <a:avLst/>
          </a:prstGeom>
          <a:noFill/>
          <a:ln w="9525">
            <a:noFill/>
            <a:miter lim="800000"/>
            <a:headEnd/>
            <a:tailEnd/>
          </a:ln>
        </p:spPr>
        <p:txBody>
          <a:bodyPr>
            <a:spAutoFit/>
          </a:bodyPr>
          <a:lstStyle/>
          <a:p>
            <a:pPr algn="ctr"/>
            <a:endParaRPr lang="es-ES" sz="4400" b="1">
              <a:latin typeface="Calibri" pitchFamily="34" charset="0"/>
            </a:endParaRPr>
          </a:p>
        </p:txBody>
      </p:sp>
      <p:sp>
        <p:nvSpPr>
          <p:cNvPr id="17411" name="TextBox 6"/>
          <p:cNvSpPr txBox="1">
            <a:spLocks noChangeArrowheads="1"/>
          </p:cNvSpPr>
          <p:nvPr/>
        </p:nvSpPr>
        <p:spPr bwMode="auto">
          <a:xfrm>
            <a:off x="785787" y="1214422"/>
            <a:ext cx="7572428" cy="6586418"/>
          </a:xfrm>
          <a:prstGeom prst="rect">
            <a:avLst/>
          </a:prstGeom>
          <a:noFill/>
          <a:ln w="9525">
            <a:noFill/>
            <a:miter lim="800000"/>
            <a:headEnd/>
            <a:tailEnd/>
          </a:ln>
        </p:spPr>
        <p:txBody>
          <a:bodyPr wrap="square">
            <a:spAutoFit/>
          </a:bodyPr>
          <a:lstStyle/>
          <a:p>
            <a:pPr algn="just">
              <a:tabLst>
                <a:tab pos="5922963" algn="l"/>
              </a:tabLst>
            </a:pPr>
            <a:r>
              <a:rPr lang="es-ES" sz="2600" dirty="0" smtClean="0">
                <a:latin typeface="+mj-lt"/>
              </a:rPr>
              <a:t>El Ministerio de Trabajo y Previsión Social es la </a:t>
            </a:r>
            <a:r>
              <a:rPr lang="es-ES" sz="2600" dirty="0">
                <a:latin typeface="+mj-lt"/>
              </a:rPr>
              <a:t>institución del Órgano Ejecutivo encargada de la Administración de las relaciones entre patrono y trabajador en la República de El </a:t>
            </a:r>
            <a:r>
              <a:rPr lang="es-ES" sz="2600" dirty="0" smtClean="0">
                <a:latin typeface="+mj-lt"/>
              </a:rPr>
              <a:t>Salvador.</a:t>
            </a:r>
          </a:p>
          <a:p>
            <a:pPr algn="just">
              <a:tabLst>
                <a:tab pos="5922963" algn="l"/>
              </a:tabLst>
            </a:pPr>
            <a:endParaRPr lang="es-ES" sz="2600" dirty="0" smtClean="0">
              <a:latin typeface="+mj-lt"/>
            </a:endParaRPr>
          </a:p>
          <a:p>
            <a:pPr algn="just">
              <a:tabLst>
                <a:tab pos="5922963" algn="l"/>
              </a:tabLst>
            </a:pPr>
            <a:r>
              <a:rPr lang="es-ES" sz="2600" dirty="0" smtClean="0">
                <a:latin typeface="+mj-lt"/>
              </a:rPr>
              <a:t>Su misión es </a:t>
            </a:r>
            <a:r>
              <a:rPr lang="es-SV" sz="2600" dirty="0" smtClean="0">
                <a:latin typeface="+mj-lt"/>
              </a:rPr>
              <a:t> la institución rectora de la administración pública en materia de trabajo y previsión social, encargada de potenciar las relaciones laborales, sustentados en el dialogo, la concertación social y la participación tripartita, teniendo  como fin principal el mejoramiento del salario real, condiciones laborales y calidad de vida de las y los trabajadores, en un marco de equidad y justicia social.</a:t>
            </a:r>
            <a:endParaRPr lang="es-ES" sz="2600" dirty="0">
              <a:latin typeface="+mj-lt"/>
            </a:endParaRPr>
          </a:p>
          <a:p>
            <a:pPr algn="just"/>
            <a:endParaRPr lang="es-ES" sz="2800" b="1" dirty="0">
              <a:latin typeface="+mj-lt"/>
            </a:endParaRPr>
          </a:p>
          <a:p>
            <a:pPr algn="just"/>
            <a:endParaRPr lang="es-ES" sz="2800" b="1" dirty="0">
              <a:latin typeface="+mj-lt"/>
            </a:endParaRPr>
          </a:p>
          <a:p>
            <a:pPr algn="just"/>
            <a:endParaRPr lang="en-US" sz="2800" dirty="0">
              <a:latin typeface="+mj-lt"/>
            </a:endParaRPr>
          </a:p>
        </p:txBody>
      </p:sp>
      <p:sp>
        <p:nvSpPr>
          <p:cNvPr id="5" name="TextBox 4"/>
          <p:cNvSpPr txBox="1"/>
          <p:nvPr/>
        </p:nvSpPr>
        <p:spPr>
          <a:xfrm>
            <a:off x="3000364" y="71414"/>
            <a:ext cx="5429288" cy="769441"/>
          </a:xfrm>
          <a:prstGeom prst="rect">
            <a:avLst/>
          </a:prstGeom>
          <a:noFill/>
        </p:spPr>
        <p:txBody>
          <a:bodyPr wrap="square" rtlCol="0">
            <a:spAutoFit/>
          </a:bodyPr>
          <a:lstStyle/>
          <a:p>
            <a:pPr algn="r"/>
            <a:r>
              <a:rPr lang="es-ES" sz="4400" b="1" dirty="0" smtClean="0">
                <a:latin typeface="+mj-lt"/>
              </a:rPr>
              <a:t>Contexto laboral</a:t>
            </a:r>
            <a:endParaRPr lang="en-US" sz="4400" b="1" dirty="0">
              <a:latin typeface="+mj-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p:cNvSpPr>
          <p:nvPr>
            <p:ph type="body" idx="1"/>
          </p:nvPr>
        </p:nvSpPr>
        <p:spPr>
          <a:xfrm>
            <a:off x="528638" y="1357298"/>
            <a:ext cx="7972452" cy="4525963"/>
          </a:xfrm>
        </p:spPr>
        <p:txBody>
          <a:bodyPr/>
          <a:lstStyle/>
          <a:p>
            <a:pPr marL="0" indent="0" algn="just">
              <a:lnSpc>
                <a:spcPct val="90000"/>
              </a:lnSpc>
              <a:buNone/>
            </a:pPr>
            <a:r>
              <a:rPr lang="es-SV" sz="3600" dirty="0" smtClean="0">
                <a:latin typeface="+mj-lt"/>
              </a:rPr>
              <a:t>La visión del Ministerio de Trabajo es ser una Institución líder dentro de la  Administración Pública vinculada a la gente, que brinde servicios de calidad, con eficiencia y trasparencia, a fin de alcanzar el desarrollo integral </a:t>
            </a:r>
            <a:r>
              <a:rPr lang="es-SV" sz="3600" b="1" dirty="0" smtClean="0">
                <a:latin typeface="+mj-lt"/>
              </a:rPr>
              <a:t>en el área </a:t>
            </a:r>
            <a:r>
              <a:rPr lang="es-SV" sz="3600" b="1" dirty="0" err="1" smtClean="0">
                <a:latin typeface="+mj-lt"/>
              </a:rPr>
              <a:t>sociolaboral</a:t>
            </a:r>
            <a:r>
              <a:rPr lang="es-SV" sz="3600" dirty="0" smtClean="0">
                <a:latin typeface="+mj-lt"/>
              </a:rPr>
              <a:t> y la protección de las fuentes de trabajo.</a:t>
            </a:r>
            <a:endParaRPr lang="es-SV" sz="3600" dirty="0" smtClean="0">
              <a:solidFill>
                <a:srgbClr val="898989"/>
              </a:solidFill>
              <a:latin typeface="+mj-lt"/>
            </a:endParaRPr>
          </a:p>
          <a:p>
            <a:pPr>
              <a:lnSpc>
                <a:spcPct val="90000"/>
              </a:lnSpc>
            </a:pPr>
            <a:endParaRPr lang="es-SV" sz="3600" dirty="0" smtClean="0">
              <a:solidFill>
                <a:srgbClr val="898989"/>
              </a:solidFill>
            </a:endParaRPr>
          </a:p>
          <a:p>
            <a:pPr>
              <a:lnSpc>
                <a:spcPct val="90000"/>
              </a:lnSpc>
            </a:pPr>
            <a:endParaRPr lang="es-ES" dirty="0" smtClean="0"/>
          </a:p>
        </p:txBody>
      </p:sp>
      <p:cxnSp>
        <p:nvCxnSpPr>
          <p:cNvPr id="5" name="Straight Connector 4"/>
          <p:cNvCxnSpPr/>
          <p:nvPr/>
        </p:nvCxnSpPr>
        <p:spPr>
          <a:xfrm>
            <a:off x="0" y="85725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000364" y="71414"/>
            <a:ext cx="5429288" cy="769441"/>
          </a:xfrm>
          <a:prstGeom prst="rect">
            <a:avLst/>
          </a:prstGeom>
          <a:noFill/>
        </p:spPr>
        <p:txBody>
          <a:bodyPr wrap="square" rtlCol="0">
            <a:spAutoFit/>
          </a:bodyPr>
          <a:lstStyle/>
          <a:p>
            <a:pPr algn="r"/>
            <a:r>
              <a:rPr lang="es-ES" sz="4400" b="1" dirty="0" smtClean="0">
                <a:latin typeface="+mj-lt"/>
              </a:rPr>
              <a:t>Contexto laboral</a:t>
            </a:r>
            <a:endParaRPr lang="en-US" sz="4400" b="1" dirty="0">
              <a:latin typeface="+mj-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p:cNvGrpSpPr/>
          <p:nvPr/>
        </p:nvGrpSpPr>
        <p:grpSpPr>
          <a:xfrm>
            <a:off x="446117" y="1714488"/>
            <a:ext cx="8340725" cy="4176713"/>
            <a:chOff x="250825" y="2349500"/>
            <a:chExt cx="8340725" cy="4176713"/>
          </a:xfrm>
        </p:grpSpPr>
        <p:sp>
          <p:nvSpPr>
            <p:cNvPr id="5" name="AutoShape 5"/>
            <p:cNvSpPr>
              <a:spLocks noChangeArrowheads="1"/>
            </p:cNvSpPr>
            <p:nvPr/>
          </p:nvSpPr>
          <p:spPr bwMode="auto">
            <a:xfrm>
              <a:off x="250825" y="2349500"/>
              <a:ext cx="4249738" cy="1008063"/>
            </a:xfrm>
            <a:prstGeom prst="roundRect">
              <a:avLst>
                <a:gd name="adj" fmla="val 16667"/>
              </a:avLst>
            </a:prstGeom>
            <a:ln>
              <a:headEnd/>
              <a:tailEnd/>
            </a:ln>
            <a:effectLst>
              <a:outerShdw blurRad="57150" dist="38100" dir="5400000" algn="ctr" rotWithShape="0">
                <a:schemeClr val="accent1">
                  <a:shade val="9000"/>
                  <a:satMod val="105000"/>
                  <a:alpha val="48000"/>
                </a:schemeClr>
              </a:outerShdw>
            </a:effectLst>
          </p:spPr>
          <p:style>
            <a:lnRef idx="1">
              <a:schemeClr val="accent1"/>
            </a:lnRef>
            <a:fillRef idx="2">
              <a:schemeClr val="accent1"/>
            </a:fillRef>
            <a:effectRef idx="1">
              <a:schemeClr val="accent1"/>
            </a:effectRef>
            <a:fontRef idx="minor">
              <a:schemeClr val="dk1"/>
            </a:fontRef>
          </p:style>
          <p:txBody>
            <a:bodyPr wrap="none" anchor="ctr"/>
            <a:lstStyle/>
            <a:p>
              <a:pPr algn="ctr">
                <a:defRPr/>
              </a:pPr>
              <a:r>
                <a:rPr lang="es-MX" sz="2400" b="1" dirty="0">
                  <a:solidFill>
                    <a:srgbClr val="000000"/>
                  </a:solidFill>
                  <a:latin typeface="Arial" charset="0"/>
                </a:rPr>
                <a:t>Principales</a:t>
              </a:r>
              <a:r>
                <a:rPr lang="es-MX" sz="2400" dirty="0">
                  <a:solidFill>
                    <a:schemeClr val="tx1"/>
                  </a:solidFill>
                  <a:latin typeface="Arial" charset="0"/>
                </a:rPr>
                <a:t> </a:t>
              </a:r>
              <a:r>
                <a:rPr lang="es-MX" sz="2400" b="1" dirty="0">
                  <a:solidFill>
                    <a:srgbClr val="000000"/>
                  </a:solidFill>
                  <a:latin typeface="Century Gothic" pitchFamily="34" charset="0"/>
                  <a:ea typeface="ＭＳ Ｐゴシック"/>
                  <a:cs typeface="ＭＳ Ｐゴシック"/>
                </a:rPr>
                <a:t>Políticas</a:t>
              </a:r>
            </a:p>
            <a:p>
              <a:pPr algn="ctr">
                <a:defRPr/>
              </a:pPr>
              <a:r>
                <a:rPr lang="es-MX" sz="2400" b="1" dirty="0">
                  <a:solidFill>
                    <a:srgbClr val="000000"/>
                  </a:solidFill>
                  <a:latin typeface="Century Gothic" pitchFamily="34" charset="0"/>
                  <a:ea typeface="ＭＳ Ｐゴシック"/>
                  <a:cs typeface="ＭＳ Ｐゴシック"/>
                </a:rPr>
                <a:t>del MTPS</a:t>
              </a:r>
              <a:endParaRPr lang="es-ES" sz="2400" b="1" dirty="0">
                <a:solidFill>
                  <a:srgbClr val="000000"/>
                </a:solidFill>
                <a:latin typeface="Century Gothic" pitchFamily="34" charset="0"/>
                <a:ea typeface="ＭＳ Ｐゴシック"/>
                <a:cs typeface="ＭＳ Ｐゴシック"/>
              </a:endParaRPr>
            </a:p>
          </p:txBody>
        </p:sp>
        <p:sp>
          <p:nvSpPr>
            <p:cNvPr id="7" name="AutoShape 8"/>
            <p:cNvSpPr>
              <a:spLocks noChangeArrowheads="1"/>
            </p:cNvSpPr>
            <p:nvPr/>
          </p:nvSpPr>
          <p:spPr bwMode="auto">
            <a:xfrm>
              <a:off x="6143625" y="4214813"/>
              <a:ext cx="2447925" cy="1081087"/>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fontAlgn="auto">
                <a:spcBef>
                  <a:spcPts val="0"/>
                </a:spcBef>
                <a:spcAft>
                  <a:spcPts val="0"/>
                </a:spcAft>
                <a:defRPr/>
              </a:pPr>
              <a:r>
                <a:rPr lang="es-MX" dirty="0">
                  <a:solidFill>
                    <a:srgbClr val="000000"/>
                  </a:solidFill>
                  <a:latin typeface="Century Gothic" pitchFamily="34" charset="0"/>
                  <a:ea typeface="ＭＳ Ｐゴシック" pitchFamily="34" charset="-128"/>
                </a:rPr>
                <a:t>Equidad de Genero</a:t>
              </a:r>
            </a:p>
            <a:p>
              <a:pPr algn="ctr" fontAlgn="auto">
                <a:spcBef>
                  <a:spcPts val="0"/>
                </a:spcBef>
                <a:spcAft>
                  <a:spcPts val="0"/>
                </a:spcAft>
                <a:defRPr/>
              </a:pPr>
              <a:endParaRPr lang="es-ES" dirty="0">
                <a:solidFill>
                  <a:srgbClr val="000000"/>
                </a:solidFill>
                <a:latin typeface="Century Gothic" pitchFamily="34" charset="0"/>
                <a:ea typeface="ＭＳ Ｐゴシック" pitchFamily="34" charset="-128"/>
              </a:endParaRPr>
            </a:p>
          </p:txBody>
        </p:sp>
        <p:sp>
          <p:nvSpPr>
            <p:cNvPr id="8" name="AutoShape 9"/>
            <p:cNvSpPr>
              <a:spLocks noChangeArrowheads="1"/>
            </p:cNvSpPr>
            <p:nvPr/>
          </p:nvSpPr>
          <p:spPr bwMode="auto">
            <a:xfrm>
              <a:off x="6215063" y="5445125"/>
              <a:ext cx="2376487" cy="1081088"/>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fontAlgn="auto">
                <a:spcBef>
                  <a:spcPts val="0"/>
                </a:spcBef>
                <a:spcAft>
                  <a:spcPts val="0"/>
                </a:spcAft>
                <a:defRPr/>
              </a:pPr>
              <a:r>
                <a:rPr lang="es-MX" dirty="0">
                  <a:solidFill>
                    <a:srgbClr val="000000"/>
                  </a:solidFill>
                  <a:latin typeface="Century Gothic" pitchFamily="34" charset="0"/>
                  <a:ea typeface="ＭＳ Ｐゴシック" pitchFamily="34" charset="-128"/>
                </a:rPr>
                <a:t>Fortalecimiento</a:t>
              </a:r>
            </a:p>
            <a:p>
              <a:pPr algn="ctr" fontAlgn="auto">
                <a:spcBef>
                  <a:spcPts val="0"/>
                </a:spcBef>
                <a:spcAft>
                  <a:spcPts val="0"/>
                </a:spcAft>
                <a:defRPr/>
              </a:pPr>
              <a:r>
                <a:rPr lang="es-MX" dirty="0">
                  <a:solidFill>
                    <a:srgbClr val="000000"/>
                  </a:solidFill>
                  <a:latin typeface="Century Gothic" pitchFamily="34" charset="0"/>
                  <a:ea typeface="ＭＳ Ｐゴシック" pitchFamily="34" charset="-128"/>
                </a:rPr>
                <a:t>de la cultura </a:t>
              </a:r>
            </a:p>
            <a:p>
              <a:pPr algn="ctr" fontAlgn="auto">
                <a:spcBef>
                  <a:spcPts val="0"/>
                </a:spcBef>
                <a:spcAft>
                  <a:spcPts val="0"/>
                </a:spcAft>
                <a:defRPr/>
              </a:pPr>
              <a:r>
                <a:rPr lang="es-MX" dirty="0">
                  <a:solidFill>
                    <a:srgbClr val="000000"/>
                  </a:solidFill>
                  <a:latin typeface="Century Gothic" pitchFamily="34" charset="0"/>
                  <a:ea typeface="ＭＳ Ｐゴシック" pitchFamily="34" charset="-128"/>
                </a:rPr>
                <a:t>sindical</a:t>
              </a:r>
              <a:endParaRPr lang="es-ES" dirty="0">
                <a:solidFill>
                  <a:srgbClr val="000000"/>
                </a:solidFill>
                <a:latin typeface="Century Gothic" pitchFamily="34" charset="0"/>
                <a:ea typeface="ＭＳ Ｐゴシック" pitchFamily="34" charset="-128"/>
              </a:endParaRPr>
            </a:p>
          </p:txBody>
        </p:sp>
        <p:cxnSp>
          <p:nvCxnSpPr>
            <p:cNvPr id="20485" name="AutoShape 11"/>
            <p:cNvCxnSpPr>
              <a:cxnSpLocks noChangeShapeType="1"/>
            </p:cNvCxnSpPr>
            <p:nvPr/>
          </p:nvCxnSpPr>
          <p:spPr bwMode="auto">
            <a:xfrm flipV="1">
              <a:off x="4500563" y="2357438"/>
              <a:ext cx="1525587" cy="322262"/>
            </a:xfrm>
            <a:prstGeom prst="straightConnector1">
              <a:avLst/>
            </a:prstGeom>
            <a:noFill/>
            <a:ln w="9525">
              <a:solidFill>
                <a:schemeClr val="tx1"/>
              </a:solidFill>
              <a:round/>
              <a:headEnd/>
              <a:tailEnd/>
            </a:ln>
          </p:spPr>
        </p:cxnSp>
        <p:cxnSp>
          <p:nvCxnSpPr>
            <p:cNvPr id="20486" name="AutoShape 12"/>
            <p:cNvCxnSpPr>
              <a:cxnSpLocks noChangeShapeType="1"/>
            </p:cNvCxnSpPr>
            <p:nvPr/>
          </p:nvCxnSpPr>
          <p:spPr bwMode="auto">
            <a:xfrm>
              <a:off x="4500563" y="2857500"/>
              <a:ext cx="1643062" cy="754063"/>
            </a:xfrm>
            <a:prstGeom prst="straightConnector1">
              <a:avLst/>
            </a:prstGeom>
            <a:noFill/>
            <a:ln w="9525">
              <a:solidFill>
                <a:schemeClr val="tx1"/>
              </a:solidFill>
              <a:round/>
              <a:headEnd/>
              <a:tailEnd/>
            </a:ln>
          </p:spPr>
        </p:cxnSp>
        <p:cxnSp>
          <p:nvCxnSpPr>
            <p:cNvPr id="20487" name="AutoShape 13"/>
            <p:cNvCxnSpPr>
              <a:cxnSpLocks noChangeShapeType="1"/>
            </p:cNvCxnSpPr>
            <p:nvPr/>
          </p:nvCxnSpPr>
          <p:spPr bwMode="auto">
            <a:xfrm rot="16200000" flipH="1">
              <a:off x="4192568" y="3665557"/>
              <a:ext cx="2349523" cy="1733533"/>
            </a:xfrm>
            <a:prstGeom prst="straightConnector1">
              <a:avLst/>
            </a:prstGeom>
            <a:noFill/>
            <a:ln w="9525">
              <a:solidFill>
                <a:schemeClr val="tx1"/>
              </a:solidFill>
              <a:round/>
              <a:headEnd/>
              <a:tailEnd/>
            </a:ln>
          </p:spPr>
        </p:cxnSp>
        <p:sp>
          <p:nvSpPr>
            <p:cNvPr id="13" name="AutoShape 8"/>
            <p:cNvSpPr>
              <a:spLocks noChangeArrowheads="1"/>
            </p:cNvSpPr>
            <p:nvPr/>
          </p:nvSpPr>
          <p:spPr bwMode="auto">
            <a:xfrm>
              <a:off x="6072188" y="3000375"/>
              <a:ext cx="2447925" cy="1081088"/>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fontAlgn="auto">
                <a:spcBef>
                  <a:spcPts val="0"/>
                </a:spcBef>
                <a:spcAft>
                  <a:spcPts val="0"/>
                </a:spcAft>
                <a:defRPr/>
              </a:pPr>
              <a:r>
                <a:rPr lang="es-MX" dirty="0">
                  <a:solidFill>
                    <a:srgbClr val="000000"/>
                  </a:solidFill>
                  <a:latin typeface="Century Gothic" pitchFamily="34" charset="0"/>
                  <a:ea typeface="ＭＳ Ｐゴシック" pitchFamily="34" charset="-128"/>
                </a:rPr>
                <a:t>Formación </a:t>
              </a:r>
            </a:p>
            <a:p>
              <a:pPr algn="ctr" fontAlgn="auto">
                <a:spcBef>
                  <a:spcPts val="0"/>
                </a:spcBef>
                <a:spcAft>
                  <a:spcPts val="0"/>
                </a:spcAft>
                <a:defRPr/>
              </a:pPr>
              <a:r>
                <a:rPr lang="es-MX" dirty="0">
                  <a:solidFill>
                    <a:srgbClr val="000000"/>
                  </a:solidFill>
                  <a:latin typeface="Century Gothic" pitchFamily="34" charset="0"/>
                  <a:ea typeface="ＭＳ Ｐゴシック" pitchFamily="34" charset="-128"/>
                </a:rPr>
                <a:t>laboral</a:t>
              </a:r>
              <a:endParaRPr lang="es-ES" dirty="0">
                <a:solidFill>
                  <a:srgbClr val="000000"/>
                </a:solidFill>
                <a:latin typeface="Century Gothic" pitchFamily="34" charset="0"/>
                <a:ea typeface="ＭＳ Ｐゴシック" pitchFamily="34" charset="-128"/>
              </a:endParaRPr>
            </a:p>
          </p:txBody>
        </p:sp>
        <p:cxnSp>
          <p:nvCxnSpPr>
            <p:cNvPr id="20489" name="AutoShape 12"/>
            <p:cNvCxnSpPr>
              <a:cxnSpLocks noChangeShapeType="1"/>
            </p:cNvCxnSpPr>
            <p:nvPr/>
          </p:nvCxnSpPr>
          <p:spPr bwMode="auto">
            <a:xfrm>
              <a:off x="4519584" y="3206756"/>
              <a:ext cx="1624041" cy="1293807"/>
            </a:xfrm>
            <a:prstGeom prst="straightConnector1">
              <a:avLst/>
            </a:prstGeom>
            <a:noFill/>
            <a:ln w="9525">
              <a:solidFill>
                <a:schemeClr val="tx1"/>
              </a:solidFill>
              <a:round/>
              <a:headEnd/>
              <a:tailEnd/>
            </a:ln>
          </p:spPr>
        </p:cxnSp>
        <p:sp>
          <p:nvSpPr>
            <p:cNvPr id="12" name="AutoShape 15"/>
            <p:cNvSpPr>
              <a:spLocks noChangeArrowheads="1"/>
            </p:cNvSpPr>
            <p:nvPr/>
          </p:nvSpPr>
          <p:spPr bwMode="auto">
            <a:xfrm>
              <a:off x="327025" y="3751257"/>
              <a:ext cx="4103687" cy="2520143"/>
            </a:xfrm>
            <a:prstGeom prst="roundRect">
              <a:avLst>
                <a:gd name="adj" fmla="val 16667"/>
              </a:avLst>
            </a:prstGeom>
            <a:ln>
              <a:headEnd/>
              <a:tailEnd/>
            </a:ln>
            <a:effectLst>
              <a:outerShdw blurRad="57150" dist="38100" dir="5400000" algn="ctr" rotWithShape="0">
                <a:schemeClr val="accent1">
                  <a:shade val="9000"/>
                  <a:satMod val="105000"/>
                  <a:alpha val="48000"/>
                </a:schemeClr>
              </a:outerShdw>
              <a:reflection blurRad="6350" stA="52000" endA="300" endPos="35000" dir="5400000" sy="-100000" algn="bl" rotWithShape="0"/>
            </a:effectLst>
          </p:spPr>
          <p:style>
            <a:lnRef idx="1">
              <a:schemeClr val="accent1"/>
            </a:lnRef>
            <a:fillRef idx="2">
              <a:schemeClr val="accent1"/>
            </a:fillRef>
            <a:effectRef idx="1">
              <a:schemeClr val="accent1"/>
            </a:effectRef>
            <a:fontRef idx="minor">
              <a:schemeClr val="dk1"/>
            </a:fontRef>
          </p:style>
          <p:txBody>
            <a:bodyPr wrap="none" anchor="ctr"/>
            <a:lstStyle/>
            <a:p>
              <a:pPr algn="ctr" fontAlgn="auto">
                <a:spcBef>
                  <a:spcPts val="0"/>
                </a:spcBef>
                <a:spcAft>
                  <a:spcPts val="0"/>
                </a:spcAft>
                <a:defRPr/>
              </a:pPr>
              <a:r>
                <a:rPr lang="es-SV" sz="1600" dirty="0">
                  <a:solidFill>
                    <a:schemeClr val="tx1"/>
                  </a:solidFill>
                  <a:latin typeface="Century Gothic" pitchFamily="34" charset="0"/>
                  <a:sym typeface="Wingdings 2" pitchFamily="-107" charset="2"/>
                </a:rPr>
                <a:t>FORTALECIMIENTO INSTITUCIONAL</a:t>
              </a:r>
            </a:p>
            <a:p>
              <a:pPr algn="ctr" fontAlgn="auto">
                <a:spcBef>
                  <a:spcPts val="0"/>
                </a:spcBef>
                <a:spcAft>
                  <a:spcPts val="0"/>
                </a:spcAft>
                <a:defRPr/>
              </a:pPr>
              <a:endParaRPr lang="es-ES" sz="1600" u="sng" dirty="0">
                <a:solidFill>
                  <a:schemeClr val="tx1"/>
                </a:solidFill>
                <a:effectLst>
                  <a:reflection blurRad="6350" stA="55000" endA="300" endPos="45500" dir="5400000" sy="-100000" algn="bl" rotWithShape="0"/>
                </a:effectLst>
                <a:latin typeface="Century Gothic" pitchFamily="34" charset="0"/>
                <a:sym typeface="Wingdings 2" pitchFamily="-107" charset="2"/>
              </a:endParaRPr>
            </a:p>
            <a:p>
              <a:pPr algn="ctr" fontAlgn="auto">
                <a:spcBef>
                  <a:spcPts val="0"/>
                </a:spcBef>
                <a:spcAft>
                  <a:spcPts val="0"/>
                </a:spcAft>
                <a:defRPr/>
              </a:pPr>
              <a:r>
                <a:rPr lang="es-SV" sz="1600" dirty="0">
                  <a:solidFill>
                    <a:schemeClr val="tx1"/>
                  </a:solidFill>
                  <a:latin typeface="Century Gothic" pitchFamily="34" charset="0"/>
                  <a:sym typeface="Wingdings 2" pitchFamily="-107" charset="2"/>
                </a:rPr>
                <a:t>Revisión de la estructura organizativa</a:t>
              </a:r>
            </a:p>
            <a:p>
              <a:pPr algn="ctr" fontAlgn="auto">
                <a:spcBef>
                  <a:spcPts val="0"/>
                </a:spcBef>
                <a:spcAft>
                  <a:spcPts val="0"/>
                </a:spcAft>
                <a:defRPr/>
              </a:pPr>
              <a:r>
                <a:rPr lang="es-SV" sz="1600" dirty="0">
                  <a:solidFill>
                    <a:schemeClr val="tx1"/>
                  </a:solidFill>
                  <a:latin typeface="Century Gothic" pitchFamily="34" charset="0"/>
                  <a:sym typeface="Wingdings 2" pitchFamily="-107" charset="2"/>
                </a:rPr>
                <a:t>reformas legales y reglamentarias</a:t>
              </a:r>
            </a:p>
            <a:p>
              <a:pPr algn="ctr" fontAlgn="auto">
                <a:spcBef>
                  <a:spcPts val="0"/>
                </a:spcBef>
                <a:spcAft>
                  <a:spcPts val="0"/>
                </a:spcAft>
                <a:defRPr/>
              </a:pPr>
              <a:r>
                <a:rPr lang="es-SV" sz="1600" dirty="0">
                  <a:solidFill>
                    <a:schemeClr val="tx1"/>
                  </a:solidFill>
                  <a:latin typeface="Century Gothic" pitchFamily="34" charset="0"/>
                  <a:sym typeface="Wingdings 2" pitchFamily="-107" charset="2"/>
                </a:rPr>
                <a:t>transparencia y calidad en los servicios</a:t>
              </a:r>
            </a:p>
            <a:p>
              <a:pPr algn="ctr" fontAlgn="auto">
                <a:spcBef>
                  <a:spcPts val="0"/>
                </a:spcBef>
                <a:spcAft>
                  <a:spcPts val="0"/>
                </a:spcAft>
                <a:defRPr/>
              </a:pPr>
              <a:endParaRPr lang="es-ES" dirty="0">
                <a:solidFill>
                  <a:schemeClr val="tx1"/>
                </a:solidFill>
              </a:endParaRPr>
            </a:p>
          </p:txBody>
        </p:sp>
      </p:grpSp>
      <p:sp>
        <p:nvSpPr>
          <p:cNvPr id="6" name="AutoShape 7"/>
          <p:cNvSpPr>
            <a:spLocks noChangeArrowheads="1"/>
          </p:cNvSpPr>
          <p:nvPr/>
        </p:nvSpPr>
        <p:spPr bwMode="auto">
          <a:xfrm>
            <a:off x="6286512" y="1142984"/>
            <a:ext cx="2447925" cy="1081087"/>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fontAlgn="auto">
              <a:spcBef>
                <a:spcPts val="0"/>
              </a:spcBef>
              <a:spcAft>
                <a:spcPts val="0"/>
              </a:spcAft>
              <a:defRPr/>
            </a:pPr>
            <a:r>
              <a:rPr lang="es-MX" dirty="0">
                <a:solidFill>
                  <a:srgbClr val="000000"/>
                </a:solidFill>
                <a:latin typeface="Century Gothic" pitchFamily="34" charset="0"/>
                <a:ea typeface="ＭＳ Ｐゴシック" pitchFamily="34" charset="-128"/>
              </a:rPr>
              <a:t>Política de empleo</a:t>
            </a:r>
          </a:p>
          <a:p>
            <a:pPr algn="ctr" fontAlgn="auto">
              <a:spcBef>
                <a:spcPts val="0"/>
              </a:spcBef>
              <a:spcAft>
                <a:spcPts val="0"/>
              </a:spcAft>
              <a:defRPr/>
            </a:pPr>
            <a:r>
              <a:rPr lang="es-MX" dirty="0">
                <a:solidFill>
                  <a:srgbClr val="000000"/>
                </a:solidFill>
                <a:latin typeface="Century Gothic" pitchFamily="34" charset="0"/>
                <a:ea typeface="ＭＳ Ｐゴシック" pitchFamily="34" charset="-128"/>
              </a:rPr>
              <a:t>y trabajo decente</a:t>
            </a:r>
            <a:endParaRPr lang="es-ES" dirty="0">
              <a:solidFill>
                <a:srgbClr val="000000"/>
              </a:solidFill>
              <a:latin typeface="Century Gothic" pitchFamily="34" charset="0"/>
              <a:ea typeface="ＭＳ Ｐゴシック" pitchFamily="34" charset="-128"/>
            </a:endParaRPr>
          </a:p>
        </p:txBody>
      </p:sp>
      <p:cxnSp>
        <p:nvCxnSpPr>
          <p:cNvPr id="14" name="Straight Connector 13"/>
          <p:cNvCxnSpPr/>
          <p:nvPr/>
        </p:nvCxnSpPr>
        <p:spPr>
          <a:xfrm>
            <a:off x="0" y="85725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2"/>
          <p:cNvSpPr>
            <a:spLocks noGrp="1"/>
          </p:cNvSpPr>
          <p:nvPr>
            <p:ph type="title"/>
          </p:nvPr>
        </p:nvSpPr>
        <p:spPr>
          <a:xfrm>
            <a:off x="457200" y="71422"/>
            <a:ext cx="8229600" cy="1143000"/>
          </a:xfrm>
        </p:spPr>
        <p:txBody>
          <a:bodyPr/>
          <a:lstStyle/>
          <a:p>
            <a:pPr algn="r"/>
            <a:r>
              <a:rPr lang="es-SV" sz="3600" b="1" dirty="0" smtClean="0">
                <a:ea typeface="ＭＳ Ｐゴシック"/>
                <a:cs typeface="ＭＳ Ｐゴシック"/>
              </a:rPr>
              <a:t>PRINCIPALES POLÍTICAS</a:t>
            </a:r>
            <a:endParaRPr lang="es-ES" sz="3600" b="1"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p:cNvSpPr>
          <p:nvPr>
            <p:ph type="title"/>
          </p:nvPr>
        </p:nvSpPr>
        <p:spPr>
          <a:xfrm>
            <a:off x="0" y="142860"/>
            <a:ext cx="8624888" cy="1143000"/>
          </a:xfrm>
        </p:spPr>
        <p:txBody>
          <a:bodyPr/>
          <a:lstStyle/>
          <a:p>
            <a:pPr algn="r"/>
            <a:r>
              <a:rPr lang="es-ES" sz="2800" b="1" dirty="0" smtClean="0"/>
              <a:t/>
            </a:r>
            <a:br>
              <a:rPr lang="es-ES" sz="2800" b="1" dirty="0" smtClean="0"/>
            </a:br>
            <a:r>
              <a:rPr lang="es-ES" sz="2800" b="1" dirty="0" smtClean="0"/>
              <a:t>OBJETIVO ESTRATÉGICO</a:t>
            </a:r>
            <a:r>
              <a:rPr lang="es-SV" sz="2800" b="1" dirty="0" smtClean="0"/>
              <a:t> </a:t>
            </a:r>
            <a:br>
              <a:rPr lang="es-SV" sz="2800" b="1" dirty="0" smtClean="0"/>
            </a:br>
            <a:r>
              <a:rPr lang="es-SV" sz="2800" b="1" dirty="0" smtClean="0"/>
              <a:t>Fomento del empleo y trabajo decente, y la modernización de la administración del trabajo</a:t>
            </a:r>
            <a:r>
              <a:rPr lang="es-SV" sz="2000" b="1" dirty="0" smtClean="0"/>
              <a:t/>
            </a:r>
            <a:br>
              <a:rPr lang="es-SV" sz="2000" b="1" dirty="0" smtClean="0"/>
            </a:br>
            <a:endParaRPr lang="es-ES" sz="2000" b="1" dirty="0" smtClean="0"/>
          </a:p>
        </p:txBody>
      </p:sp>
      <p:graphicFrame>
        <p:nvGraphicFramePr>
          <p:cNvPr id="21535" name="Group 31"/>
          <p:cNvGraphicFramePr>
            <a:graphicFrameLocks noGrp="1"/>
          </p:cNvGraphicFramePr>
          <p:nvPr>
            <p:ph idx="1"/>
          </p:nvPr>
        </p:nvGraphicFramePr>
        <p:xfrm>
          <a:off x="579465" y="1985978"/>
          <a:ext cx="7921625" cy="3657600"/>
        </p:xfrm>
        <a:graphic>
          <a:graphicData uri="http://schemas.openxmlformats.org/drawingml/2006/table">
            <a:tbl>
              <a:tblPr/>
              <a:tblGrid>
                <a:gridCol w="2111375"/>
                <a:gridCol w="5810250"/>
              </a:tblGrid>
              <a:tr h="3000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sz="1500" b="1" i="0" u="none" strike="noStrike" cap="none" normalizeH="0" baseline="0" dirty="0" smtClean="0">
                          <a:ln>
                            <a:noFill/>
                          </a:ln>
                          <a:solidFill>
                            <a:schemeClr val="bg1"/>
                          </a:solidFill>
                          <a:effectLst/>
                          <a:latin typeface="Calibri" pitchFamily="34" charset="0"/>
                        </a:rPr>
                        <a:t>PROCESO PRIORITARIO</a:t>
                      </a:r>
                      <a:endParaRPr kumimoji="0" lang="es-SV" sz="1500" b="1"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9646"/>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sz="1500" b="1" i="0" u="none" strike="noStrike" cap="none" normalizeH="0" baseline="0" dirty="0" smtClean="0">
                          <a:ln>
                            <a:noFill/>
                          </a:ln>
                          <a:solidFill>
                            <a:schemeClr val="bg1"/>
                          </a:solidFill>
                          <a:effectLst/>
                          <a:latin typeface="Calibri" pitchFamily="34" charset="0"/>
                        </a:rPr>
                        <a:t>ACCIONES</a:t>
                      </a:r>
                      <a:endParaRPr kumimoji="0" lang="es-SV" sz="1500" b="1" i="0" u="none" strike="noStrike" cap="none" normalizeH="0" baseline="0" dirty="0" smtClean="0">
                        <a:ln>
                          <a:noFill/>
                        </a:ln>
                        <a:solidFill>
                          <a:schemeClr val="tx1"/>
                        </a:solidFill>
                        <a:effectLst/>
                        <a:latin typeface="Calibri"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9646"/>
                    </a:solidFill>
                  </a:tcPr>
                </a:tc>
              </a:tr>
              <a:tr h="515938">
                <a:tc rowSpan="4">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SV" sz="1500" b="0" i="0" u="none" strike="noStrike" cap="none" normalizeH="0" baseline="0" dirty="0" smtClean="0">
                          <a:ln>
                            <a:noFill/>
                          </a:ln>
                          <a:solidFill>
                            <a:schemeClr val="tx1"/>
                          </a:solidFill>
                          <a:effectLst/>
                          <a:latin typeface="Calibri" pitchFamily="34" charset="0"/>
                        </a:rPr>
                        <a:t>I. Desarrollar estrategias que impulsen la Intermediación Laboral a nivel nacional e internacional;  incluyendo la igualdad de oportunidades  con enfoque de género en jóvenes, personas con discapacidad, adulto mayor, mujeres jefas de hogar y población en general. </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SV" sz="1500" b="0" i="0" u="none" strike="noStrike" cap="none" normalizeH="0" baseline="0" dirty="0" smtClean="0">
                          <a:ln>
                            <a:noFill/>
                          </a:ln>
                          <a:solidFill>
                            <a:schemeClr val="tx1"/>
                          </a:solidFill>
                          <a:effectLst/>
                          <a:latin typeface="Calibri" pitchFamily="34" charset="0"/>
                        </a:rPr>
                        <a:t>I.1. Apoyar desde la Red Nacional de Empleo las estrategias que faciliten la  </a:t>
                      </a:r>
                      <a:r>
                        <a:rPr kumimoji="0" lang="es-SV" sz="1500" b="1" i="0" u="none" strike="noStrike" cap="none" normalizeH="0" baseline="0" dirty="0" smtClean="0">
                          <a:ln>
                            <a:noFill/>
                          </a:ln>
                          <a:solidFill>
                            <a:schemeClr val="tx1"/>
                          </a:solidFill>
                          <a:effectLst/>
                          <a:latin typeface="Calibri" pitchFamily="34" charset="0"/>
                        </a:rPr>
                        <a:t>generación intensiva</a:t>
                      </a:r>
                      <a:r>
                        <a:rPr kumimoji="0" lang="es-SV" sz="1500" b="0" i="0" u="none" strike="noStrike" cap="none" normalizeH="0" baseline="0" dirty="0" smtClean="0">
                          <a:ln>
                            <a:noFill/>
                          </a:ln>
                          <a:solidFill>
                            <a:schemeClr val="tx1"/>
                          </a:solidFill>
                          <a:effectLst/>
                          <a:latin typeface="Calibri" pitchFamily="34" charset="0"/>
                        </a:rPr>
                        <a:t> de mano de obra a nivel nacional.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5763">
                <a:tc vMerge="1">
                  <a:txBody>
                    <a:bodyPr/>
                    <a:lstStyle/>
                    <a:p>
                      <a:endParaRPr lang="es-ES"/>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SV" sz="1500" b="0" i="0" u="none" strike="noStrike" cap="none" normalizeH="0" baseline="0" dirty="0" smtClean="0">
                          <a:ln>
                            <a:noFill/>
                          </a:ln>
                          <a:solidFill>
                            <a:schemeClr val="tx1"/>
                          </a:solidFill>
                          <a:effectLst/>
                          <a:latin typeface="Calibri" pitchFamily="34" charset="0"/>
                        </a:rPr>
                        <a:t>I.2  Implementación de la política nacional de empleo, en el marco del Plan Quinquenal 2009-2014 del Gobierno de El Salvador.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47738">
                <a:tc vMerge="1">
                  <a:txBody>
                    <a:bodyPr/>
                    <a:lstStyle/>
                    <a:p>
                      <a:endParaRPr lang="es-ES"/>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SV" sz="1500" b="0" i="0" u="none" strike="noStrike" cap="none" normalizeH="0" baseline="0" dirty="0" smtClean="0">
                          <a:ln>
                            <a:noFill/>
                          </a:ln>
                          <a:solidFill>
                            <a:schemeClr val="tx1"/>
                          </a:solidFill>
                          <a:effectLst/>
                          <a:latin typeface="Calibri" pitchFamily="34" charset="0"/>
                        </a:rPr>
                        <a:t>I.3  Promover  y gestionar el empleo y trabajo decente identificando oportunidades laborales en el extranjero, </a:t>
                      </a:r>
                      <a:r>
                        <a:rPr kumimoji="0" lang="es-SV" sz="1500" b="1" i="0" u="none" strike="noStrike" cap="none" normalizeH="0" baseline="0" dirty="0" smtClean="0">
                          <a:ln>
                            <a:noFill/>
                          </a:ln>
                          <a:solidFill>
                            <a:schemeClr val="tx1"/>
                          </a:solidFill>
                          <a:effectLst/>
                          <a:latin typeface="Calibri" pitchFamily="34" charset="0"/>
                        </a:rPr>
                        <a:t>a través de Programas de Trabajadores Extranjeros Temporales en el Exterior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SV" sz="1500" b="1"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62050">
                <a:tc vMerge="1">
                  <a:txBody>
                    <a:bodyPr/>
                    <a:lstStyle/>
                    <a:p>
                      <a:endParaRPr lang="es-ES"/>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500" b="0" i="0" u="none" strike="noStrike" cap="none" normalizeH="0" baseline="0" dirty="0" smtClean="0">
                          <a:ln>
                            <a:noFill/>
                          </a:ln>
                          <a:solidFill>
                            <a:schemeClr val="tx1"/>
                          </a:solidFill>
                          <a:effectLst/>
                          <a:latin typeface="Calibri" pitchFamily="34" charset="0"/>
                        </a:rPr>
                        <a:t>I.4 </a:t>
                      </a:r>
                      <a:r>
                        <a:rPr kumimoji="0" lang="es-SV" sz="1500" b="0" i="0" u="none" strike="noStrike" cap="none" normalizeH="0" baseline="0" dirty="0" smtClean="0">
                          <a:ln>
                            <a:noFill/>
                          </a:ln>
                          <a:solidFill>
                            <a:schemeClr val="tx1"/>
                          </a:solidFill>
                          <a:effectLst/>
                          <a:latin typeface="Calibri" pitchFamily="34" charset="0"/>
                        </a:rPr>
                        <a:t>Promover el Diseño del Sistema de Reclutamiento, Selección y Monitoreo de Trabajadores Temporales en el Exterior. (Dentro del Modelo de Gestión de la Migración Laboral Temporal en El Salvador)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SV" sz="1500" b="0" i="0" u="none" strike="noStrike" cap="none" normalizeH="0" baseline="0" dirty="0" smtClean="0">
                        <a:ln>
                          <a:noFill/>
                        </a:ln>
                        <a:solidFill>
                          <a:schemeClr val="tx1"/>
                        </a:solidFill>
                        <a:effectLst/>
                        <a:latin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500" b="0"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cxnSp>
        <p:nvCxnSpPr>
          <p:cNvPr id="5" name="Straight Connector 4"/>
          <p:cNvCxnSpPr/>
          <p:nvPr/>
        </p:nvCxnSpPr>
        <p:spPr>
          <a:xfrm>
            <a:off x="0" y="1428736"/>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p:cNvSpPr>
          <p:nvPr>
            <p:ph type="title"/>
          </p:nvPr>
        </p:nvSpPr>
        <p:spPr/>
        <p:txBody>
          <a:bodyPr/>
          <a:lstStyle/>
          <a:p>
            <a:pPr algn="r"/>
            <a:r>
              <a:rPr lang="es-ES" sz="2800" b="1" dirty="0" smtClean="0"/>
              <a:t>Información según Compendio Estadístico, en lo relativo a la Encuesta de Hogares de Propósitos Múltiples del año 2003 al 2008</a:t>
            </a:r>
            <a:r>
              <a:rPr lang="es-ES" sz="4000" b="1" dirty="0" smtClean="0"/>
              <a:t> </a:t>
            </a:r>
          </a:p>
        </p:txBody>
      </p:sp>
      <p:sp>
        <p:nvSpPr>
          <p:cNvPr id="23554" name="Rectangle 3"/>
          <p:cNvSpPr>
            <a:spLocks noGrp="1"/>
          </p:cNvSpPr>
          <p:nvPr>
            <p:ph type="body" idx="1"/>
          </p:nvPr>
        </p:nvSpPr>
        <p:spPr>
          <a:xfrm>
            <a:off x="457200" y="1760557"/>
            <a:ext cx="8229600" cy="4525963"/>
          </a:xfrm>
        </p:spPr>
        <p:txBody>
          <a:bodyPr/>
          <a:lstStyle/>
          <a:p>
            <a:pPr>
              <a:lnSpc>
                <a:spcPct val="90000"/>
              </a:lnSpc>
              <a:buNone/>
            </a:pPr>
            <a:r>
              <a:rPr lang="es-ES" sz="2000" b="1" dirty="0" smtClean="0"/>
              <a:t>	Año     Población Ocupada   Población Desocupada  Tasa de desocupación</a:t>
            </a:r>
          </a:p>
          <a:p>
            <a:pPr>
              <a:lnSpc>
                <a:spcPct val="90000"/>
              </a:lnSpc>
              <a:buFont typeface="Arial" charset="0"/>
              <a:buNone/>
            </a:pPr>
            <a:r>
              <a:rPr lang="es-ES" sz="2000" dirty="0" smtClean="0"/>
              <a:t>     2003               2,520,060                       187,212                                 6.92%</a:t>
            </a:r>
          </a:p>
          <a:p>
            <a:pPr>
              <a:lnSpc>
                <a:spcPct val="90000"/>
              </a:lnSpc>
              <a:buFont typeface="Arial" charset="0"/>
              <a:buNone/>
            </a:pPr>
            <a:r>
              <a:rPr lang="es-ES" sz="2000" dirty="0" smtClean="0"/>
              <a:t>     2004               2,526,363                       183,874                                 6.78 %</a:t>
            </a:r>
          </a:p>
          <a:p>
            <a:pPr>
              <a:lnSpc>
                <a:spcPct val="90000"/>
              </a:lnSpc>
              <a:buFont typeface="Arial" charset="0"/>
              <a:buNone/>
            </a:pPr>
            <a:r>
              <a:rPr lang="es-ES" sz="2000" dirty="0" smtClean="0"/>
              <a:t>     2005               2,591,076                       201,556                                 7.22 % </a:t>
            </a:r>
          </a:p>
          <a:p>
            <a:pPr>
              <a:lnSpc>
                <a:spcPct val="90000"/>
              </a:lnSpc>
              <a:buFont typeface="Arial" charset="0"/>
              <a:buNone/>
            </a:pPr>
            <a:r>
              <a:rPr lang="es-ES" sz="2000" dirty="0" smtClean="0"/>
              <a:t>     2006               2,685,862                       188,746                                 6.57 %</a:t>
            </a:r>
          </a:p>
          <a:p>
            <a:pPr>
              <a:lnSpc>
                <a:spcPct val="90000"/>
              </a:lnSpc>
              <a:buFont typeface="Arial" charset="0"/>
              <a:buNone/>
            </a:pPr>
            <a:r>
              <a:rPr lang="es-ES" sz="2000" dirty="0" smtClean="0"/>
              <a:t>     2007               2,173,963                       146,983                                 6.33 %</a:t>
            </a:r>
          </a:p>
          <a:p>
            <a:pPr>
              <a:lnSpc>
                <a:spcPct val="90000"/>
              </a:lnSpc>
              <a:buFont typeface="Arial" charset="0"/>
              <a:buNone/>
            </a:pPr>
            <a:r>
              <a:rPr lang="es-ES" sz="2000" dirty="0" smtClean="0"/>
              <a:t>     2008               2,349,050                       146,858                                 5.88 %</a:t>
            </a:r>
          </a:p>
          <a:p>
            <a:pPr>
              <a:lnSpc>
                <a:spcPct val="90000"/>
              </a:lnSpc>
              <a:buFont typeface="Arial" charset="0"/>
              <a:buNone/>
            </a:pPr>
            <a:r>
              <a:rPr lang="es-ES" sz="2800" dirty="0" smtClean="0"/>
              <a:t>   </a:t>
            </a:r>
          </a:p>
          <a:p>
            <a:pPr>
              <a:lnSpc>
                <a:spcPct val="90000"/>
              </a:lnSpc>
              <a:buFont typeface="Arial" charset="0"/>
              <a:buNone/>
            </a:pPr>
            <a:r>
              <a:rPr lang="es-ES" sz="2800" dirty="0" smtClean="0"/>
              <a:t>    </a:t>
            </a:r>
            <a:r>
              <a:rPr lang="es-ES" sz="2000" dirty="0" smtClean="0"/>
              <a:t>Para el año 2009 se tienen cifras preliminares de la CEPAL en las cuales la tasa de desocupación se incrementó de 5.9 % en el año 2008 a 7.3 %. Lo que obedece a la coyuntura del cambio de gobierno en El Salvador, lo cual ha esta fecha posiblemente se está superando a través de la implementación del Plan Quinquenal de Gobierno 2009-2014</a:t>
            </a:r>
          </a:p>
        </p:txBody>
      </p:sp>
      <p:cxnSp>
        <p:nvCxnSpPr>
          <p:cNvPr id="4" name="Straight Connector 3"/>
          <p:cNvCxnSpPr/>
          <p:nvPr/>
        </p:nvCxnSpPr>
        <p:spPr>
          <a:xfrm>
            <a:off x="0" y="1071546"/>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0" y="785794"/>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4339" name="TextBox 6"/>
          <p:cNvSpPr txBox="1">
            <a:spLocks noChangeArrowheads="1"/>
          </p:cNvSpPr>
          <p:nvPr/>
        </p:nvSpPr>
        <p:spPr bwMode="auto">
          <a:xfrm>
            <a:off x="357158" y="71414"/>
            <a:ext cx="8429684" cy="769441"/>
          </a:xfrm>
          <a:prstGeom prst="rect">
            <a:avLst/>
          </a:prstGeom>
          <a:noFill/>
          <a:ln w="9525">
            <a:noFill/>
            <a:miter lim="800000"/>
            <a:headEnd/>
            <a:tailEnd/>
          </a:ln>
        </p:spPr>
        <p:txBody>
          <a:bodyPr wrap="square">
            <a:spAutoFit/>
          </a:bodyPr>
          <a:lstStyle/>
          <a:p>
            <a:pPr algn="r"/>
            <a:r>
              <a:rPr lang="es-SV" sz="4400" b="1" dirty="0" smtClean="0">
                <a:latin typeface="Calibri" pitchFamily="34" charset="0"/>
              </a:rPr>
              <a:t>Contexto migratorio</a:t>
            </a:r>
            <a:endParaRPr lang="es-SV" sz="4400" b="1" dirty="0">
              <a:latin typeface="Calibri" pitchFamily="34" charset="0"/>
            </a:endParaRPr>
          </a:p>
        </p:txBody>
      </p:sp>
      <p:grpSp>
        <p:nvGrpSpPr>
          <p:cNvPr id="13" name="Group 12"/>
          <p:cNvGrpSpPr/>
          <p:nvPr/>
        </p:nvGrpSpPr>
        <p:grpSpPr>
          <a:xfrm>
            <a:off x="42894" y="1043003"/>
            <a:ext cx="9101138" cy="4600575"/>
            <a:chOff x="42894" y="1043003"/>
            <a:chExt cx="9101138" cy="4600575"/>
          </a:xfrm>
        </p:grpSpPr>
        <p:grpSp>
          <p:nvGrpSpPr>
            <p:cNvPr id="12" name="Group 11"/>
            <p:cNvGrpSpPr/>
            <p:nvPr/>
          </p:nvGrpSpPr>
          <p:grpSpPr>
            <a:xfrm>
              <a:off x="42894" y="1043003"/>
              <a:ext cx="9101138" cy="4600575"/>
              <a:chOff x="42894" y="1500174"/>
              <a:chExt cx="9101138" cy="4600575"/>
            </a:xfrm>
          </p:grpSpPr>
          <p:pic>
            <p:nvPicPr>
              <p:cNvPr id="4" name="Picture 3" descr="mapa-mundi-1a.jpg"/>
              <p:cNvPicPr>
                <a:picLocks noChangeAspect="1"/>
              </p:cNvPicPr>
              <p:nvPr/>
            </p:nvPicPr>
            <p:blipFill>
              <a:blip r:embed="rId2"/>
              <a:stretch>
                <a:fillRect/>
              </a:stretch>
            </p:blipFill>
            <p:spPr>
              <a:xfrm>
                <a:off x="42894" y="1500174"/>
                <a:ext cx="9101138" cy="4600575"/>
              </a:xfrm>
              <a:prstGeom prst="rect">
                <a:avLst/>
              </a:prstGeom>
            </p:spPr>
          </p:pic>
          <p:sp>
            <p:nvSpPr>
              <p:cNvPr id="5" name="Rectangular Callout 4"/>
              <p:cNvSpPr/>
              <p:nvPr/>
            </p:nvSpPr>
            <p:spPr>
              <a:xfrm rot="1380825">
                <a:off x="2242848" y="2838158"/>
                <a:ext cx="790248" cy="305654"/>
              </a:xfrm>
              <a:prstGeom prst="wedgeRectCallout">
                <a:avLst>
                  <a:gd name="adj1" fmla="val -37983"/>
                  <a:gd name="adj2" fmla="val 198115"/>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dirty="0" smtClean="0">
                    <a:solidFill>
                      <a:schemeClr val="tx1"/>
                    </a:solidFill>
                  </a:rPr>
                  <a:t>1.6 </a:t>
                </a:r>
                <a:r>
                  <a:rPr lang="es-ES" sz="1600" dirty="0" err="1" smtClean="0">
                    <a:solidFill>
                      <a:schemeClr val="tx1"/>
                    </a:solidFill>
                  </a:rPr>
                  <a:t>mill</a:t>
                </a:r>
                <a:endParaRPr lang="en-US" sz="1600" dirty="0">
                  <a:solidFill>
                    <a:schemeClr val="tx1"/>
                  </a:solidFill>
                </a:endParaRPr>
              </a:p>
            </p:txBody>
          </p:sp>
          <p:sp>
            <p:nvSpPr>
              <p:cNvPr id="7" name="Rectangular Callout 6"/>
              <p:cNvSpPr/>
              <p:nvPr/>
            </p:nvSpPr>
            <p:spPr>
              <a:xfrm rot="1380825">
                <a:off x="1810571" y="2227052"/>
                <a:ext cx="856000" cy="300381"/>
              </a:xfrm>
              <a:prstGeom prst="wedgeRectCallout">
                <a:avLst>
                  <a:gd name="adj1" fmla="val -37983"/>
                  <a:gd name="adj2" fmla="val 198115"/>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dirty="0" smtClean="0">
                    <a:solidFill>
                      <a:schemeClr val="tx1"/>
                    </a:solidFill>
                  </a:rPr>
                  <a:t>160 mil</a:t>
                </a:r>
                <a:endParaRPr lang="en-US" sz="1600" dirty="0">
                  <a:solidFill>
                    <a:schemeClr val="tx1"/>
                  </a:solidFill>
                </a:endParaRPr>
              </a:p>
            </p:txBody>
          </p:sp>
          <p:sp>
            <p:nvSpPr>
              <p:cNvPr id="8" name="Rectangular Callout 7"/>
              <p:cNvSpPr/>
              <p:nvPr/>
            </p:nvSpPr>
            <p:spPr>
              <a:xfrm rot="1380825">
                <a:off x="4740591" y="2801262"/>
                <a:ext cx="734389" cy="281052"/>
              </a:xfrm>
              <a:prstGeom prst="wedgeRectCallout">
                <a:avLst>
                  <a:gd name="adj1" fmla="val -37983"/>
                  <a:gd name="adj2" fmla="val 198115"/>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dirty="0" smtClean="0">
                    <a:solidFill>
                      <a:schemeClr val="tx1"/>
                    </a:solidFill>
                  </a:rPr>
                  <a:t>80 mil</a:t>
                </a:r>
                <a:endParaRPr lang="en-US" sz="1600" dirty="0">
                  <a:solidFill>
                    <a:schemeClr val="tx1"/>
                  </a:solidFill>
                </a:endParaRPr>
              </a:p>
            </p:txBody>
          </p:sp>
          <p:sp>
            <p:nvSpPr>
              <p:cNvPr id="9" name="Rectangular Callout 8"/>
              <p:cNvSpPr/>
              <p:nvPr/>
            </p:nvSpPr>
            <p:spPr>
              <a:xfrm rot="1380825">
                <a:off x="2383136" y="3444204"/>
                <a:ext cx="734389" cy="281052"/>
              </a:xfrm>
              <a:prstGeom prst="wedgeRectCallout">
                <a:avLst>
                  <a:gd name="adj1" fmla="val -61461"/>
                  <a:gd name="adj2" fmla="val 240000"/>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dirty="0" smtClean="0">
                    <a:solidFill>
                      <a:schemeClr val="tx1"/>
                    </a:solidFill>
                  </a:rPr>
                  <a:t>60 mil</a:t>
                </a:r>
                <a:endParaRPr lang="en-US" sz="1600" dirty="0">
                  <a:solidFill>
                    <a:schemeClr val="tx1"/>
                  </a:solidFill>
                </a:endParaRPr>
              </a:p>
            </p:txBody>
          </p:sp>
        </p:grpSp>
        <p:sp>
          <p:nvSpPr>
            <p:cNvPr id="10" name="Rectangular Callout 9"/>
            <p:cNvSpPr/>
            <p:nvPr/>
          </p:nvSpPr>
          <p:spPr>
            <a:xfrm rot="1380825">
              <a:off x="7812423" y="4275751"/>
              <a:ext cx="734389" cy="281052"/>
            </a:xfrm>
            <a:prstGeom prst="wedgeRectCallout">
              <a:avLst>
                <a:gd name="adj1" fmla="val -37983"/>
                <a:gd name="adj2" fmla="val 198115"/>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dirty="0" smtClean="0">
                  <a:solidFill>
                    <a:schemeClr val="tx1"/>
                  </a:solidFill>
                </a:rPr>
                <a:t>20 mil</a:t>
              </a:r>
              <a:endParaRPr lang="en-US" sz="1600" dirty="0">
                <a:solidFill>
                  <a:schemeClr val="tx1"/>
                </a:solidFill>
              </a:endParaRPr>
            </a:p>
          </p:txBody>
        </p:sp>
      </p:grpSp>
      <p:sp>
        <p:nvSpPr>
          <p:cNvPr id="11" name="Rectangle 10"/>
          <p:cNvSpPr/>
          <p:nvPr/>
        </p:nvSpPr>
        <p:spPr>
          <a:xfrm>
            <a:off x="357158" y="5783065"/>
            <a:ext cx="8429684" cy="646331"/>
          </a:xfrm>
          <a:prstGeom prst="rect">
            <a:avLst/>
          </a:prstGeom>
        </p:spPr>
        <p:txBody>
          <a:bodyPr wrap="square">
            <a:spAutoFit/>
          </a:bodyPr>
          <a:lstStyle/>
          <a:p>
            <a:pPr algn="just"/>
            <a:r>
              <a:rPr lang="es-ES" dirty="0" smtClean="0">
                <a:latin typeface="+mj-lt"/>
              </a:rPr>
              <a:t>El Salvador es un país cuyo desarrollo se ve impactado por la dinámica de la migración. Alrededor de 2.8 millones de salvadoreños viven en el exterior. </a:t>
            </a:r>
            <a:endParaRPr lang="es-ES" dirty="0">
              <a:latin typeface="+mj-lt"/>
            </a:endParaRPr>
          </a:p>
        </p:txBody>
      </p:sp>
      <p:sp>
        <p:nvSpPr>
          <p:cNvPr id="14" name="Rectangular Callout 13"/>
          <p:cNvSpPr/>
          <p:nvPr/>
        </p:nvSpPr>
        <p:spPr>
          <a:xfrm rot="1380825">
            <a:off x="3954772" y="2204050"/>
            <a:ext cx="734389" cy="281052"/>
          </a:xfrm>
          <a:prstGeom prst="wedgeRectCallout">
            <a:avLst>
              <a:gd name="adj1" fmla="val 14693"/>
              <a:gd name="adj2" fmla="val 224064"/>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dirty="0" smtClean="0">
                <a:solidFill>
                  <a:schemeClr val="tx1"/>
                </a:solidFill>
              </a:rPr>
              <a:t>6 mil</a:t>
            </a:r>
            <a:endParaRPr lang="en-US" sz="1600"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0" y="785794"/>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571472" y="958880"/>
            <a:ext cx="8072494" cy="5324535"/>
          </a:xfrm>
          <a:prstGeom prst="rect">
            <a:avLst/>
          </a:prstGeom>
        </p:spPr>
        <p:txBody>
          <a:bodyPr wrap="square">
            <a:spAutoFit/>
          </a:bodyPr>
          <a:lstStyle/>
          <a:p>
            <a:pPr marL="273050" indent="-273050" algn="just">
              <a:buFont typeface="Wingdings" pitchFamily="2" charset="2"/>
              <a:buChar char="ü"/>
            </a:pPr>
            <a:r>
              <a:rPr lang="es-ES" sz="2000" dirty="0" smtClean="0">
                <a:latin typeface="+mn-lt"/>
              </a:rPr>
              <a:t>Los flujos migratorios de población entre los 20 y 39 años, aumentó durante la última década de los noventa y la primera del siglo XXI, Censo de Población y Vivienda del 2007. </a:t>
            </a:r>
          </a:p>
          <a:p>
            <a:pPr marL="273050" indent="-273050" algn="just">
              <a:buFont typeface="Wingdings" pitchFamily="2" charset="2"/>
              <a:buChar char="ü"/>
            </a:pPr>
            <a:endParaRPr lang="es-ES" sz="2000" dirty="0" smtClean="0">
              <a:latin typeface="+mn-lt"/>
            </a:endParaRPr>
          </a:p>
          <a:p>
            <a:pPr marL="273050" indent="-273050" algn="just">
              <a:buFont typeface="Wingdings" pitchFamily="2" charset="2"/>
              <a:buChar char="ü"/>
            </a:pPr>
            <a:r>
              <a:rPr lang="es-ES" sz="2000" dirty="0" smtClean="0">
                <a:latin typeface="+mn-lt"/>
              </a:rPr>
              <a:t>La Encuesta de Hogares de Propósitos Múltiples del 2008 estimó que 18% del total de hogares, tiene al menos un miembros residiendo en el extranjero. </a:t>
            </a:r>
          </a:p>
          <a:p>
            <a:pPr marL="273050" indent="-273050" algn="just">
              <a:buFont typeface="Wingdings" pitchFamily="2" charset="2"/>
              <a:buChar char="ü"/>
            </a:pPr>
            <a:endParaRPr lang="es-ES" sz="2000" dirty="0" smtClean="0">
              <a:latin typeface="+mn-lt"/>
            </a:endParaRPr>
          </a:p>
          <a:p>
            <a:pPr marL="273050" indent="-273050" algn="just">
              <a:buFont typeface="Wingdings" pitchFamily="2" charset="2"/>
              <a:buChar char="ü"/>
            </a:pPr>
            <a:r>
              <a:rPr lang="es-ES" sz="2000" dirty="0" smtClean="0">
                <a:latin typeface="+mn-lt"/>
              </a:rPr>
              <a:t>El CPV2007 también estima que 55% de los salvadoreños en el extranjero tenía para ese entonces menos de 5 años de residir fuera de El Salvador. </a:t>
            </a:r>
          </a:p>
          <a:p>
            <a:pPr marL="273050" indent="-273050" algn="just">
              <a:buFont typeface="Wingdings" pitchFamily="2" charset="2"/>
              <a:buChar char="ü"/>
            </a:pPr>
            <a:endParaRPr lang="es-ES" sz="2000" dirty="0" smtClean="0">
              <a:latin typeface="+mn-lt"/>
            </a:endParaRPr>
          </a:p>
          <a:p>
            <a:pPr marL="273050" indent="-273050" algn="just">
              <a:buFont typeface="Wingdings" pitchFamily="2" charset="2"/>
              <a:buChar char="ü"/>
            </a:pPr>
            <a:r>
              <a:rPr lang="es-ES" sz="2000" dirty="0" smtClean="0">
                <a:latin typeface="+mn-lt"/>
              </a:rPr>
              <a:t>Del total de residentes en el exterior se estima que 64% son hombres y 36% son mujeres. </a:t>
            </a:r>
          </a:p>
          <a:p>
            <a:pPr marL="273050" indent="-273050" algn="just">
              <a:buFont typeface="Wingdings" pitchFamily="2" charset="2"/>
              <a:buChar char="ü"/>
            </a:pPr>
            <a:endParaRPr lang="es-ES" sz="2000" dirty="0" smtClean="0">
              <a:latin typeface="+mn-lt"/>
            </a:endParaRPr>
          </a:p>
          <a:p>
            <a:pPr marL="273050" indent="-273050" algn="just">
              <a:buFont typeface="Wingdings" pitchFamily="2" charset="2"/>
              <a:buChar char="ü"/>
            </a:pPr>
            <a:r>
              <a:rPr lang="es-ES" sz="2000" dirty="0" smtClean="0">
                <a:latin typeface="+mn-lt"/>
              </a:rPr>
              <a:t>Según reportes del Banco Central de Reserva, $3,427,600 ingresaron a El Salvador en el 2010 en concepto de remesas, lo que equivalió al 16.2% del Producto Interno Bruto.  </a:t>
            </a:r>
            <a:endParaRPr lang="en-US" dirty="0">
              <a:latin typeface="+mn-lt"/>
            </a:endParaRPr>
          </a:p>
        </p:txBody>
      </p:sp>
      <p:sp>
        <p:nvSpPr>
          <p:cNvPr id="7" name="TextBox 6"/>
          <p:cNvSpPr txBox="1">
            <a:spLocks noChangeArrowheads="1"/>
          </p:cNvSpPr>
          <p:nvPr/>
        </p:nvSpPr>
        <p:spPr bwMode="auto">
          <a:xfrm>
            <a:off x="357158" y="71414"/>
            <a:ext cx="8429684" cy="769441"/>
          </a:xfrm>
          <a:prstGeom prst="rect">
            <a:avLst/>
          </a:prstGeom>
          <a:noFill/>
          <a:ln w="9525">
            <a:noFill/>
            <a:miter lim="800000"/>
            <a:headEnd/>
            <a:tailEnd/>
          </a:ln>
        </p:spPr>
        <p:txBody>
          <a:bodyPr wrap="square">
            <a:spAutoFit/>
          </a:bodyPr>
          <a:lstStyle/>
          <a:p>
            <a:pPr algn="r"/>
            <a:r>
              <a:rPr lang="es-SV" sz="4400" b="1" dirty="0" smtClean="0">
                <a:latin typeface="Calibri" pitchFamily="34" charset="0"/>
              </a:rPr>
              <a:t>Contexto migratorio</a:t>
            </a:r>
            <a:endParaRPr lang="es-SV" sz="4400" b="1" dirty="0">
              <a:latin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601</TotalTime>
  <Words>2019</Words>
  <Application>Microsoft Office PowerPoint</Application>
  <PresentationFormat>On-screen Show (4:3)</PresentationFormat>
  <Paragraphs>190</Paragraphs>
  <Slides>25</Slides>
  <Notes>5</Notes>
  <HiddenSlides>1</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PowerPoint Presentation</vt:lpstr>
      <vt:lpstr>PowerPoint Presentation</vt:lpstr>
      <vt:lpstr>PowerPoint Presentation</vt:lpstr>
      <vt:lpstr>PowerPoint Presentation</vt:lpstr>
      <vt:lpstr>PRINCIPALES POLÍTICAS</vt:lpstr>
      <vt:lpstr> OBJETIVO ESTRATÉGICO  Fomento del empleo y trabajo decente, y la modernización de la administración del trabajo </vt:lpstr>
      <vt:lpstr>Información según Compendio Estadístico, en lo relativo a la Encuesta de Hogares de Propósitos Múltiples del año 2003 al 2008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Programas de Trabajadores Temporales en el Exterior</vt:lpstr>
      <vt:lpstr>Programas de Trabajadores Temporales en el Exterior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jmcastillo</dc:creator>
  <cp:lastModifiedBy>CON Ana Paola</cp:lastModifiedBy>
  <cp:revision>120</cp:revision>
  <dcterms:created xsi:type="dcterms:W3CDTF">2010-01-15T00:04:45Z</dcterms:created>
  <dcterms:modified xsi:type="dcterms:W3CDTF">2017-03-14T19:50:02Z</dcterms:modified>
</cp:coreProperties>
</file>