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7" r:id="rId2"/>
    <p:sldId id="287" r:id="rId3"/>
    <p:sldId id="312" r:id="rId4"/>
    <p:sldId id="351" r:id="rId5"/>
    <p:sldId id="344" r:id="rId6"/>
    <p:sldId id="352" r:id="rId7"/>
    <p:sldId id="353" r:id="rId8"/>
    <p:sldId id="350" r:id="rId9"/>
    <p:sldId id="320" r:id="rId10"/>
    <p:sldId id="322" r:id="rId11"/>
    <p:sldId id="314" r:id="rId12"/>
    <p:sldId id="315" r:id="rId13"/>
    <p:sldId id="346" r:id="rId14"/>
    <p:sldId id="347" r:id="rId15"/>
    <p:sldId id="348" r:id="rId16"/>
    <p:sldId id="349" r:id="rId17"/>
    <p:sldId id="374" r:id="rId18"/>
    <p:sldId id="375" r:id="rId19"/>
  </p:sldIdLst>
  <p:sldSz cx="9144000" cy="6858000" type="screen4x3"/>
  <p:notesSz cx="7077075" cy="9382125"/>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5620"/>
    <p:restoredTop sz="94660"/>
  </p:normalViewPr>
  <p:slideViewPr>
    <p:cSldViewPr showGuides="1">
      <p:cViewPr>
        <p:scale>
          <a:sx n="107" d="100"/>
          <a:sy n="107" d="100"/>
        </p:scale>
        <p:origin x="-546" y="-1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9106"/>
          </a:xfrm>
          <a:prstGeom prst="rect">
            <a:avLst/>
          </a:prstGeom>
        </p:spPr>
        <p:txBody>
          <a:bodyPr vert="horz" lIns="94046" tIns="47023" rIns="94046" bIns="47023" rtlCol="0"/>
          <a:lstStyle>
            <a:lvl1pPr algn="l">
              <a:defRPr sz="1200"/>
            </a:lvl1pPr>
          </a:lstStyle>
          <a:p>
            <a:endParaRPr lang="es-SV"/>
          </a:p>
        </p:txBody>
      </p:sp>
      <p:sp>
        <p:nvSpPr>
          <p:cNvPr id="3" name="2 Marcador de fecha"/>
          <p:cNvSpPr>
            <a:spLocks noGrp="1"/>
          </p:cNvSpPr>
          <p:nvPr>
            <p:ph type="dt" sz="quarter" idx="1"/>
          </p:nvPr>
        </p:nvSpPr>
        <p:spPr>
          <a:xfrm>
            <a:off x="4008705" y="0"/>
            <a:ext cx="3066733" cy="469106"/>
          </a:xfrm>
          <a:prstGeom prst="rect">
            <a:avLst/>
          </a:prstGeom>
        </p:spPr>
        <p:txBody>
          <a:bodyPr vert="horz" lIns="94046" tIns="47023" rIns="94046" bIns="47023" rtlCol="0"/>
          <a:lstStyle>
            <a:lvl1pPr algn="r">
              <a:defRPr sz="1200"/>
            </a:lvl1pPr>
          </a:lstStyle>
          <a:p>
            <a:fld id="{94A28876-477D-4696-ADFA-BEEBCADCB995}" type="datetimeFigureOut">
              <a:rPr lang="es-SV" smtClean="0"/>
              <a:t>03/03/2017</a:t>
            </a:fld>
            <a:endParaRPr lang="es-SV"/>
          </a:p>
        </p:txBody>
      </p:sp>
      <p:sp>
        <p:nvSpPr>
          <p:cNvPr id="4" name="3 Marcador de pie de página"/>
          <p:cNvSpPr>
            <a:spLocks noGrp="1"/>
          </p:cNvSpPr>
          <p:nvPr>
            <p:ph type="ftr" sz="quarter" idx="2"/>
          </p:nvPr>
        </p:nvSpPr>
        <p:spPr>
          <a:xfrm>
            <a:off x="0" y="8911391"/>
            <a:ext cx="3066733" cy="469106"/>
          </a:xfrm>
          <a:prstGeom prst="rect">
            <a:avLst/>
          </a:prstGeom>
        </p:spPr>
        <p:txBody>
          <a:bodyPr vert="horz" lIns="94046" tIns="47023" rIns="94046" bIns="47023" rtlCol="0" anchor="b"/>
          <a:lstStyle>
            <a:lvl1pPr algn="l">
              <a:defRPr sz="1200"/>
            </a:lvl1pPr>
          </a:lstStyle>
          <a:p>
            <a:endParaRPr lang="es-SV"/>
          </a:p>
        </p:txBody>
      </p:sp>
      <p:sp>
        <p:nvSpPr>
          <p:cNvPr id="5" name="4 Marcador de número de diapositiva"/>
          <p:cNvSpPr>
            <a:spLocks noGrp="1"/>
          </p:cNvSpPr>
          <p:nvPr>
            <p:ph type="sldNum" sz="quarter" idx="3"/>
          </p:nvPr>
        </p:nvSpPr>
        <p:spPr>
          <a:xfrm>
            <a:off x="4008705" y="8911391"/>
            <a:ext cx="3066733" cy="469106"/>
          </a:xfrm>
          <a:prstGeom prst="rect">
            <a:avLst/>
          </a:prstGeom>
        </p:spPr>
        <p:txBody>
          <a:bodyPr vert="horz" lIns="94046" tIns="47023" rIns="94046" bIns="47023" rtlCol="0" anchor="b"/>
          <a:lstStyle>
            <a:lvl1pPr algn="r">
              <a:defRPr sz="1200"/>
            </a:lvl1pPr>
          </a:lstStyle>
          <a:p>
            <a:fld id="{16E2D109-68D4-479F-8548-7B0681C8285A}" type="slidenum">
              <a:rPr lang="es-SV" smtClean="0"/>
              <a:t>‹#›</a:t>
            </a:fld>
            <a:endParaRPr lang="es-SV"/>
          </a:p>
        </p:txBody>
      </p:sp>
    </p:spTree>
    <p:extLst>
      <p:ext uri="{BB962C8B-B14F-4D97-AF65-F5344CB8AC3E}">
        <p14:creationId xmlns:p14="http://schemas.microsoft.com/office/powerpoint/2010/main" val="100476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9106"/>
          </a:xfrm>
          <a:prstGeom prst="rect">
            <a:avLst/>
          </a:prstGeom>
        </p:spPr>
        <p:txBody>
          <a:bodyPr vert="horz" wrap="square" lIns="94046" tIns="47023" rIns="94046" bIns="47023" numCol="1" anchor="t" anchorCtr="0" compatLnSpc="1">
            <a:prstTxWarp prst="textNoShape">
              <a:avLst/>
            </a:prstTxWarp>
          </a:bodyPr>
          <a:lstStyle>
            <a:lvl1pPr>
              <a:defRPr sz="1200">
                <a:latin typeface="Calibri" pitchFamily="34" charset="0"/>
              </a:defRPr>
            </a:lvl1pPr>
          </a:lstStyle>
          <a:p>
            <a:pPr>
              <a:defRPr/>
            </a:pPr>
            <a:endParaRPr lang="es-SV"/>
          </a:p>
        </p:txBody>
      </p:sp>
      <p:sp>
        <p:nvSpPr>
          <p:cNvPr id="3" name="2 Marcador de fecha"/>
          <p:cNvSpPr>
            <a:spLocks noGrp="1"/>
          </p:cNvSpPr>
          <p:nvPr>
            <p:ph type="dt" idx="1"/>
          </p:nvPr>
        </p:nvSpPr>
        <p:spPr>
          <a:xfrm>
            <a:off x="4008705" y="0"/>
            <a:ext cx="3066733" cy="469106"/>
          </a:xfrm>
          <a:prstGeom prst="rect">
            <a:avLst/>
          </a:prstGeom>
        </p:spPr>
        <p:txBody>
          <a:bodyPr vert="horz" wrap="square" lIns="94046" tIns="47023" rIns="94046" bIns="47023" numCol="1" anchor="t" anchorCtr="0" compatLnSpc="1">
            <a:prstTxWarp prst="textNoShape">
              <a:avLst/>
            </a:prstTxWarp>
          </a:bodyPr>
          <a:lstStyle>
            <a:lvl1pPr algn="r">
              <a:defRPr sz="1200">
                <a:latin typeface="Calibri" pitchFamily="34" charset="0"/>
              </a:defRPr>
            </a:lvl1pPr>
          </a:lstStyle>
          <a:p>
            <a:pPr>
              <a:defRPr/>
            </a:pPr>
            <a:fld id="{202F0A1B-0368-444E-938C-4E658902A705}" type="datetimeFigureOut">
              <a:rPr lang="es-SV"/>
              <a:pPr>
                <a:defRPr/>
              </a:pPr>
              <a:t>03/03/2017</a:t>
            </a:fld>
            <a:endParaRPr lang="es-SV"/>
          </a:p>
        </p:txBody>
      </p:sp>
      <p:sp>
        <p:nvSpPr>
          <p:cNvPr id="4" name="3 Marcador de imagen de diapositiva"/>
          <p:cNvSpPr>
            <a:spLocks noGrp="1" noRot="1" noChangeAspect="1"/>
          </p:cNvSpPr>
          <p:nvPr>
            <p:ph type="sldImg" idx="2"/>
          </p:nvPr>
        </p:nvSpPr>
        <p:spPr>
          <a:xfrm>
            <a:off x="1193800" y="703263"/>
            <a:ext cx="4689475" cy="3517900"/>
          </a:xfrm>
          <a:prstGeom prst="rect">
            <a:avLst/>
          </a:prstGeom>
          <a:noFill/>
          <a:ln w="12700">
            <a:solidFill>
              <a:prstClr val="black"/>
            </a:solidFill>
          </a:ln>
        </p:spPr>
        <p:txBody>
          <a:bodyPr vert="horz" lIns="94046" tIns="47023" rIns="94046" bIns="47023" rtlCol="0" anchor="ctr"/>
          <a:lstStyle/>
          <a:p>
            <a:pPr lvl="0"/>
            <a:endParaRPr lang="es-SV" noProof="0"/>
          </a:p>
        </p:txBody>
      </p:sp>
      <p:sp>
        <p:nvSpPr>
          <p:cNvPr id="5" name="4 Marcador de notas"/>
          <p:cNvSpPr>
            <a:spLocks noGrp="1"/>
          </p:cNvSpPr>
          <p:nvPr>
            <p:ph type="body" sz="quarter" idx="3"/>
          </p:nvPr>
        </p:nvSpPr>
        <p:spPr>
          <a:xfrm>
            <a:off x="707708" y="4456510"/>
            <a:ext cx="5661660" cy="4221956"/>
          </a:xfrm>
          <a:prstGeom prst="rect">
            <a:avLst/>
          </a:prstGeom>
        </p:spPr>
        <p:txBody>
          <a:bodyPr vert="horz" wrap="square" lIns="94046" tIns="47023" rIns="94046" bIns="47023" numCol="1" anchor="t" anchorCtr="0" compatLnSpc="1">
            <a:prstTxWarp prst="textNoShape">
              <a:avLst/>
            </a:prstTxWarp>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SV" noProof="0" smtClean="0"/>
          </a:p>
        </p:txBody>
      </p:sp>
      <p:sp>
        <p:nvSpPr>
          <p:cNvPr id="6" name="5 Marcador de pie de página"/>
          <p:cNvSpPr>
            <a:spLocks noGrp="1"/>
          </p:cNvSpPr>
          <p:nvPr>
            <p:ph type="ftr" sz="quarter" idx="4"/>
          </p:nvPr>
        </p:nvSpPr>
        <p:spPr>
          <a:xfrm>
            <a:off x="0" y="8911391"/>
            <a:ext cx="3066733" cy="469106"/>
          </a:xfrm>
          <a:prstGeom prst="rect">
            <a:avLst/>
          </a:prstGeom>
        </p:spPr>
        <p:txBody>
          <a:bodyPr vert="horz" wrap="square" lIns="94046" tIns="47023" rIns="94046" bIns="47023" numCol="1" anchor="b" anchorCtr="0" compatLnSpc="1">
            <a:prstTxWarp prst="textNoShape">
              <a:avLst/>
            </a:prstTxWarp>
          </a:bodyPr>
          <a:lstStyle>
            <a:lvl1pPr>
              <a:defRPr sz="1200">
                <a:latin typeface="Calibri" pitchFamily="34" charset="0"/>
              </a:defRPr>
            </a:lvl1pPr>
          </a:lstStyle>
          <a:p>
            <a:pPr>
              <a:defRPr/>
            </a:pPr>
            <a:endParaRPr lang="es-SV"/>
          </a:p>
        </p:txBody>
      </p:sp>
      <p:sp>
        <p:nvSpPr>
          <p:cNvPr id="7" name="6 Marcador de número de diapositiva"/>
          <p:cNvSpPr>
            <a:spLocks noGrp="1"/>
          </p:cNvSpPr>
          <p:nvPr>
            <p:ph type="sldNum" sz="quarter" idx="5"/>
          </p:nvPr>
        </p:nvSpPr>
        <p:spPr>
          <a:xfrm>
            <a:off x="4008705" y="8911391"/>
            <a:ext cx="3066733" cy="469106"/>
          </a:xfrm>
          <a:prstGeom prst="rect">
            <a:avLst/>
          </a:prstGeom>
        </p:spPr>
        <p:txBody>
          <a:bodyPr vert="horz" wrap="square" lIns="94046" tIns="47023" rIns="94046" bIns="47023" numCol="1" anchor="b" anchorCtr="0" compatLnSpc="1">
            <a:prstTxWarp prst="textNoShape">
              <a:avLst/>
            </a:prstTxWarp>
          </a:bodyPr>
          <a:lstStyle>
            <a:lvl1pPr algn="r">
              <a:defRPr sz="1200">
                <a:latin typeface="Calibri" pitchFamily="34" charset="0"/>
              </a:defRPr>
            </a:lvl1pPr>
          </a:lstStyle>
          <a:p>
            <a:pPr>
              <a:defRPr/>
            </a:pPr>
            <a:fld id="{CF168FD7-75A9-4EFE-A7A9-495EB71C3DAF}" type="slidenum">
              <a:rPr lang="es-SV"/>
              <a:pPr>
                <a:defRPr/>
              </a:pPr>
              <a:t>‹#›</a:t>
            </a:fld>
            <a:endParaRPr lang="es-SV"/>
          </a:p>
        </p:txBody>
      </p:sp>
    </p:spTree>
    <p:extLst>
      <p:ext uri="{BB962C8B-B14F-4D97-AF65-F5344CB8AC3E}">
        <p14:creationId xmlns:p14="http://schemas.microsoft.com/office/powerpoint/2010/main" val="23177550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7891" name="2 Marcador de notas"/>
          <p:cNvSpPr>
            <a:spLocks noGrp="1"/>
          </p:cNvSpPr>
          <p:nvPr>
            <p:ph type="body" idx="1"/>
          </p:nvPr>
        </p:nvSpPr>
        <p:spPr bwMode="auto">
          <a:noFill/>
        </p:spPr>
        <p:txBody>
          <a:bodyPr/>
          <a:lstStyle/>
          <a:p>
            <a:pPr eaLnBrk="1" hangingPunct="1">
              <a:spcBef>
                <a:spcPct val="0"/>
              </a:spcBef>
            </a:pPr>
            <a:endParaRPr lang="es-ES_tradnl" smtClean="0"/>
          </a:p>
        </p:txBody>
      </p:sp>
      <p:sp>
        <p:nvSpPr>
          <p:cNvPr id="37892" name="3 Marcador de número de diapositiva"/>
          <p:cNvSpPr>
            <a:spLocks noGrp="1"/>
          </p:cNvSpPr>
          <p:nvPr>
            <p:ph type="sldNum" sz="quarter" idx="5"/>
          </p:nvPr>
        </p:nvSpPr>
        <p:spPr bwMode="auto">
          <a:noFill/>
          <a:ln>
            <a:miter lim="800000"/>
            <a:headEnd/>
            <a:tailEnd/>
          </a:ln>
        </p:spPr>
        <p:txBody>
          <a:bodyPr/>
          <a:lstStyle/>
          <a:p>
            <a:fld id="{39C04EA6-B1EB-41C0-A2C5-6303126D327D}" type="slidenum">
              <a:rPr lang="es-ES" smtClean="0">
                <a:solidFill>
                  <a:srgbClr val="000000"/>
                </a:solidFill>
              </a:rPr>
              <a:pPr/>
              <a:t>1</a:t>
            </a:fld>
            <a:endParaRPr lang="es-ES"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8131" name="2 Marcador de notas"/>
          <p:cNvSpPr>
            <a:spLocks noGrp="1"/>
          </p:cNvSpPr>
          <p:nvPr>
            <p:ph type="body" idx="1"/>
          </p:nvPr>
        </p:nvSpPr>
        <p:spPr bwMode="auto">
          <a:noFill/>
        </p:spPr>
        <p:txBody>
          <a:bodyPr/>
          <a:lstStyle/>
          <a:p>
            <a:endParaRPr lang="es-SV" smtClean="0"/>
          </a:p>
        </p:txBody>
      </p:sp>
      <p:sp>
        <p:nvSpPr>
          <p:cNvPr id="48132" name="3 Marcador de número de diapositiva"/>
          <p:cNvSpPr>
            <a:spLocks noGrp="1"/>
          </p:cNvSpPr>
          <p:nvPr>
            <p:ph type="sldNum" sz="quarter" idx="5"/>
          </p:nvPr>
        </p:nvSpPr>
        <p:spPr bwMode="auto">
          <a:noFill/>
          <a:ln>
            <a:miter lim="800000"/>
            <a:headEnd/>
            <a:tailEnd/>
          </a:ln>
        </p:spPr>
        <p:txBody>
          <a:bodyPr/>
          <a:lstStyle/>
          <a:p>
            <a:fld id="{FC643115-9DA2-40D4-8265-4B745A75C4E5}" type="slidenum">
              <a:rPr lang="es-SV" smtClean="0"/>
              <a:pPr/>
              <a:t>10</a:t>
            </a:fld>
            <a:endParaRPr lang="es-SV"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9155" name="2 Marcador de notas"/>
          <p:cNvSpPr>
            <a:spLocks noGrp="1"/>
          </p:cNvSpPr>
          <p:nvPr>
            <p:ph type="body" idx="1"/>
          </p:nvPr>
        </p:nvSpPr>
        <p:spPr bwMode="auto">
          <a:noFill/>
        </p:spPr>
        <p:txBody>
          <a:bodyPr/>
          <a:lstStyle/>
          <a:p>
            <a:endParaRPr lang="es-SV" smtClean="0"/>
          </a:p>
        </p:txBody>
      </p:sp>
      <p:sp>
        <p:nvSpPr>
          <p:cNvPr id="49156" name="3 Marcador de número de diapositiva"/>
          <p:cNvSpPr>
            <a:spLocks noGrp="1"/>
          </p:cNvSpPr>
          <p:nvPr>
            <p:ph type="sldNum" sz="quarter" idx="5"/>
          </p:nvPr>
        </p:nvSpPr>
        <p:spPr bwMode="auto">
          <a:noFill/>
          <a:ln>
            <a:miter lim="800000"/>
            <a:headEnd/>
            <a:tailEnd/>
          </a:ln>
        </p:spPr>
        <p:txBody>
          <a:bodyPr/>
          <a:lstStyle/>
          <a:p>
            <a:fld id="{41EBE6F4-7C9E-481C-BB5C-957F2DEBBA05}" type="slidenum">
              <a:rPr lang="es-SV" smtClean="0"/>
              <a:pPr/>
              <a:t>11</a:t>
            </a:fld>
            <a:endParaRPr lang="es-SV"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0179" name="2 Marcador de notas"/>
          <p:cNvSpPr>
            <a:spLocks noGrp="1"/>
          </p:cNvSpPr>
          <p:nvPr>
            <p:ph type="body" idx="1"/>
          </p:nvPr>
        </p:nvSpPr>
        <p:spPr bwMode="auto">
          <a:noFill/>
        </p:spPr>
        <p:txBody>
          <a:bodyPr/>
          <a:lstStyle/>
          <a:p>
            <a:endParaRPr lang="es-SV" smtClean="0"/>
          </a:p>
        </p:txBody>
      </p:sp>
      <p:sp>
        <p:nvSpPr>
          <p:cNvPr id="50180" name="3 Marcador de número de diapositiva"/>
          <p:cNvSpPr>
            <a:spLocks noGrp="1"/>
          </p:cNvSpPr>
          <p:nvPr>
            <p:ph type="sldNum" sz="quarter" idx="5"/>
          </p:nvPr>
        </p:nvSpPr>
        <p:spPr bwMode="auto">
          <a:noFill/>
          <a:ln>
            <a:miter lim="800000"/>
            <a:headEnd/>
            <a:tailEnd/>
          </a:ln>
        </p:spPr>
        <p:txBody>
          <a:bodyPr/>
          <a:lstStyle/>
          <a:p>
            <a:fld id="{68394DB2-4289-4241-943F-46E43AA85576}" type="slidenum">
              <a:rPr lang="es-SV" smtClean="0"/>
              <a:pPr/>
              <a:t>12</a:t>
            </a:fld>
            <a:endParaRPr lang="es-SV"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1203" name="2 Marcador de notas"/>
          <p:cNvSpPr>
            <a:spLocks noGrp="1"/>
          </p:cNvSpPr>
          <p:nvPr>
            <p:ph type="body" idx="1"/>
          </p:nvPr>
        </p:nvSpPr>
        <p:spPr bwMode="auto">
          <a:noFill/>
        </p:spPr>
        <p:txBody>
          <a:bodyPr/>
          <a:lstStyle/>
          <a:p>
            <a:endParaRPr lang="es-SV" smtClean="0"/>
          </a:p>
        </p:txBody>
      </p:sp>
      <p:sp>
        <p:nvSpPr>
          <p:cNvPr id="51204" name="3 Marcador de número de diapositiva"/>
          <p:cNvSpPr>
            <a:spLocks noGrp="1"/>
          </p:cNvSpPr>
          <p:nvPr>
            <p:ph type="sldNum" sz="quarter" idx="5"/>
          </p:nvPr>
        </p:nvSpPr>
        <p:spPr bwMode="auto">
          <a:noFill/>
          <a:ln>
            <a:miter lim="800000"/>
            <a:headEnd/>
            <a:tailEnd/>
          </a:ln>
        </p:spPr>
        <p:txBody>
          <a:bodyPr/>
          <a:lstStyle/>
          <a:p>
            <a:fld id="{7B8C36B7-CF7F-40EC-8A25-1C135432CE75}" type="slidenum">
              <a:rPr lang="es-SV" smtClean="0"/>
              <a:pPr/>
              <a:t>13</a:t>
            </a:fld>
            <a:endParaRPr lang="es-SV"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2227" name="2 Marcador de notas"/>
          <p:cNvSpPr>
            <a:spLocks noGrp="1"/>
          </p:cNvSpPr>
          <p:nvPr>
            <p:ph type="body" idx="1"/>
          </p:nvPr>
        </p:nvSpPr>
        <p:spPr bwMode="auto">
          <a:noFill/>
        </p:spPr>
        <p:txBody>
          <a:bodyPr/>
          <a:lstStyle/>
          <a:p>
            <a:endParaRPr lang="es-SV" smtClean="0"/>
          </a:p>
        </p:txBody>
      </p:sp>
      <p:sp>
        <p:nvSpPr>
          <p:cNvPr id="52228" name="3 Marcador de número de diapositiva"/>
          <p:cNvSpPr>
            <a:spLocks noGrp="1"/>
          </p:cNvSpPr>
          <p:nvPr>
            <p:ph type="sldNum" sz="quarter" idx="5"/>
          </p:nvPr>
        </p:nvSpPr>
        <p:spPr bwMode="auto">
          <a:noFill/>
          <a:ln>
            <a:miter lim="800000"/>
            <a:headEnd/>
            <a:tailEnd/>
          </a:ln>
        </p:spPr>
        <p:txBody>
          <a:bodyPr/>
          <a:lstStyle/>
          <a:p>
            <a:fld id="{93BA8DB1-05C4-46A9-9E7D-A6F3F2F6C2B0}" type="slidenum">
              <a:rPr lang="es-SV" smtClean="0"/>
              <a:pPr/>
              <a:t>14</a:t>
            </a:fld>
            <a:endParaRPr lang="es-SV"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3251" name="2 Marcador de notas"/>
          <p:cNvSpPr>
            <a:spLocks noGrp="1"/>
          </p:cNvSpPr>
          <p:nvPr>
            <p:ph type="body" idx="1"/>
          </p:nvPr>
        </p:nvSpPr>
        <p:spPr bwMode="auto">
          <a:noFill/>
        </p:spPr>
        <p:txBody>
          <a:bodyPr/>
          <a:lstStyle/>
          <a:p>
            <a:endParaRPr lang="es-SV" smtClean="0"/>
          </a:p>
        </p:txBody>
      </p:sp>
      <p:sp>
        <p:nvSpPr>
          <p:cNvPr id="53252" name="3 Marcador de número de diapositiva"/>
          <p:cNvSpPr>
            <a:spLocks noGrp="1"/>
          </p:cNvSpPr>
          <p:nvPr>
            <p:ph type="sldNum" sz="quarter" idx="5"/>
          </p:nvPr>
        </p:nvSpPr>
        <p:spPr bwMode="auto">
          <a:noFill/>
          <a:ln>
            <a:miter lim="800000"/>
            <a:headEnd/>
            <a:tailEnd/>
          </a:ln>
        </p:spPr>
        <p:txBody>
          <a:bodyPr/>
          <a:lstStyle/>
          <a:p>
            <a:fld id="{4627B996-300C-4D4D-B478-E63240C76DB5}" type="slidenum">
              <a:rPr lang="es-SV" smtClean="0"/>
              <a:pPr/>
              <a:t>15</a:t>
            </a:fld>
            <a:endParaRPr lang="es-SV"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4275" name="2 Marcador de notas"/>
          <p:cNvSpPr>
            <a:spLocks noGrp="1"/>
          </p:cNvSpPr>
          <p:nvPr>
            <p:ph type="body" idx="1"/>
          </p:nvPr>
        </p:nvSpPr>
        <p:spPr bwMode="auto">
          <a:noFill/>
        </p:spPr>
        <p:txBody>
          <a:bodyPr/>
          <a:lstStyle/>
          <a:p>
            <a:endParaRPr lang="es-SV" smtClean="0"/>
          </a:p>
        </p:txBody>
      </p:sp>
      <p:sp>
        <p:nvSpPr>
          <p:cNvPr id="54276" name="3 Marcador de número de diapositiva"/>
          <p:cNvSpPr>
            <a:spLocks noGrp="1"/>
          </p:cNvSpPr>
          <p:nvPr>
            <p:ph type="sldNum" sz="quarter" idx="5"/>
          </p:nvPr>
        </p:nvSpPr>
        <p:spPr bwMode="auto">
          <a:noFill/>
          <a:ln>
            <a:miter lim="800000"/>
            <a:headEnd/>
            <a:tailEnd/>
          </a:ln>
        </p:spPr>
        <p:txBody>
          <a:bodyPr/>
          <a:lstStyle/>
          <a:p>
            <a:fld id="{48BBE575-0061-472F-9D20-0AEF6A4C1CE7}" type="slidenum">
              <a:rPr lang="es-SV" smtClean="0"/>
              <a:pPr/>
              <a:t>16</a:t>
            </a:fld>
            <a:endParaRPr lang="es-SV"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SV"/>
          </a:p>
        </p:txBody>
      </p:sp>
      <p:sp>
        <p:nvSpPr>
          <p:cNvPr id="4" name="3 Marcador de número de diapositiva"/>
          <p:cNvSpPr>
            <a:spLocks noGrp="1"/>
          </p:cNvSpPr>
          <p:nvPr>
            <p:ph type="sldNum" sz="quarter" idx="10"/>
          </p:nvPr>
        </p:nvSpPr>
        <p:spPr/>
        <p:txBody>
          <a:bodyPr/>
          <a:lstStyle/>
          <a:p>
            <a:pPr>
              <a:defRPr/>
            </a:pPr>
            <a:fld id="{CF168FD7-75A9-4EFE-A7A9-495EB71C3DAF}" type="slidenum">
              <a:rPr lang="es-SV" smtClean="0"/>
              <a:pPr>
                <a:defRPr/>
              </a:pPr>
              <a:t>17</a:t>
            </a:fld>
            <a:endParaRPr lang="es-SV"/>
          </a:p>
        </p:txBody>
      </p:sp>
    </p:spTree>
    <p:extLst>
      <p:ext uri="{BB962C8B-B14F-4D97-AF65-F5344CB8AC3E}">
        <p14:creationId xmlns:p14="http://schemas.microsoft.com/office/powerpoint/2010/main" val="3756093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SV"/>
          </a:p>
        </p:txBody>
      </p:sp>
      <p:sp>
        <p:nvSpPr>
          <p:cNvPr id="4" name="3 Marcador de número de diapositiva"/>
          <p:cNvSpPr>
            <a:spLocks noGrp="1"/>
          </p:cNvSpPr>
          <p:nvPr>
            <p:ph type="sldNum" sz="quarter" idx="10"/>
          </p:nvPr>
        </p:nvSpPr>
        <p:spPr/>
        <p:txBody>
          <a:bodyPr/>
          <a:lstStyle/>
          <a:p>
            <a:pPr>
              <a:defRPr/>
            </a:pPr>
            <a:fld id="{CF168FD7-75A9-4EFE-A7A9-495EB71C3DAF}" type="slidenum">
              <a:rPr lang="es-SV" smtClean="0"/>
              <a:pPr>
                <a:defRPr/>
              </a:pPr>
              <a:t>18</a:t>
            </a:fld>
            <a:endParaRPr lang="es-SV"/>
          </a:p>
        </p:txBody>
      </p:sp>
    </p:spTree>
    <p:extLst>
      <p:ext uri="{BB962C8B-B14F-4D97-AF65-F5344CB8AC3E}">
        <p14:creationId xmlns:p14="http://schemas.microsoft.com/office/powerpoint/2010/main" val="241999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8915" name="2 Marcador de notas"/>
          <p:cNvSpPr>
            <a:spLocks noGrp="1"/>
          </p:cNvSpPr>
          <p:nvPr>
            <p:ph type="body" idx="1"/>
          </p:nvPr>
        </p:nvSpPr>
        <p:spPr bwMode="auto">
          <a:noFill/>
        </p:spPr>
        <p:txBody>
          <a:bodyPr/>
          <a:lstStyle/>
          <a:p>
            <a:endParaRPr lang="es-SV" smtClean="0"/>
          </a:p>
        </p:txBody>
      </p:sp>
      <p:sp>
        <p:nvSpPr>
          <p:cNvPr id="38916" name="3 Marcador de número de diapositiva"/>
          <p:cNvSpPr>
            <a:spLocks noGrp="1"/>
          </p:cNvSpPr>
          <p:nvPr>
            <p:ph type="sldNum" sz="quarter" idx="5"/>
          </p:nvPr>
        </p:nvSpPr>
        <p:spPr bwMode="auto">
          <a:noFill/>
          <a:ln>
            <a:miter lim="800000"/>
            <a:headEnd/>
            <a:tailEnd/>
          </a:ln>
        </p:spPr>
        <p:txBody>
          <a:bodyPr/>
          <a:lstStyle/>
          <a:p>
            <a:fld id="{BFEAD4D0-267B-4AA7-8AAF-CDADAEB5A0EB}" type="slidenum">
              <a:rPr lang="es-SV" smtClean="0"/>
              <a:pPr/>
              <a:t>2</a:t>
            </a:fld>
            <a:endParaRPr lang="es-SV"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9939" name="2 Marcador de notas"/>
          <p:cNvSpPr>
            <a:spLocks noGrp="1"/>
          </p:cNvSpPr>
          <p:nvPr>
            <p:ph type="body" idx="1"/>
          </p:nvPr>
        </p:nvSpPr>
        <p:spPr bwMode="auto">
          <a:noFill/>
        </p:spPr>
        <p:txBody>
          <a:bodyPr/>
          <a:lstStyle/>
          <a:p>
            <a:endParaRPr lang="es-SV" smtClean="0"/>
          </a:p>
        </p:txBody>
      </p:sp>
      <p:sp>
        <p:nvSpPr>
          <p:cNvPr id="39940" name="3 Marcador de número de diapositiva"/>
          <p:cNvSpPr>
            <a:spLocks noGrp="1"/>
          </p:cNvSpPr>
          <p:nvPr>
            <p:ph type="sldNum" sz="quarter" idx="5"/>
          </p:nvPr>
        </p:nvSpPr>
        <p:spPr bwMode="auto">
          <a:noFill/>
          <a:ln>
            <a:miter lim="800000"/>
            <a:headEnd/>
            <a:tailEnd/>
          </a:ln>
        </p:spPr>
        <p:txBody>
          <a:bodyPr/>
          <a:lstStyle/>
          <a:p>
            <a:fld id="{A72909C0-454F-4F7F-A49D-1438701ADC74}" type="slidenum">
              <a:rPr lang="es-SV" smtClean="0"/>
              <a:pPr/>
              <a:t>3</a:t>
            </a:fld>
            <a:endParaRPr lang="es-SV"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5363" name="2 Marcador de notas"/>
          <p:cNvSpPr>
            <a:spLocks noGrp="1"/>
          </p:cNvSpPr>
          <p:nvPr>
            <p:ph type="body" idx="1"/>
          </p:nvPr>
        </p:nvSpPr>
        <p:spPr bwMode="auto">
          <a:noFill/>
        </p:spPr>
        <p:txBody>
          <a:bodyPr/>
          <a:lstStyle/>
          <a:p>
            <a:endParaRPr lang="es-SV" smtClean="0"/>
          </a:p>
        </p:txBody>
      </p:sp>
      <p:sp>
        <p:nvSpPr>
          <p:cNvPr id="15364" name="3 Marcador de número de diapositiva"/>
          <p:cNvSpPr>
            <a:spLocks noGrp="1"/>
          </p:cNvSpPr>
          <p:nvPr>
            <p:ph type="sldNum" sz="quarter" idx="5"/>
          </p:nvPr>
        </p:nvSpPr>
        <p:spPr bwMode="auto">
          <a:noFill/>
          <a:ln>
            <a:miter lim="800000"/>
            <a:headEnd/>
            <a:tailEnd/>
          </a:ln>
        </p:spPr>
        <p:txBody>
          <a:bodyPr/>
          <a:lstStyle/>
          <a:p>
            <a:fld id="{1ABDEA6F-2CC2-4FCB-9DF4-AA048DD837D5}" type="slidenum">
              <a:rPr lang="es-SV" smtClean="0"/>
              <a:pPr/>
              <a:t>4</a:t>
            </a:fld>
            <a:endParaRPr lang="es-SV"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1987" name="2 Marcador de notas"/>
          <p:cNvSpPr>
            <a:spLocks noGrp="1"/>
          </p:cNvSpPr>
          <p:nvPr>
            <p:ph type="body" idx="1"/>
          </p:nvPr>
        </p:nvSpPr>
        <p:spPr bwMode="auto">
          <a:noFill/>
        </p:spPr>
        <p:txBody>
          <a:bodyPr/>
          <a:lstStyle/>
          <a:p>
            <a:endParaRPr lang="es-SV" smtClean="0"/>
          </a:p>
        </p:txBody>
      </p:sp>
      <p:sp>
        <p:nvSpPr>
          <p:cNvPr id="41988" name="3 Marcador de número de diapositiva"/>
          <p:cNvSpPr>
            <a:spLocks noGrp="1"/>
          </p:cNvSpPr>
          <p:nvPr>
            <p:ph type="sldNum" sz="quarter" idx="5"/>
          </p:nvPr>
        </p:nvSpPr>
        <p:spPr bwMode="auto">
          <a:noFill/>
          <a:ln>
            <a:miter lim="800000"/>
            <a:headEnd/>
            <a:tailEnd/>
          </a:ln>
        </p:spPr>
        <p:txBody>
          <a:bodyPr/>
          <a:lstStyle/>
          <a:p>
            <a:fld id="{B6D35FC7-17E3-4C21-844F-2E6471F11B5B}" type="slidenum">
              <a:rPr lang="es-SV" smtClean="0"/>
              <a:pPr/>
              <a:t>5</a:t>
            </a:fld>
            <a:endParaRPr lang="es-SV"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411" name="2 Marcador de notas"/>
          <p:cNvSpPr>
            <a:spLocks noGrp="1"/>
          </p:cNvSpPr>
          <p:nvPr>
            <p:ph type="body" idx="1"/>
          </p:nvPr>
        </p:nvSpPr>
        <p:spPr bwMode="auto">
          <a:noFill/>
        </p:spPr>
        <p:txBody>
          <a:bodyPr/>
          <a:lstStyle/>
          <a:p>
            <a:endParaRPr lang="es-SV" smtClean="0"/>
          </a:p>
        </p:txBody>
      </p:sp>
      <p:sp>
        <p:nvSpPr>
          <p:cNvPr id="17412" name="3 Marcador de número de diapositiva"/>
          <p:cNvSpPr>
            <a:spLocks noGrp="1"/>
          </p:cNvSpPr>
          <p:nvPr>
            <p:ph type="sldNum" sz="quarter" idx="5"/>
          </p:nvPr>
        </p:nvSpPr>
        <p:spPr bwMode="auto">
          <a:noFill/>
          <a:ln>
            <a:miter lim="800000"/>
            <a:headEnd/>
            <a:tailEnd/>
          </a:ln>
        </p:spPr>
        <p:txBody>
          <a:bodyPr/>
          <a:lstStyle/>
          <a:p>
            <a:fld id="{7769BA22-CCDB-43B8-A6C5-1EB27F29F0E9}" type="slidenum">
              <a:rPr lang="es-SV" smtClean="0"/>
              <a:pPr/>
              <a:t>6</a:t>
            </a:fld>
            <a:endParaRPr lang="es-SV"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a:lstStyle/>
          <a:p>
            <a:endParaRPr lang="es-SV" smtClean="0"/>
          </a:p>
        </p:txBody>
      </p:sp>
      <p:sp>
        <p:nvSpPr>
          <p:cNvPr id="18436" name="3 Marcador de número de diapositiva"/>
          <p:cNvSpPr>
            <a:spLocks noGrp="1"/>
          </p:cNvSpPr>
          <p:nvPr>
            <p:ph type="sldNum" sz="quarter" idx="5"/>
          </p:nvPr>
        </p:nvSpPr>
        <p:spPr bwMode="auto">
          <a:noFill/>
          <a:ln>
            <a:miter lim="800000"/>
            <a:headEnd/>
            <a:tailEnd/>
          </a:ln>
        </p:spPr>
        <p:txBody>
          <a:bodyPr/>
          <a:lstStyle/>
          <a:p>
            <a:fld id="{9B3556ED-AB37-4122-B0EA-56316C61917A}" type="slidenum">
              <a:rPr lang="es-SV" smtClean="0"/>
              <a:pPr/>
              <a:t>7</a:t>
            </a:fld>
            <a:endParaRPr lang="es-SV"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5059" name="2 Marcador de notas"/>
          <p:cNvSpPr>
            <a:spLocks noGrp="1"/>
          </p:cNvSpPr>
          <p:nvPr>
            <p:ph type="body" idx="1"/>
          </p:nvPr>
        </p:nvSpPr>
        <p:spPr bwMode="auto">
          <a:noFill/>
        </p:spPr>
        <p:txBody>
          <a:bodyPr/>
          <a:lstStyle/>
          <a:p>
            <a:endParaRPr lang="es-SV" smtClean="0"/>
          </a:p>
        </p:txBody>
      </p:sp>
      <p:sp>
        <p:nvSpPr>
          <p:cNvPr id="45060" name="3 Marcador de número de diapositiva"/>
          <p:cNvSpPr>
            <a:spLocks noGrp="1"/>
          </p:cNvSpPr>
          <p:nvPr>
            <p:ph type="sldNum" sz="quarter" idx="5"/>
          </p:nvPr>
        </p:nvSpPr>
        <p:spPr bwMode="auto">
          <a:noFill/>
          <a:ln>
            <a:miter lim="800000"/>
            <a:headEnd/>
            <a:tailEnd/>
          </a:ln>
        </p:spPr>
        <p:txBody>
          <a:bodyPr/>
          <a:lstStyle/>
          <a:p>
            <a:fld id="{DE3FFCBE-1902-4233-A74A-1D64B1934615}" type="slidenum">
              <a:rPr lang="es-SV" smtClean="0"/>
              <a:pPr/>
              <a:t>8</a:t>
            </a:fld>
            <a:endParaRPr lang="es-SV"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7107" name="2 Marcador de notas"/>
          <p:cNvSpPr>
            <a:spLocks noGrp="1"/>
          </p:cNvSpPr>
          <p:nvPr>
            <p:ph type="body" idx="1"/>
          </p:nvPr>
        </p:nvSpPr>
        <p:spPr bwMode="auto">
          <a:noFill/>
        </p:spPr>
        <p:txBody>
          <a:bodyPr/>
          <a:lstStyle/>
          <a:p>
            <a:endParaRPr lang="es-SV" smtClean="0"/>
          </a:p>
        </p:txBody>
      </p:sp>
      <p:sp>
        <p:nvSpPr>
          <p:cNvPr id="47108" name="3 Marcador de número de diapositiva"/>
          <p:cNvSpPr>
            <a:spLocks noGrp="1"/>
          </p:cNvSpPr>
          <p:nvPr>
            <p:ph type="sldNum" sz="quarter" idx="5"/>
          </p:nvPr>
        </p:nvSpPr>
        <p:spPr bwMode="auto">
          <a:noFill/>
          <a:ln>
            <a:miter lim="800000"/>
            <a:headEnd/>
            <a:tailEnd/>
          </a:ln>
        </p:spPr>
        <p:txBody>
          <a:bodyPr/>
          <a:lstStyle/>
          <a:p>
            <a:fld id="{BD802FE7-7D7E-4AB5-A899-E1C8A3CA1FE6}" type="slidenum">
              <a:rPr lang="es-SV" smtClean="0"/>
              <a:pPr/>
              <a:t>9</a:t>
            </a:fld>
            <a:endParaRPr lang="es-SV"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SV"/>
          </a:p>
        </p:txBody>
      </p:sp>
      <p:sp>
        <p:nvSpPr>
          <p:cNvPr id="5" name="Rectangle 5"/>
          <p:cNvSpPr>
            <a:spLocks noGrp="1" noChangeArrowheads="1"/>
          </p:cNvSpPr>
          <p:nvPr>
            <p:ph type="sldNum" sz="quarter" idx="11"/>
          </p:nvPr>
        </p:nvSpPr>
        <p:spPr>
          <a:ln/>
        </p:spPr>
        <p:txBody>
          <a:bodyPr/>
          <a:lstStyle>
            <a:lvl1pPr>
              <a:defRPr/>
            </a:lvl1pPr>
          </a:lstStyle>
          <a:p>
            <a:pPr>
              <a:defRPr/>
            </a:pPr>
            <a:fld id="{D035141C-5FA4-417D-A10C-A392CB351FFD}" type="slidenum">
              <a:rPr lang="es-SV"/>
              <a:pPr>
                <a:defRPr/>
              </a:pPr>
              <a:t>‹#›</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SV"/>
          </a:p>
        </p:txBody>
      </p:sp>
      <p:sp>
        <p:nvSpPr>
          <p:cNvPr id="5" name="Rectangle 5"/>
          <p:cNvSpPr>
            <a:spLocks noGrp="1" noChangeArrowheads="1"/>
          </p:cNvSpPr>
          <p:nvPr>
            <p:ph type="sldNum" sz="quarter" idx="11"/>
          </p:nvPr>
        </p:nvSpPr>
        <p:spPr>
          <a:ln/>
        </p:spPr>
        <p:txBody>
          <a:bodyPr/>
          <a:lstStyle>
            <a:lvl1pPr>
              <a:defRPr/>
            </a:lvl1pPr>
          </a:lstStyle>
          <a:p>
            <a:pPr>
              <a:defRPr/>
            </a:pPr>
            <a:fld id="{DFCE37C5-1395-444C-A532-55F8E28E40E7}" type="slidenum">
              <a:rPr lang="es-SV"/>
              <a:pPr>
                <a:defRPr/>
              </a:pPr>
              <a:t>‹#›</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SV"/>
          </a:p>
        </p:txBody>
      </p:sp>
      <p:sp>
        <p:nvSpPr>
          <p:cNvPr id="5" name="Rectangle 5"/>
          <p:cNvSpPr>
            <a:spLocks noGrp="1" noChangeArrowheads="1"/>
          </p:cNvSpPr>
          <p:nvPr>
            <p:ph type="sldNum" sz="quarter" idx="11"/>
          </p:nvPr>
        </p:nvSpPr>
        <p:spPr>
          <a:ln/>
        </p:spPr>
        <p:txBody>
          <a:bodyPr/>
          <a:lstStyle>
            <a:lvl1pPr>
              <a:defRPr/>
            </a:lvl1pPr>
          </a:lstStyle>
          <a:p>
            <a:pPr>
              <a:defRPr/>
            </a:pPr>
            <a:fld id="{067AA400-7696-412F-B699-3FCB36ED14E0}" type="slidenum">
              <a:rPr lang="es-SV"/>
              <a:pPr>
                <a:defRPr/>
              </a:pPr>
              <a:t>‹#›</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SV"/>
          </a:p>
        </p:txBody>
      </p:sp>
      <p:sp>
        <p:nvSpPr>
          <p:cNvPr id="5" name="Rectangle 5"/>
          <p:cNvSpPr>
            <a:spLocks noGrp="1" noChangeArrowheads="1"/>
          </p:cNvSpPr>
          <p:nvPr>
            <p:ph type="sldNum" sz="quarter" idx="11"/>
          </p:nvPr>
        </p:nvSpPr>
        <p:spPr>
          <a:ln/>
        </p:spPr>
        <p:txBody>
          <a:bodyPr/>
          <a:lstStyle>
            <a:lvl1pPr>
              <a:defRPr/>
            </a:lvl1pPr>
          </a:lstStyle>
          <a:p>
            <a:pPr>
              <a:defRPr/>
            </a:pPr>
            <a:fld id="{EBBF82CC-60B5-436D-B71E-FFC8F28ABF2B}" type="slidenum">
              <a:rPr lang="es-SV"/>
              <a:pPr>
                <a:defRPr/>
              </a:pPr>
              <a:t>‹#›</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SV"/>
          </a:p>
        </p:txBody>
      </p:sp>
      <p:sp>
        <p:nvSpPr>
          <p:cNvPr id="5" name="Rectangle 5"/>
          <p:cNvSpPr>
            <a:spLocks noGrp="1" noChangeArrowheads="1"/>
          </p:cNvSpPr>
          <p:nvPr>
            <p:ph type="sldNum" sz="quarter" idx="11"/>
          </p:nvPr>
        </p:nvSpPr>
        <p:spPr>
          <a:ln/>
        </p:spPr>
        <p:txBody>
          <a:bodyPr/>
          <a:lstStyle>
            <a:lvl1pPr>
              <a:defRPr/>
            </a:lvl1pPr>
          </a:lstStyle>
          <a:p>
            <a:pPr>
              <a:defRPr/>
            </a:pPr>
            <a:fld id="{3D503A41-6F4A-485E-82D5-ACB408C031E4}" type="slidenum">
              <a:rPr lang="es-SV"/>
              <a:pPr>
                <a:defRPr/>
              </a:pPr>
              <a:t>‹#›</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SV"/>
          </a:p>
        </p:txBody>
      </p:sp>
      <p:sp>
        <p:nvSpPr>
          <p:cNvPr id="6" name="Rectangle 5"/>
          <p:cNvSpPr>
            <a:spLocks noGrp="1" noChangeArrowheads="1"/>
          </p:cNvSpPr>
          <p:nvPr>
            <p:ph type="sldNum" sz="quarter" idx="11"/>
          </p:nvPr>
        </p:nvSpPr>
        <p:spPr>
          <a:ln/>
        </p:spPr>
        <p:txBody>
          <a:bodyPr/>
          <a:lstStyle>
            <a:lvl1pPr>
              <a:defRPr/>
            </a:lvl1pPr>
          </a:lstStyle>
          <a:p>
            <a:pPr>
              <a:defRPr/>
            </a:pPr>
            <a:fld id="{7907FF0C-35E4-4EBE-B417-14E5FF28F9F7}" type="slidenum">
              <a:rPr lang="es-SV"/>
              <a:pPr>
                <a:defRPr/>
              </a:pPr>
              <a:t>‹#›</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SV"/>
          </a:p>
        </p:txBody>
      </p:sp>
      <p:sp>
        <p:nvSpPr>
          <p:cNvPr id="8" name="Rectangle 5"/>
          <p:cNvSpPr>
            <a:spLocks noGrp="1" noChangeArrowheads="1"/>
          </p:cNvSpPr>
          <p:nvPr>
            <p:ph type="sldNum" sz="quarter" idx="11"/>
          </p:nvPr>
        </p:nvSpPr>
        <p:spPr>
          <a:ln/>
        </p:spPr>
        <p:txBody>
          <a:bodyPr/>
          <a:lstStyle>
            <a:lvl1pPr>
              <a:defRPr/>
            </a:lvl1pPr>
          </a:lstStyle>
          <a:p>
            <a:pPr>
              <a:defRPr/>
            </a:pPr>
            <a:fld id="{134142AE-C18E-4716-9D84-183F278CC95C}" type="slidenum">
              <a:rPr lang="es-SV"/>
              <a:pPr>
                <a:defRPr/>
              </a:pPr>
              <a:t>‹#›</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SV"/>
          </a:p>
        </p:txBody>
      </p:sp>
      <p:sp>
        <p:nvSpPr>
          <p:cNvPr id="4" name="Rectangle 5"/>
          <p:cNvSpPr>
            <a:spLocks noGrp="1" noChangeArrowheads="1"/>
          </p:cNvSpPr>
          <p:nvPr>
            <p:ph type="sldNum" sz="quarter" idx="11"/>
          </p:nvPr>
        </p:nvSpPr>
        <p:spPr>
          <a:ln/>
        </p:spPr>
        <p:txBody>
          <a:bodyPr/>
          <a:lstStyle>
            <a:lvl1pPr>
              <a:defRPr/>
            </a:lvl1pPr>
          </a:lstStyle>
          <a:p>
            <a:pPr>
              <a:defRPr/>
            </a:pPr>
            <a:fld id="{2B422590-08CB-43E7-BCEF-FCB7A49BE81C}" type="slidenum">
              <a:rPr lang="es-SV"/>
              <a:pPr>
                <a:defRPr/>
              </a:pPr>
              <a:t>‹#›</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SV"/>
          </a:p>
        </p:txBody>
      </p:sp>
      <p:sp>
        <p:nvSpPr>
          <p:cNvPr id="3" name="Rectangle 5"/>
          <p:cNvSpPr>
            <a:spLocks noGrp="1" noChangeArrowheads="1"/>
          </p:cNvSpPr>
          <p:nvPr>
            <p:ph type="sldNum" sz="quarter" idx="11"/>
          </p:nvPr>
        </p:nvSpPr>
        <p:spPr>
          <a:ln/>
        </p:spPr>
        <p:txBody>
          <a:bodyPr/>
          <a:lstStyle>
            <a:lvl1pPr>
              <a:defRPr/>
            </a:lvl1pPr>
          </a:lstStyle>
          <a:p>
            <a:pPr>
              <a:defRPr/>
            </a:pPr>
            <a:fld id="{470DD97E-57D5-4E6F-9CE0-5C440E8E55EA}" type="slidenum">
              <a:rPr lang="es-SV"/>
              <a:pPr>
                <a:defRPr/>
              </a:pPr>
              <a:t>‹#›</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SV"/>
          </a:p>
        </p:txBody>
      </p:sp>
      <p:sp>
        <p:nvSpPr>
          <p:cNvPr id="6" name="Rectangle 5"/>
          <p:cNvSpPr>
            <a:spLocks noGrp="1" noChangeArrowheads="1"/>
          </p:cNvSpPr>
          <p:nvPr>
            <p:ph type="sldNum" sz="quarter" idx="11"/>
          </p:nvPr>
        </p:nvSpPr>
        <p:spPr>
          <a:ln/>
        </p:spPr>
        <p:txBody>
          <a:bodyPr/>
          <a:lstStyle>
            <a:lvl1pPr>
              <a:defRPr/>
            </a:lvl1pPr>
          </a:lstStyle>
          <a:p>
            <a:pPr>
              <a:defRPr/>
            </a:pPr>
            <a:fld id="{39886D7F-7B5D-4B33-B272-32D0F3FB0B84}" type="slidenum">
              <a:rPr lang="es-SV"/>
              <a:pPr>
                <a:defRPr/>
              </a:pPr>
              <a:t>‹#›</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SV"/>
          </a:p>
        </p:txBody>
      </p:sp>
      <p:sp>
        <p:nvSpPr>
          <p:cNvPr id="6" name="Rectangle 5"/>
          <p:cNvSpPr>
            <a:spLocks noGrp="1" noChangeArrowheads="1"/>
          </p:cNvSpPr>
          <p:nvPr>
            <p:ph type="sldNum" sz="quarter" idx="11"/>
          </p:nvPr>
        </p:nvSpPr>
        <p:spPr>
          <a:ln/>
        </p:spPr>
        <p:txBody>
          <a:bodyPr/>
          <a:lstStyle>
            <a:lvl1pPr>
              <a:defRPr/>
            </a:lvl1pPr>
          </a:lstStyle>
          <a:p>
            <a:pPr>
              <a:defRPr/>
            </a:pPr>
            <a:fld id="{EAD8457B-453A-4564-B672-3C9FEEE03A4E}" type="slidenum">
              <a:rPr lang="es-SV"/>
              <a:pPr>
                <a:defRPr/>
              </a:pPr>
              <a:t>‹#›</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SV"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SV" smtClean="0"/>
              <a:t>Haga clic para modificar el estilo de texto del patrón</a:t>
            </a:r>
          </a:p>
          <a:p>
            <a:pPr lvl="1"/>
            <a:r>
              <a:rPr lang="es-SV" smtClean="0"/>
              <a:t>Segundo nivel</a:t>
            </a:r>
          </a:p>
          <a:p>
            <a:pPr lvl="2"/>
            <a:r>
              <a:rPr lang="es-SV" smtClean="0"/>
              <a:t>Tercer nivel</a:t>
            </a:r>
          </a:p>
          <a:p>
            <a:pPr lvl="3"/>
            <a:r>
              <a:rPr lang="es-SV" smtClean="0"/>
              <a:t>Cuarto nivel</a:t>
            </a:r>
          </a:p>
          <a:p>
            <a:pPr lvl="4"/>
            <a:r>
              <a:rPr lang="es-SV" smtClean="0"/>
              <a:t>Quinto nivel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endParaRPr lang="es-SV"/>
          </a:p>
        </p:txBody>
      </p:sp>
      <p:sp>
        <p:nvSpPr>
          <p:cNvPr id="9221" name="Rectangle 5"/>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8B6512AD-FC06-4E82-B498-A4C7A8E7B037}" type="slidenum">
              <a:rPr lang="es-SV"/>
              <a:pPr>
                <a:defRPr/>
              </a:pPr>
              <a:t>‹#›</a:t>
            </a:fld>
            <a:endParaRPr lang="es-SV"/>
          </a:p>
        </p:txBody>
      </p:sp>
      <p:sp>
        <p:nvSpPr>
          <p:cNvPr id="9222" name="Text Box 6"/>
          <p:cNvSpPr txBox="1">
            <a:spLocks noChangeArrowheads="1"/>
          </p:cNvSpPr>
          <p:nvPr/>
        </p:nvSpPr>
        <p:spPr bwMode="auto">
          <a:xfrm>
            <a:off x="6589713" y="193675"/>
            <a:ext cx="2389187" cy="39687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endParaRPr lang="es-SV" sz="200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CuadroTexto"/>
          <p:cNvSpPr txBox="1">
            <a:spLocks noChangeArrowheads="1"/>
          </p:cNvSpPr>
          <p:nvPr/>
        </p:nvSpPr>
        <p:spPr bwMode="auto">
          <a:xfrm>
            <a:off x="1115616" y="1996385"/>
            <a:ext cx="6912768" cy="3477875"/>
          </a:xfrm>
          <a:prstGeom prst="rect">
            <a:avLst/>
          </a:prstGeom>
          <a:noFill/>
          <a:ln w="9525">
            <a:noFill/>
            <a:miter lim="800000"/>
            <a:headEnd/>
            <a:tailEnd/>
          </a:ln>
        </p:spPr>
        <p:txBody>
          <a:bodyPr wrap="square">
            <a:spAutoFit/>
          </a:bodyPr>
          <a:lstStyle/>
          <a:p>
            <a:pPr algn="ctr">
              <a:defRPr/>
            </a:pPr>
            <a:r>
              <a:rPr lang="es-SV" sz="4400" b="1" cap="all" dirty="0" smtClean="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effectLst>
                  <a:reflection blurRad="12700" stA="28000" endPos="45000" dist="1000" dir="5400000" sy="-100000" algn="bl" rotWithShape="0"/>
                </a:effectLst>
                <a:latin typeface="Arial Rounded MT Bold" pitchFamily="34" charset="0"/>
              </a:rPr>
              <a:t>extra-continentales</a:t>
            </a:r>
          </a:p>
          <a:p>
            <a:pPr algn="ctr">
              <a:defRPr/>
            </a:pPr>
            <a:r>
              <a:rPr lang="es-SV" sz="4400" b="1" cap="all" dirty="0" smtClean="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effectLst>
                  <a:reflection blurRad="12700" stA="28000" endPos="45000" dist="1000" dir="5400000" sy="-100000" algn="bl" rotWithShape="0"/>
                </a:effectLst>
                <a:latin typeface="Arial Rounded MT Bold" pitchFamily="34" charset="0"/>
              </a:rPr>
              <a:t> </a:t>
            </a:r>
          </a:p>
          <a:p>
            <a:pPr algn="ctr">
              <a:defRPr/>
            </a:pPr>
            <a:endParaRPr lang="es-SV" sz="4400" b="1" cap="all" dirty="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effectLst>
                <a:reflection blurRad="12700" stA="28000" endPos="45000" dist="1000" dir="5400000" sy="-100000" algn="bl" rotWithShape="0"/>
              </a:effectLst>
              <a:latin typeface="Arial Rounded MT Bold" pitchFamily="34" charset="0"/>
            </a:endParaRPr>
          </a:p>
          <a:p>
            <a:pPr algn="ctr">
              <a:defRPr/>
            </a:pPr>
            <a:r>
              <a:rPr lang="es-SV" sz="4400" b="1" cap="all" dirty="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effectLst>
                  <a:reflection blurRad="12700" stA="28000" endPos="45000" dist="1000" dir="5400000" sy="-100000" algn="bl" rotWithShape="0"/>
                </a:effectLst>
                <a:latin typeface="Arial Rounded MT Bold" pitchFamily="34" charset="0"/>
              </a:rPr>
              <a:t>EN EL SALVADOR</a:t>
            </a:r>
          </a:p>
        </p:txBody>
      </p:sp>
      <p:sp>
        <p:nvSpPr>
          <p:cNvPr id="8" name="7 Rectángulo"/>
          <p:cNvSpPr/>
          <p:nvPr/>
        </p:nvSpPr>
        <p:spPr>
          <a:xfrm>
            <a:off x="8387980" y="6645962"/>
            <a:ext cx="708848" cy="184666"/>
          </a:xfrm>
          <a:prstGeom prst="rect">
            <a:avLst/>
          </a:prstGeom>
        </p:spPr>
        <p:txBody>
          <a:bodyPr wrap="none">
            <a:spAutoFit/>
          </a:bodyPr>
          <a:lstStyle/>
          <a:p>
            <a:pPr algn="ctr" fontAlgn="auto">
              <a:spcBef>
                <a:spcPts val="0"/>
              </a:spcBef>
              <a:spcAft>
                <a:spcPts val="0"/>
              </a:spcAft>
              <a:defRPr/>
            </a:pPr>
            <a:r>
              <a:rPr lang="es-SV" sz="600" cap="all" dirty="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latin typeface="Arial Rounded MT Bold" pitchFamily="34" charset="0"/>
              </a:rPr>
              <a:t>-MARZO2012-</a:t>
            </a:r>
            <a:endParaRPr lang="es-ES" sz="100" cap="all" dirty="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23728" y="2780928"/>
            <a:ext cx="4896544" cy="1323439"/>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s-SV" sz="8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rPr>
              <a:t>ANEXOS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2484438" y="879475"/>
            <a:ext cx="4175125" cy="461963"/>
          </a:xfrm>
          <a:prstGeom prst="rect">
            <a:avLst/>
          </a:prstGeom>
          <a:noFill/>
          <a:ln w="9525">
            <a:noFill/>
            <a:miter lim="800000"/>
            <a:headEnd/>
            <a:tailEnd/>
          </a:ln>
        </p:spPr>
        <p:txBody>
          <a:bodyPr>
            <a:spAutoFit/>
          </a:bodyPr>
          <a:lstStyle/>
          <a:p>
            <a:pPr algn="ctr"/>
            <a:r>
              <a:rPr lang="es-SV" sz="2400" b="1">
                <a:latin typeface="Arial Rounded MT Bold" pitchFamily="34" charset="0"/>
              </a:rPr>
              <a:t>RUTAS IDENTIFICADAS</a:t>
            </a:r>
          </a:p>
        </p:txBody>
      </p:sp>
      <p:sp>
        <p:nvSpPr>
          <p:cNvPr id="13315" name="4 Rectángulo"/>
          <p:cNvSpPr>
            <a:spLocks noChangeArrowheads="1"/>
          </p:cNvSpPr>
          <p:nvPr/>
        </p:nvSpPr>
        <p:spPr bwMode="auto">
          <a:xfrm>
            <a:off x="179388" y="1341438"/>
            <a:ext cx="8785225" cy="5138737"/>
          </a:xfrm>
          <a:prstGeom prst="rect">
            <a:avLst/>
          </a:prstGeom>
          <a:noFill/>
          <a:ln w="9525">
            <a:noFill/>
            <a:miter lim="800000"/>
            <a:headEnd/>
            <a:tailEnd/>
          </a:ln>
        </p:spPr>
        <p:txBody>
          <a:bodyPr>
            <a:spAutoFit/>
          </a:bodyPr>
          <a:lstStyle/>
          <a:p>
            <a:r>
              <a:rPr lang="es-SV" sz="1200" dirty="0"/>
              <a:t>La ruta desde </a:t>
            </a:r>
            <a:r>
              <a:rPr lang="es-SV" sz="1200" b="1" dirty="0"/>
              <a:t>NEPAL</a:t>
            </a:r>
            <a:r>
              <a:rPr lang="es-SV" sz="1200" dirty="0"/>
              <a:t>:</a:t>
            </a:r>
          </a:p>
          <a:p>
            <a:r>
              <a:rPr lang="es-SV" sz="800" dirty="0"/>
              <a:t>	</a:t>
            </a:r>
          </a:p>
          <a:p>
            <a:r>
              <a:rPr lang="es-SV" sz="1200" dirty="0"/>
              <a:t>	Nepal, India, </a:t>
            </a:r>
            <a:r>
              <a:rPr lang="es-SV" sz="1200" dirty="0" smtClean="0"/>
              <a:t>Dubái, </a:t>
            </a:r>
            <a:r>
              <a:rPr lang="es-SV" sz="1200" dirty="0"/>
              <a:t>Brasil, Perú hasta Ecuador vía aérea</a:t>
            </a:r>
          </a:p>
          <a:p>
            <a:r>
              <a:rPr lang="es-SV" sz="1200" dirty="0"/>
              <a:t>	De Ecuador a Nicaragua en barco pesquero </a:t>
            </a:r>
          </a:p>
          <a:p>
            <a:r>
              <a:rPr lang="es-SV" sz="1200" dirty="0"/>
              <a:t>	Nicaragua a El Salvador en lancha rápida </a:t>
            </a:r>
          </a:p>
          <a:p>
            <a:r>
              <a:rPr lang="es-SV" sz="1200" dirty="0"/>
              <a:t>	De El Salvador a Estados Unidos a pie y vehículo particular.</a:t>
            </a:r>
          </a:p>
          <a:p>
            <a:endParaRPr lang="es-SV" sz="800" dirty="0"/>
          </a:p>
          <a:p>
            <a:r>
              <a:rPr lang="es-SV" sz="1200" dirty="0"/>
              <a:t>La ruta desde </a:t>
            </a:r>
            <a:r>
              <a:rPr lang="es-SV" sz="1200" b="1" dirty="0"/>
              <a:t>INDIA</a:t>
            </a:r>
            <a:r>
              <a:rPr lang="es-SV" sz="1200" dirty="0"/>
              <a:t>:</a:t>
            </a:r>
          </a:p>
          <a:p>
            <a:endParaRPr lang="es-SV" sz="800" dirty="0"/>
          </a:p>
          <a:p>
            <a:r>
              <a:rPr lang="es-SV" sz="1200" dirty="0"/>
              <a:t>	India, Hong Kong, Macao (China), Ámsterdam </a:t>
            </a:r>
            <a:r>
              <a:rPr lang="es-SV" sz="1200" dirty="0" smtClean="0"/>
              <a:t>(Holanda) </a:t>
            </a:r>
            <a:r>
              <a:rPr lang="es-SV" sz="1200" dirty="0"/>
              <a:t>y Panamá vía aérea</a:t>
            </a:r>
          </a:p>
          <a:p>
            <a:r>
              <a:rPr lang="es-SV" sz="1200" dirty="0"/>
              <a:t>	De Panamá a El Salvador Vía aérea</a:t>
            </a:r>
          </a:p>
          <a:p>
            <a:r>
              <a:rPr lang="es-SV" sz="1200" dirty="0"/>
              <a:t>	Desde El Salvador vía terrestre en autobús internacional hasta Guatemala.</a:t>
            </a:r>
          </a:p>
          <a:p>
            <a:endParaRPr lang="es-SV" sz="800" dirty="0"/>
          </a:p>
          <a:p>
            <a:r>
              <a:rPr lang="es-SV" sz="1200" dirty="0"/>
              <a:t>La ruta desde </a:t>
            </a:r>
            <a:r>
              <a:rPr lang="es-SV" sz="1200" b="1" dirty="0"/>
              <a:t>ERITREA</a:t>
            </a:r>
            <a:r>
              <a:rPr lang="es-SV" sz="1200" dirty="0"/>
              <a:t>:</a:t>
            </a:r>
          </a:p>
          <a:p>
            <a:endParaRPr lang="es-SV" sz="800" dirty="0"/>
          </a:p>
          <a:p>
            <a:r>
              <a:rPr lang="es-SV" sz="1200" dirty="0"/>
              <a:t>	Eritrea, Sudán, </a:t>
            </a:r>
            <a:r>
              <a:rPr lang="es-SV" sz="1200" dirty="0" smtClean="0"/>
              <a:t>Dubái, </a:t>
            </a:r>
            <a:r>
              <a:rPr lang="es-SV" sz="1200" dirty="0"/>
              <a:t>Brasil hasta Ecuador vía aérea</a:t>
            </a:r>
          </a:p>
          <a:p>
            <a:r>
              <a:rPr lang="es-SV" sz="1200" dirty="0"/>
              <a:t>	Llegando a Colombia, Panamá y luego hasta El Salvador vía terrestre (pasando Centroamérica)</a:t>
            </a:r>
          </a:p>
          <a:p>
            <a:r>
              <a:rPr lang="es-SV" sz="1200" dirty="0"/>
              <a:t>	De El Salvador a Estados Unidos vía terrestre</a:t>
            </a:r>
          </a:p>
          <a:p>
            <a:endParaRPr lang="es-SV" sz="800" dirty="0"/>
          </a:p>
          <a:p>
            <a:r>
              <a:rPr lang="es-SV" sz="1200" dirty="0"/>
              <a:t>La ruta desde </a:t>
            </a:r>
            <a:r>
              <a:rPr lang="es-SV" sz="1200" b="1" dirty="0"/>
              <a:t>ASIA</a:t>
            </a:r>
            <a:r>
              <a:rPr lang="es-SV" sz="1200" dirty="0"/>
              <a:t>:</a:t>
            </a:r>
          </a:p>
          <a:p>
            <a:endParaRPr lang="es-SV" sz="800" dirty="0"/>
          </a:p>
          <a:p>
            <a:r>
              <a:rPr lang="es-SV" sz="1200" dirty="0"/>
              <a:t>	China Continental, Nepal, Bangladesh </a:t>
            </a:r>
            <a:r>
              <a:rPr lang="es-SV" sz="1200" dirty="0" smtClean="0"/>
              <a:t>hasta </a:t>
            </a:r>
            <a:r>
              <a:rPr lang="es-SV" sz="1200" dirty="0"/>
              <a:t>India vía aérea</a:t>
            </a:r>
          </a:p>
          <a:p>
            <a:r>
              <a:rPr lang="es-SV" sz="1200" dirty="0"/>
              <a:t>	De la India en barco y en altamar cambian de nave llegando a Ecuador.</a:t>
            </a:r>
          </a:p>
          <a:p>
            <a:r>
              <a:rPr lang="es-SV" sz="1200" dirty="0"/>
              <a:t>	De Ecuador vía marítima pasando por Centroamérica</a:t>
            </a:r>
          </a:p>
          <a:p>
            <a:endParaRPr lang="es-SV" sz="800" dirty="0"/>
          </a:p>
          <a:p>
            <a:r>
              <a:rPr lang="es-SV" sz="1200" dirty="0"/>
              <a:t>La ruta desde </a:t>
            </a:r>
            <a:r>
              <a:rPr lang="es-SV" sz="1200" b="1" dirty="0"/>
              <a:t>ÁFRICA</a:t>
            </a:r>
            <a:r>
              <a:rPr lang="es-SV" sz="1200" dirty="0"/>
              <a:t>:</a:t>
            </a:r>
          </a:p>
          <a:p>
            <a:endParaRPr lang="es-SV" sz="800" dirty="0"/>
          </a:p>
          <a:p>
            <a:r>
              <a:rPr lang="es-SV" sz="1200" dirty="0"/>
              <a:t>	Etiopía, Somalia y Sudáfrica hasta Rusia o Arabia Saudita vía aérea</a:t>
            </a:r>
          </a:p>
          <a:p>
            <a:r>
              <a:rPr lang="es-SV" sz="1200" dirty="0"/>
              <a:t>	Llegando a Cuba y/o Ecuador vía aérea</a:t>
            </a:r>
          </a:p>
          <a:p>
            <a:r>
              <a:rPr lang="es-SV" sz="1200" dirty="0"/>
              <a:t>	De Ecuador a El Salvador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CuadroTexto"/>
          <p:cNvSpPr txBox="1">
            <a:spLocks noChangeArrowheads="1"/>
          </p:cNvSpPr>
          <p:nvPr/>
        </p:nvSpPr>
        <p:spPr bwMode="auto">
          <a:xfrm>
            <a:off x="2484438" y="1022350"/>
            <a:ext cx="4175125" cy="461963"/>
          </a:xfrm>
          <a:prstGeom prst="rect">
            <a:avLst/>
          </a:prstGeom>
          <a:noFill/>
          <a:ln w="9525">
            <a:noFill/>
            <a:miter lim="800000"/>
            <a:headEnd/>
            <a:tailEnd/>
          </a:ln>
        </p:spPr>
        <p:txBody>
          <a:bodyPr>
            <a:spAutoFit/>
          </a:bodyPr>
          <a:lstStyle/>
          <a:p>
            <a:pPr algn="ctr"/>
            <a:r>
              <a:rPr lang="es-SV" sz="2400" b="1">
                <a:latin typeface="Arial Rounded MT Bold" pitchFamily="34" charset="0"/>
              </a:rPr>
              <a:t>MODUS OPERANDIS</a:t>
            </a:r>
          </a:p>
        </p:txBody>
      </p:sp>
      <p:sp>
        <p:nvSpPr>
          <p:cNvPr id="14339" name="3 Rectángulo"/>
          <p:cNvSpPr>
            <a:spLocks noChangeArrowheads="1"/>
          </p:cNvSpPr>
          <p:nvPr/>
        </p:nvSpPr>
        <p:spPr bwMode="auto">
          <a:xfrm>
            <a:off x="250825" y="1616075"/>
            <a:ext cx="8642350" cy="2892425"/>
          </a:xfrm>
          <a:prstGeom prst="rect">
            <a:avLst/>
          </a:prstGeom>
          <a:noFill/>
          <a:ln w="9525">
            <a:noFill/>
            <a:miter lim="800000"/>
            <a:headEnd/>
            <a:tailEnd/>
          </a:ln>
        </p:spPr>
        <p:txBody>
          <a:bodyPr>
            <a:spAutoFit/>
          </a:bodyPr>
          <a:lstStyle/>
          <a:p>
            <a:pPr algn="just"/>
            <a:r>
              <a:rPr lang="es-SV" sz="1400" dirty="0"/>
              <a:t>Reciben a los extranjeros provenientes de Nicaragua vía terrestre (interior de furgones) y de autobuses internacionales o por trasbordo de vehículos, ingresan por fronteras autorizadas ocultos en los camiones o en pasos fronterizos no habilitados. En algunos casos no llevan documentos debido a que los traficantes se los quitan o por que los extravían.</a:t>
            </a:r>
          </a:p>
          <a:p>
            <a:pPr algn="just"/>
            <a:endParaRPr lang="es-SV" sz="1400" dirty="0"/>
          </a:p>
          <a:p>
            <a:pPr algn="just"/>
            <a:r>
              <a:rPr lang="es-SV" sz="1400" dirty="0"/>
              <a:t>Por vía </a:t>
            </a:r>
            <a:r>
              <a:rPr lang="es-SV" sz="1400" dirty="0" smtClean="0"/>
              <a:t>marítima, </a:t>
            </a:r>
            <a:r>
              <a:rPr lang="es-SV" sz="1400" dirty="0"/>
              <a:t>por medio de barcos, lanchas, etc</a:t>
            </a:r>
            <a:r>
              <a:rPr lang="es-SV" sz="1400" dirty="0" smtClean="0"/>
              <a:t>.,  </a:t>
            </a:r>
            <a:r>
              <a:rPr lang="es-SV" sz="1400" dirty="0"/>
              <a:t>y son resguardados en primera instancia en casas ubicadas </a:t>
            </a:r>
            <a:r>
              <a:rPr lang="es-SV" sz="1400" dirty="0" smtClean="0"/>
              <a:t>en </a:t>
            </a:r>
            <a:r>
              <a:rPr lang="es-SV" sz="1400" dirty="0"/>
              <a:t>los alrededores de la </a:t>
            </a:r>
            <a:r>
              <a:rPr lang="es-SV" sz="1400" dirty="0" smtClean="0"/>
              <a:t>playa; </a:t>
            </a:r>
            <a:r>
              <a:rPr lang="es-SV" sz="1400" dirty="0"/>
              <a:t>los trasladan en grupo o </a:t>
            </a:r>
            <a:r>
              <a:rPr lang="es-SV" sz="1400" dirty="0" smtClean="0"/>
              <a:t>divididos, </a:t>
            </a:r>
            <a:r>
              <a:rPr lang="es-SV" sz="1400" dirty="0"/>
              <a:t>en horas nocturnas o de madrugada y se mantienen en contacto vía celular.</a:t>
            </a:r>
          </a:p>
          <a:p>
            <a:pPr algn="just"/>
            <a:endParaRPr lang="es-SV" sz="1400" dirty="0"/>
          </a:p>
          <a:p>
            <a:pPr algn="just"/>
            <a:r>
              <a:rPr lang="es-SV" sz="1400" dirty="0"/>
              <a:t>De acuerdo a los registros, </a:t>
            </a:r>
            <a:r>
              <a:rPr lang="es-SV" sz="1400" dirty="0" smtClean="0"/>
              <a:t>las y los Indios ingresan </a:t>
            </a:r>
            <a:r>
              <a:rPr lang="es-SV" sz="1400" dirty="0"/>
              <a:t>procedentes de Panamá (Vía aérea, en la Aerolínea COPA), y de Costa Rica y Honduras (Vía terrestre, empresas King </a:t>
            </a:r>
            <a:r>
              <a:rPr lang="es-SV" sz="1400" dirty="0" err="1"/>
              <a:t>Quality</a:t>
            </a:r>
            <a:r>
              <a:rPr lang="es-SV" sz="1400" dirty="0"/>
              <a:t>, </a:t>
            </a:r>
            <a:r>
              <a:rPr lang="es-SV" sz="1400" dirty="0" err="1"/>
              <a:t>Comfort</a:t>
            </a:r>
            <a:r>
              <a:rPr lang="es-SV" sz="1400" dirty="0"/>
              <a:t> </a:t>
            </a:r>
            <a:r>
              <a:rPr lang="es-SV" sz="1400" dirty="0" err="1"/>
              <a:t>Lines</a:t>
            </a:r>
            <a:r>
              <a:rPr lang="es-SV" sz="1400" dirty="0"/>
              <a:t> y Tica Bus). Permanecen un periodo aproximado de 3 días en el país y posteriormente se trasladan a Guatemala en los autobuses internacionales.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Rectángulo"/>
          <p:cNvSpPr>
            <a:spLocks noChangeArrowheads="1"/>
          </p:cNvSpPr>
          <p:nvPr/>
        </p:nvSpPr>
        <p:spPr bwMode="auto">
          <a:xfrm>
            <a:off x="539750" y="836613"/>
            <a:ext cx="8064500" cy="646112"/>
          </a:xfrm>
          <a:prstGeom prst="rect">
            <a:avLst/>
          </a:prstGeom>
          <a:noFill/>
          <a:ln w="9525">
            <a:noFill/>
            <a:miter lim="800000"/>
            <a:headEnd/>
            <a:tailEnd/>
          </a:ln>
        </p:spPr>
        <p:txBody>
          <a:bodyPr>
            <a:spAutoFit/>
          </a:bodyPr>
          <a:lstStyle/>
          <a:p>
            <a:pPr algn="ctr"/>
            <a:r>
              <a:rPr lang="es-SV" b="1" dirty="0"/>
              <a:t>PROPUESTA DE APLICACIÓN DE PROCESOS DE EXPULSIÓN Y  SOLICITUDES DE REFUGIO DE PERSONAS </a:t>
            </a:r>
            <a:r>
              <a:rPr lang="es-SV" b="1" dirty="0" smtClean="0"/>
              <a:t>EXTRA-CONTINENTALES</a:t>
            </a:r>
            <a:r>
              <a:rPr lang="es-SV" b="1" dirty="0"/>
              <a:t>.</a:t>
            </a:r>
            <a:endParaRPr lang="es-AR" dirty="0"/>
          </a:p>
        </p:txBody>
      </p:sp>
      <p:sp>
        <p:nvSpPr>
          <p:cNvPr id="3" name="2 Rectángulo"/>
          <p:cNvSpPr/>
          <p:nvPr/>
        </p:nvSpPr>
        <p:spPr>
          <a:xfrm>
            <a:off x="539750" y="1484313"/>
            <a:ext cx="8064500" cy="4832350"/>
          </a:xfrm>
          <a:prstGeom prst="rect">
            <a:avLst/>
          </a:prstGeom>
        </p:spPr>
        <p:txBody>
          <a:bodyPr>
            <a:spAutoFit/>
          </a:bodyPr>
          <a:lstStyle/>
          <a:p>
            <a:pPr algn="just">
              <a:defRPr/>
            </a:pPr>
            <a:r>
              <a:rPr lang="es-SV" sz="1600" b="1" dirty="0"/>
              <a:t>DISPOSICIONES PRELIMINARES</a:t>
            </a:r>
          </a:p>
          <a:p>
            <a:pPr algn="just">
              <a:defRPr/>
            </a:pPr>
            <a:endParaRPr lang="es-SV" sz="1600" b="1" dirty="0"/>
          </a:p>
          <a:p>
            <a:pPr marL="400050" indent="-400050" algn="just">
              <a:buFontTx/>
              <a:buAutoNum type="romanUcPeriod"/>
              <a:defRPr/>
            </a:pPr>
            <a:r>
              <a:rPr lang="es-SV" sz="1600" b="1" dirty="0"/>
              <a:t>OBJETIVO GENERAL </a:t>
            </a:r>
          </a:p>
          <a:p>
            <a:pPr algn="just">
              <a:defRPr/>
            </a:pPr>
            <a:endParaRPr lang="es-SV" sz="1600" dirty="0"/>
          </a:p>
          <a:p>
            <a:pPr lvl="1" algn="just">
              <a:defRPr/>
            </a:pPr>
            <a:r>
              <a:rPr lang="es-SV" sz="1400" dirty="0"/>
              <a:t>Estandarizar los procesos migratorios de expulsión y solicitudes de refugio en la región, con la finalidad de solventar aquellos vacíos que puedan existir </a:t>
            </a:r>
            <a:r>
              <a:rPr lang="es-SV" sz="1400" dirty="0" smtClean="0"/>
              <a:t>a partir de la </a:t>
            </a:r>
            <a:r>
              <a:rPr lang="es-SV" sz="1400" dirty="0"/>
              <a:t>experiencia de cada uno de los países, en la aplicación y/o ejecución de los referidos casos. </a:t>
            </a:r>
          </a:p>
          <a:p>
            <a:pPr algn="just">
              <a:defRPr/>
            </a:pPr>
            <a:endParaRPr lang="es-SV" sz="1600" dirty="0"/>
          </a:p>
          <a:p>
            <a:pPr algn="just">
              <a:defRPr/>
            </a:pPr>
            <a:r>
              <a:rPr lang="es-SV" sz="1600" b="1" dirty="0"/>
              <a:t>II.    OBJETIVOS ESPECÍFICOS</a:t>
            </a:r>
          </a:p>
          <a:p>
            <a:pPr algn="just">
              <a:defRPr/>
            </a:pPr>
            <a:endParaRPr lang="es-SV" sz="1600" dirty="0"/>
          </a:p>
          <a:p>
            <a:pPr marL="800100" lvl="1" indent="-342900" algn="just">
              <a:buFont typeface="+mj-lt"/>
              <a:buAutoNum type="arabicPeriod"/>
              <a:defRPr/>
            </a:pPr>
            <a:r>
              <a:rPr lang="es-SV" sz="1400" dirty="0"/>
              <a:t>Crear una base de datos regional que permita el cruce eficiente de la información, en específico sobre aquellos flujos de personas </a:t>
            </a:r>
            <a:r>
              <a:rPr lang="es-SV" sz="1400" dirty="0" smtClean="0"/>
              <a:t>extra-continentales </a:t>
            </a:r>
            <a:r>
              <a:rPr lang="es-SV" sz="1400" dirty="0"/>
              <a:t>que apliquen a refugio en cualquiera de las naciones centroamericanas. </a:t>
            </a:r>
          </a:p>
          <a:p>
            <a:pPr marL="800100" lvl="1" indent="-342900" algn="just">
              <a:buFont typeface="+mj-lt"/>
              <a:buAutoNum type="arabicPeriod"/>
              <a:defRPr/>
            </a:pPr>
            <a:r>
              <a:rPr lang="es-SV" sz="1400" dirty="0"/>
              <a:t>Establecer un </a:t>
            </a:r>
            <a:r>
              <a:rPr lang="es-SV" sz="1400" dirty="0" smtClean="0"/>
              <a:t>mecanismo </a:t>
            </a:r>
            <a:r>
              <a:rPr lang="es-SV" sz="1400" dirty="0"/>
              <a:t>ágil que </a:t>
            </a:r>
            <a:r>
              <a:rPr lang="es-SV" sz="1400" dirty="0" smtClean="0"/>
              <a:t>permita </a:t>
            </a:r>
            <a:r>
              <a:rPr lang="es-SV" sz="1400" dirty="0"/>
              <a:t>intercambiar información relacionada sobre los procesos de expulsiones aplicado a </a:t>
            </a:r>
            <a:r>
              <a:rPr lang="es-SV" sz="1400" dirty="0" smtClean="0"/>
              <a:t>extra-continentales</a:t>
            </a:r>
            <a:r>
              <a:rPr lang="es-SV" sz="1400" dirty="0"/>
              <a:t>.</a:t>
            </a:r>
          </a:p>
          <a:p>
            <a:pPr marL="800100" lvl="1" indent="-342900" algn="just">
              <a:buFont typeface="+mj-lt"/>
              <a:buAutoNum type="arabicPeriod"/>
              <a:defRPr/>
            </a:pPr>
            <a:r>
              <a:rPr lang="es-SV" sz="1400" dirty="0"/>
              <a:t>Lograr que los demás países miembro analicen y adopten las mejores propuestas orientadas a la salvaguarda de nuestros </a:t>
            </a:r>
            <a:r>
              <a:rPr lang="es-SV" sz="1400" dirty="0" smtClean="0"/>
              <a:t>territorios, </a:t>
            </a:r>
            <a:r>
              <a:rPr lang="es-SV" sz="1400" dirty="0"/>
              <a:t>y contrarrestar en cierta medida el accionar de las bandas organizadas de tráfico de personas. </a:t>
            </a:r>
          </a:p>
          <a:p>
            <a:pPr marL="800100" lvl="1" indent="-342900" algn="just">
              <a:buFont typeface="+mj-lt"/>
              <a:buAutoNum type="arabicPeriod"/>
              <a:defRPr/>
            </a:pPr>
            <a:r>
              <a:rPr lang="es-SV" sz="1400" dirty="0"/>
              <a:t>Buscar la unificación de criterios en relación al tema de las solicitudes de refugio de </a:t>
            </a:r>
            <a:r>
              <a:rPr lang="es-SV" sz="1400" dirty="0" smtClean="0"/>
              <a:t>extra-continentales en el ámbito de </a:t>
            </a:r>
            <a:r>
              <a:rPr lang="es-SV" sz="1400" dirty="0"/>
              <a:t>la CRM, asumiendo compromisos de apoyo mutuo en la ejecución de los mismos.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Rectángulo"/>
          <p:cNvSpPr>
            <a:spLocks noChangeArrowheads="1"/>
          </p:cNvSpPr>
          <p:nvPr/>
        </p:nvSpPr>
        <p:spPr bwMode="auto">
          <a:xfrm>
            <a:off x="395288" y="1700808"/>
            <a:ext cx="8353425" cy="4093428"/>
          </a:xfrm>
          <a:prstGeom prst="rect">
            <a:avLst/>
          </a:prstGeom>
          <a:noFill/>
          <a:ln w="9525">
            <a:noFill/>
            <a:miter lim="800000"/>
            <a:headEnd/>
            <a:tailEnd/>
          </a:ln>
        </p:spPr>
        <p:txBody>
          <a:bodyPr>
            <a:spAutoFit/>
          </a:bodyPr>
          <a:lstStyle/>
          <a:p>
            <a:pPr algn="just"/>
            <a:endParaRPr lang="es-SV" sz="1600" dirty="0"/>
          </a:p>
          <a:p>
            <a:pPr algn="just"/>
            <a:r>
              <a:rPr lang="es-SV" sz="1600" b="1" dirty="0"/>
              <a:t>VERIFICACIÓN DE LA LEY DE REFUGIO EN EL PAÍS</a:t>
            </a:r>
          </a:p>
          <a:p>
            <a:pPr lvl="1" algn="just"/>
            <a:r>
              <a:rPr lang="es-SV" sz="1400" dirty="0"/>
              <a:t>Proceso que debe ser responsabilidad de las Direcciones </a:t>
            </a:r>
            <a:r>
              <a:rPr lang="es-SV" sz="1400" dirty="0" smtClean="0"/>
              <a:t>Jurídicas, </a:t>
            </a:r>
            <a:r>
              <a:rPr lang="es-SV" sz="1400" dirty="0"/>
              <a:t>tanto del Ministerio de Justicia y Seguridad Pública como de la Cancillería salvadoreña, con el firme propósito de evitar los inconvenientes que se generan en la actualidad, específicamente en la aplicación de los artículos 16, 17 y 24 de la Ley que determina el refugio, considerándose viable la incorporación de la División de Control Migratorio y Fiscal de la Policía Nacional Civil, Fiscalía General de la República y la Iglesia Anglicana como organización enlace de ACNUR en el país.</a:t>
            </a:r>
          </a:p>
          <a:p>
            <a:pPr algn="just"/>
            <a:endParaRPr lang="es-SV" sz="1600" dirty="0"/>
          </a:p>
          <a:p>
            <a:pPr algn="just"/>
            <a:r>
              <a:rPr lang="es-SV" sz="1600" b="1" dirty="0"/>
              <a:t>BASE DE DATOS REGIONAL  A NIVEL DE CRM</a:t>
            </a:r>
          </a:p>
          <a:p>
            <a:pPr lvl="1" algn="just"/>
            <a:r>
              <a:rPr lang="es-SV" sz="1400" dirty="0"/>
              <a:t>Se parte de la existente entre los países miembros de la OCAM, la cual permite establecer perfiles y origen de las personas en base a la generación de información requerida y con ello concretar procesos de expulsión como ejemplo específico. En el caso de las personas </a:t>
            </a:r>
            <a:r>
              <a:rPr lang="es-SV" sz="1400" dirty="0" smtClean="0"/>
              <a:t>extra-continentales</a:t>
            </a:r>
            <a:r>
              <a:rPr lang="es-SV" sz="1400" dirty="0"/>
              <a:t>, se podría </a:t>
            </a:r>
            <a:r>
              <a:rPr lang="es-SV" sz="1400" dirty="0" smtClean="0"/>
              <a:t>considerar, </a:t>
            </a:r>
            <a:r>
              <a:rPr lang="es-SV" sz="1400" dirty="0"/>
              <a:t>o bien incluir este dato dentro de la dinámica de trabajo y aplicarla a nivel de la CRM, evitando con </a:t>
            </a:r>
            <a:r>
              <a:rPr lang="es-SV" sz="1400" dirty="0" smtClean="0"/>
              <a:t>ello, </a:t>
            </a:r>
            <a:r>
              <a:rPr lang="es-SV" sz="1400" dirty="0"/>
              <a:t>entre otras cosas, la duplicidad de procesos y poder determinar de una manera más eficiente y ágil si una persona ha solicitado refugio en alguno de los países por los que ha ingresado en “tránsito”, logrando con ello anexar al expediente administrativo, antecedentes sobre el tipo de persona que se tiene.</a:t>
            </a:r>
          </a:p>
        </p:txBody>
      </p:sp>
      <p:sp>
        <p:nvSpPr>
          <p:cNvPr id="5" name="4 Título"/>
          <p:cNvSpPr>
            <a:spLocks noGrp="1"/>
          </p:cNvSpPr>
          <p:nvPr>
            <p:ph type="ctrTitle"/>
          </p:nvPr>
        </p:nvSpPr>
        <p:spPr>
          <a:xfrm>
            <a:off x="685800" y="1196752"/>
            <a:ext cx="7772400" cy="576064"/>
          </a:xfrm>
        </p:spPr>
        <p:txBody>
          <a:bodyPr/>
          <a:lstStyle/>
          <a:p>
            <a:r>
              <a:rPr lang="es-SV" sz="2800" b="1" dirty="0" smtClean="0">
                <a:latin typeface="Arial Rounded MT Bold" pitchFamily="34" charset="0"/>
              </a:rPr>
              <a:t>PROPUESTAS</a:t>
            </a:r>
            <a:br>
              <a:rPr lang="es-SV" sz="2800" b="1" dirty="0" smtClean="0">
                <a:latin typeface="Arial Rounded MT Bold" pitchFamily="34" charset="0"/>
              </a:rPr>
            </a:b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3 Rectángulo"/>
          <p:cNvSpPr>
            <a:spLocks noChangeArrowheads="1"/>
          </p:cNvSpPr>
          <p:nvPr/>
        </p:nvSpPr>
        <p:spPr bwMode="auto">
          <a:xfrm>
            <a:off x="250825" y="981074"/>
            <a:ext cx="8642350" cy="4401205"/>
          </a:xfrm>
          <a:prstGeom prst="rect">
            <a:avLst/>
          </a:prstGeom>
          <a:noFill/>
          <a:ln w="9525">
            <a:noFill/>
            <a:miter lim="800000"/>
            <a:headEnd/>
            <a:tailEnd/>
          </a:ln>
        </p:spPr>
        <p:txBody>
          <a:bodyPr wrap="square">
            <a:spAutoFit/>
          </a:bodyPr>
          <a:lstStyle/>
          <a:p>
            <a:r>
              <a:rPr lang="es-AR" sz="1600" b="1" dirty="0"/>
              <a:t>DOCUMENTO DE VIAJE REGIONAL</a:t>
            </a:r>
          </a:p>
          <a:p>
            <a:endParaRPr lang="es-AR" sz="1200" dirty="0"/>
          </a:p>
          <a:p>
            <a:pPr algn="just">
              <a:lnSpc>
                <a:spcPct val="150000"/>
              </a:lnSpc>
            </a:pPr>
            <a:r>
              <a:rPr lang="es-AR" sz="1400" dirty="0"/>
              <a:t>Ante la falta de representaciones diplomáticas o consulados honorarios, caso específico la región centroamericana, se toma a bien proponer la creación de una especie de salvoconducto creado y avalado por todos los países miembros de la CRM, que reúna las características y requisitos mínimos que exige la autoridad de aeronáutica civil y que servirá para retornar a la persona </a:t>
            </a:r>
            <a:r>
              <a:rPr lang="es-AR" sz="1400" dirty="0" smtClean="0"/>
              <a:t>extra-continental </a:t>
            </a:r>
            <a:r>
              <a:rPr lang="es-AR" sz="1400" dirty="0"/>
              <a:t>sin problema alguno hacia el país de donde provino como última nación, siendo importante la creación de un convenio o carta de entendimiento en el que se especifique este apoyo y los puntos a </a:t>
            </a:r>
            <a:r>
              <a:rPr lang="es-AR" sz="1400" dirty="0" smtClean="0"/>
              <a:t>considerar </a:t>
            </a:r>
            <a:r>
              <a:rPr lang="es-AR" sz="1400" dirty="0"/>
              <a:t>en la ejecución previa a la expulsión. Como alternativa a la </a:t>
            </a:r>
            <a:r>
              <a:rPr lang="es-AR" sz="1400" dirty="0" smtClean="0"/>
              <a:t>misma, debe </a:t>
            </a:r>
            <a:r>
              <a:rPr lang="es-AR" sz="1400" dirty="0"/>
              <a:t>orientarse dicho documento en la </a:t>
            </a:r>
            <a:r>
              <a:rPr lang="es-AR" sz="1400" dirty="0" smtClean="0"/>
              <a:t>práctica </a:t>
            </a:r>
            <a:r>
              <a:rPr lang="es-AR" sz="1400" dirty="0"/>
              <a:t>por parte de países norteamericanos, en los que se cuenta con Embajadas de países </a:t>
            </a:r>
            <a:r>
              <a:rPr lang="es-AR" sz="1400" dirty="0" smtClean="0"/>
              <a:t>extra-continentales</a:t>
            </a:r>
            <a:r>
              <a:rPr lang="es-AR" sz="1400" dirty="0"/>
              <a:t>, creando y constituyendo los enlaces pertinentes para la obtención de documentos provisionales de viaje que permitan que la persona extranjera se movilice sin problema alguno y sea retornado hacia su último punto de embarque (entra en juego el apoyo económico y adquisición de pasaje aéreo o terrestre por parte del país que realiza la localización). </a:t>
            </a:r>
            <a:endParaRPr lang="es-SV"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3 Rectángulo"/>
          <p:cNvSpPr>
            <a:spLocks noChangeArrowheads="1"/>
          </p:cNvSpPr>
          <p:nvPr/>
        </p:nvSpPr>
        <p:spPr bwMode="auto">
          <a:xfrm>
            <a:off x="414338" y="836712"/>
            <a:ext cx="8261350" cy="5355312"/>
          </a:xfrm>
          <a:prstGeom prst="rect">
            <a:avLst/>
          </a:prstGeom>
          <a:noFill/>
          <a:ln w="9525">
            <a:noFill/>
            <a:miter lim="800000"/>
            <a:headEnd/>
            <a:tailEnd/>
          </a:ln>
        </p:spPr>
        <p:txBody>
          <a:bodyPr>
            <a:spAutoFit/>
          </a:bodyPr>
          <a:lstStyle/>
          <a:p>
            <a:pPr algn="just"/>
            <a:r>
              <a:rPr lang="es-AR" dirty="0"/>
              <a:t>REFUGIO: PROBLEMÁTICA Y POSIBLES ALTERNATIVAS DE </a:t>
            </a:r>
            <a:r>
              <a:rPr lang="es-AR" dirty="0" smtClean="0"/>
              <a:t>SOLUCIÓN</a:t>
            </a:r>
            <a:endParaRPr lang="es-AR" sz="1100" dirty="0" smtClean="0"/>
          </a:p>
          <a:p>
            <a:pPr algn="just"/>
            <a:endParaRPr lang="es-AR" dirty="0"/>
          </a:p>
          <a:p>
            <a:pPr algn="just"/>
            <a:r>
              <a:rPr lang="es-AR" sz="1400" b="1" dirty="0"/>
              <a:t>PROBLEMÁTICA</a:t>
            </a:r>
            <a:r>
              <a:rPr lang="es-AR" sz="1400" dirty="0"/>
              <a:t>:</a:t>
            </a:r>
          </a:p>
          <a:p>
            <a:pPr algn="just"/>
            <a:r>
              <a:rPr lang="es-AR" sz="1200" dirty="0"/>
              <a:t>Los </a:t>
            </a:r>
            <a:r>
              <a:rPr lang="es-AR" sz="1200" dirty="0" smtClean="0"/>
              <a:t>Estados </a:t>
            </a:r>
            <a:r>
              <a:rPr lang="es-AR" sz="1200" dirty="0"/>
              <a:t>como parte indirecta de los procesos de </a:t>
            </a:r>
            <a:r>
              <a:rPr lang="es-AR" sz="1200" dirty="0" smtClean="0"/>
              <a:t>migración, presentan debilidades contra la </a:t>
            </a:r>
            <a:r>
              <a:rPr lang="es-AR" sz="1200" dirty="0"/>
              <a:t>estrategia de las redes de traficantes de personas </a:t>
            </a:r>
            <a:r>
              <a:rPr lang="es-AR" sz="1200" dirty="0" smtClean="0"/>
              <a:t>extra-continentales, lo que resulta en dejarles en libertad, </a:t>
            </a:r>
            <a:r>
              <a:rPr lang="es-AR" sz="1200" dirty="0"/>
              <a:t>sea ambulatoria o bien en una de las fronteras periféricas</a:t>
            </a:r>
            <a:r>
              <a:rPr lang="es-AR" sz="1200" dirty="0" smtClean="0"/>
              <a:t>.</a:t>
            </a:r>
          </a:p>
          <a:p>
            <a:pPr algn="just"/>
            <a:endParaRPr lang="es-AR" sz="1200" dirty="0"/>
          </a:p>
          <a:p>
            <a:pPr algn="just"/>
            <a:r>
              <a:rPr lang="es-AR" sz="1200" dirty="0"/>
              <a:t>Falta de apoyo directo por parte del organismo internacional en relación a gestionar paralelamente el reasentamiento de estas </a:t>
            </a:r>
            <a:r>
              <a:rPr lang="es-AR" sz="1200" dirty="0" smtClean="0"/>
              <a:t>personas. </a:t>
            </a:r>
            <a:r>
              <a:rPr lang="es-AR" sz="1200" dirty="0"/>
              <a:t>en </a:t>
            </a:r>
            <a:r>
              <a:rPr lang="es-AR" sz="1200" dirty="0" smtClean="0"/>
              <a:t>específico </a:t>
            </a:r>
            <a:r>
              <a:rPr lang="es-AR" sz="1200" dirty="0"/>
              <a:t>a terceros países </a:t>
            </a:r>
            <a:r>
              <a:rPr lang="es-AR" sz="1200" dirty="0" smtClean="0"/>
              <a:t>donde se </a:t>
            </a:r>
            <a:r>
              <a:rPr lang="es-AR" sz="1200" dirty="0"/>
              <a:t>les facilite lo básico y así no se </a:t>
            </a:r>
            <a:r>
              <a:rPr lang="es-AR" sz="1200" dirty="0" smtClean="0"/>
              <a:t>vulneren </a:t>
            </a:r>
            <a:r>
              <a:rPr lang="es-AR" sz="1200" dirty="0"/>
              <a:t>los derechos humanos de estas personas (se apegan a la que Ley </a:t>
            </a:r>
            <a:r>
              <a:rPr lang="es-AR" sz="1200" dirty="0" smtClean="0"/>
              <a:t>que no </a:t>
            </a:r>
            <a:r>
              <a:rPr lang="es-AR" sz="1200" dirty="0"/>
              <a:t>les permite involucrarse sino ser únicamente “labor de garante” de los procesos). </a:t>
            </a:r>
            <a:endParaRPr lang="es-AR" sz="1200" dirty="0" smtClean="0"/>
          </a:p>
          <a:p>
            <a:pPr algn="just"/>
            <a:endParaRPr lang="es-AR" sz="1200" dirty="0"/>
          </a:p>
          <a:p>
            <a:pPr algn="just"/>
            <a:r>
              <a:rPr lang="es-AR" sz="1200" dirty="0"/>
              <a:t>Falta de sensibilización sobre el tema </a:t>
            </a:r>
            <a:r>
              <a:rPr lang="es-AR" sz="1200" dirty="0" smtClean="0"/>
              <a:t>en el ámbito regional</a:t>
            </a:r>
            <a:r>
              <a:rPr lang="es-AR" sz="1200" dirty="0"/>
              <a:t>.</a:t>
            </a:r>
          </a:p>
          <a:p>
            <a:pPr algn="just"/>
            <a:endParaRPr lang="es-AR" sz="1400" dirty="0"/>
          </a:p>
          <a:p>
            <a:r>
              <a:rPr lang="es-SV" sz="1400" b="1" dirty="0"/>
              <a:t>ALTERNATIVAS: </a:t>
            </a:r>
            <a:endParaRPr lang="es-AR" sz="1400" dirty="0"/>
          </a:p>
          <a:p>
            <a:pPr algn="just"/>
            <a:r>
              <a:rPr lang="es-SV" sz="1200" dirty="0"/>
              <a:t>La aprobación de un documento de viaje regional que permita la ejecución del proceso de expulsión sin mayores inconvenientes y en el que se vean involucrados y comprometidas las instituciones responsables en la aplicación del mismo</a:t>
            </a:r>
            <a:r>
              <a:rPr lang="es-SV" sz="1200" dirty="0" smtClean="0"/>
              <a:t>.</a:t>
            </a:r>
          </a:p>
          <a:p>
            <a:pPr algn="just"/>
            <a:endParaRPr lang="es-AR" sz="1200" dirty="0"/>
          </a:p>
          <a:p>
            <a:pPr algn="just"/>
            <a:r>
              <a:rPr lang="es-SV" sz="1200" dirty="0"/>
              <a:t>Crear y fomentar el apoyo humanitario en organizaciones sin fines de </a:t>
            </a:r>
            <a:r>
              <a:rPr lang="es-SV" sz="1200" dirty="0" smtClean="0"/>
              <a:t>lucro, </a:t>
            </a:r>
            <a:r>
              <a:rPr lang="es-SV" sz="1200" dirty="0"/>
              <a:t>orientadas a mejorar la calidad de vida de las personas y que tienen presencia a nivel regional, con el objetivo de proporcionar lo básico y la asistencia necesaria en la práctica. </a:t>
            </a:r>
            <a:endParaRPr lang="es-SV" sz="1200" dirty="0" smtClean="0"/>
          </a:p>
          <a:p>
            <a:pPr algn="just"/>
            <a:endParaRPr lang="es-AR" sz="1200" dirty="0"/>
          </a:p>
          <a:p>
            <a:pPr algn="just"/>
            <a:r>
              <a:rPr lang="es-SV" sz="1200" dirty="0"/>
              <a:t>Que la organización de las </a:t>
            </a:r>
            <a:r>
              <a:rPr lang="es-SV" sz="1200" dirty="0" smtClean="0"/>
              <a:t>Naciones </a:t>
            </a:r>
            <a:r>
              <a:rPr lang="es-SV" sz="1200" dirty="0"/>
              <a:t>Unidas dedicada a la verificación de las solicitudes de refugio en el país, mantenga una cultura de capacitación sobre el tema a las diferentes instituciones o </a:t>
            </a:r>
            <a:r>
              <a:rPr lang="es-SV" sz="1200" dirty="0" smtClean="0"/>
              <a:t>entidades </a:t>
            </a:r>
            <a:r>
              <a:rPr lang="es-SV" sz="1200" dirty="0"/>
              <a:t>sean públicas o privadas, con la finalidad de informar a la población sobre el trabajo que como país se </a:t>
            </a:r>
            <a:r>
              <a:rPr lang="es-SV" sz="1200" dirty="0" smtClean="0"/>
              <a:t>realiza, </a:t>
            </a:r>
            <a:r>
              <a:rPr lang="es-SV" sz="1200" dirty="0"/>
              <a:t>y sobre todo, mejorar los procesos en las aplicaciones que se hayan interpuesto.</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3068960"/>
            <a:ext cx="8229600" cy="1656184"/>
          </a:xfrm>
        </p:spPr>
        <p:txBody>
          <a:bodyPr/>
          <a:lstStyle/>
          <a:p>
            <a:pPr marL="0" indent="0" algn="ctr">
              <a:buNone/>
              <a:defRPr/>
            </a:pPr>
            <a:r>
              <a:rPr lang="es-SV" sz="9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rPr>
              <a:t>PREGUNTAS?</a:t>
            </a:r>
            <a:endParaRPr lang="es-SV" sz="9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endParaRPr>
          </a:p>
        </p:txBody>
      </p:sp>
    </p:spTree>
    <p:extLst>
      <p:ext uri="{BB962C8B-B14F-4D97-AF65-F5344CB8AC3E}">
        <p14:creationId xmlns:p14="http://schemas.microsoft.com/office/powerpoint/2010/main" val="30746378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2744924"/>
            <a:ext cx="8229600" cy="1368152"/>
          </a:xfrm>
        </p:spPr>
        <p:txBody>
          <a:bodyPr/>
          <a:lstStyle/>
          <a:p>
            <a:pPr marL="0" indent="0" algn="ctr">
              <a:buNone/>
              <a:defRPr/>
            </a:pPr>
            <a:r>
              <a:rPr lang="es-SV"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rPr>
              <a:t>GRACIAS</a:t>
            </a:r>
            <a:endParaRPr lang="es-SV"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endParaRPr>
          </a:p>
        </p:txBody>
      </p:sp>
    </p:spTree>
    <p:extLst>
      <p:ext uri="{BB962C8B-B14F-4D97-AF65-F5344CB8AC3E}">
        <p14:creationId xmlns:p14="http://schemas.microsoft.com/office/powerpoint/2010/main" val="2543248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3 CuadroTexto"/>
          <p:cNvSpPr txBox="1">
            <a:spLocks noChangeArrowheads="1"/>
          </p:cNvSpPr>
          <p:nvPr/>
        </p:nvSpPr>
        <p:spPr bwMode="auto">
          <a:xfrm>
            <a:off x="322263" y="981075"/>
            <a:ext cx="2881312" cy="461963"/>
          </a:xfrm>
          <a:prstGeom prst="rect">
            <a:avLst/>
          </a:prstGeom>
          <a:noFill/>
          <a:ln w="9525">
            <a:noFill/>
            <a:miter lim="800000"/>
            <a:headEnd/>
            <a:tailEnd/>
          </a:ln>
        </p:spPr>
        <p:txBody>
          <a:bodyPr>
            <a:spAutoFit/>
          </a:bodyPr>
          <a:lstStyle/>
          <a:p>
            <a:r>
              <a:rPr lang="es-SV" sz="2400" b="1">
                <a:latin typeface="Arial Rounded MT Bold" pitchFamily="34" charset="0"/>
              </a:rPr>
              <a:t>INTRODUCCIÓN</a:t>
            </a:r>
          </a:p>
        </p:txBody>
      </p:sp>
      <p:sp>
        <p:nvSpPr>
          <p:cNvPr id="3075" name="1 CuadroTexto"/>
          <p:cNvSpPr txBox="1">
            <a:spLocks noChangeArrowheads="1"/>
          </p:cNvSpPr>
          <p:nvPr/>
        </p:nvSpPr>
        <p:spPr bwMode="auto">
          <a:xfrm>
            <a:off x="323850" y="1587500"/>
            <a:ext cx="8497888" cy="4031873"/>
          </a:xfrm>
          <a:prstGeom prst="rect">
            <a:avLst/>
          </a:prstGeom>
          <a:noFill/>
          <a:ln w="9525">
            <a:noFill/>
            <a:miter lim="800000"/>
            <a:headEnd/>
            <a:tailEnd/>
          </a:ln>
        </p:spPr>
        <p:txBody>
          <a:bodyPr>
            <a:spAutoFit/>
          </a:bodyPr>
          <a:lstStyle/>
          <a:p>
            <a:pPr algn="just" eaLnBrk="0" hangingPunct="0"/>
            <a:r>
              <a:rPr lang="es-SV" sz="1600" dirty="0"/>
              <a:t>Los flujos de personas extranjeras </a:t>
            </a:r>
            <a:r>
              <a:rPr lang="es-SV" sz="1600" dirty="0" smtClean="0"/>
              <a:t>extra-continentales </a:t>
            </a:r>
            <a:r>
              <a:rPr lang="es-SV" sz="1600" dirty="0"/>
              <a:t>que ingresan al área Centroamericana, han experimentado un considerable incremento en los últimos años, todos con la finalidad de llegar a algunos de los países de Norteamérica</a:t>
            </a:r>
            <a:r>
              <a:rPr lang="es-SV" sz="1600" dirty="0" smtClean="0"/>
              <a:t>.</a:t>
            </a:r>
          </a:p>
          <a:p>
            <a:pPr algn="just" eaLnBrk="0" hangingPunct="0"/>
            <a:endParaRPr lang="es-AR" sz="1600" dirty="0"/>
          </a:p>
          <a:p>
            <a:pPr algn="just" eaLnBrk="0" hangingPunct="0"/>
            <a:r>
              <a:rPr lang="es-SV" sz="1600" dirty="0" smtClean="0"/>
              <a:t>Respecto a </a:t>
            </a:r>
            <a:r>
              <a:rPr lang="es-SV" sz="1600" dirty="0"/>
              <a:t>lo anterior, se presenta una recopilación de la información relacionada a dichos flujos, en el que se incluyen tanto las migraciones regulares como irregulares, así como los datos de las personas albergadas en el Centro de Atención Integral al Migrante y de aquellas que en su momento interpusieron la respectiva solicitud de Refugio ante la Comisión para la Determinación de las Personas Refugiadas (CODER).</a:t>
            </a:r>
            <a:endParaRPr lang="es-AR" sz="1600" dirty="0"/>
          </a:p>
          <a:p>
            <a:pPr algn="just" eaLnBrk="0" hangingPunct="0"/>
            <a:endParaRPr lang="es-SV" sz="1600" dirty="0"/>
          </a:p>
          <a:p>
            <a:pPr algn="just" eaLnBrk="0" hangingPunct="0"/>
            <a:r>
              <a:rPr lang="es-SV" sz="1600" dirty="0"/>
              <a:t>Asimismo, se presenta la problemática y las necesidades identificadas ante este </a:t>
            </a:r>
            <a:r>
              <a:rPr lang="es-SV" sz="1600" dirty="0" smtClean="0"/>
              <a:t>fenómeno, con las consiguientes </a:t>
            </a:r>
            <a:r>
              <a:rPr lang="es-SV" sz="1600" dirty="0"/>
              <a:t>recomendaciones que coadyuven a disminuir y/o erradicar dicho fenómeno.</a:t>
            </a:r>
            <a:endParaRPr lang="es-AR" sz="1600" dirty="0"/>
          </a:p>
          <a:p>
            <a:pPr algn="just" eaLnBrk="0" hangingPunct="0"/>
            <a:endParaRPr lang="es-SV" sz="1600" dirty="0"/>
          </a:p>
          <a:p>
            <a:pPr algn="just" eaLnBrk="0" hangingPunct="0"/>
            <a:r>
              <a:rPr lang="es-SV" sz="1600" dirty="0"/>
              <a:t>Finalmente, se formulan propuestas de proyectos ambientados en la misma temática, presentando los anexos correspondientes a los datos estadísticos relacionados al tema.</a:t>
            </a:r>
            <a:endParaRPr lang="es-AR"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3 CuadroTexto"/>
          <p:cNvSpPr txBox="1">
            <a:spLocks noChangeArrowheads="1"/>
          </p:cNvSpPr>
          <p:nvPr/>
        </p:nvSpPr>
        <p:spPr bwMode="auto">
          <a:xfrm>
            <a:off x="1331913" y="950913"/>
            <a:ext cx="6481762" cy="461962"/>
          </a:xfrm>
          <a:prstGeom prst="rect">
            <a:avLst/>
          </a:prstGeom>
          <a:noFill/>
          <a:ln w="9525">
            <a:noFill/>
            <a:miter lim="800000"/>
            <a:headEnd/>
            <a:tailEnd/>
          </a:ln>
        </p:spPr>
        <p:txBody>
          <a:bodyPr>
            <a:spAutoFit/>
          </a:bodyPr>
          <a:lstStyle/>
          <a:p>
            <a:pPr algn="ctr"/>
            <a:r>
              <a:rPr lang="es-SV" sz="2400" b="1">
                <a:latin typeface="Arial Rounded MT Bold" pitchFamily="34" charset="0"/>
              </a:rPr>
              <a:t>CAUSAS DE LA MIGRACIÓN IRREGULAR</a:t>
            </a:r>
          </a:p>
        </p:txBody>
      </p:sp>
      <p:sp>
        <p:nvSpPr>
          <p:cNvPr id="4099" name="1 CuadroTexto"/>
          <p:cNvSpPr txBox="1">
            <a:spLocks noChangeArrowheads="1"/>
          </p:cNvSpPr>
          <p:nvPr/>
        </p:nvSpPr>
        <p:spPr bwMode="auto">
          <a:xfrm>
            <a:off x="323850" y="1701800"/>
            <a:ext cx="8497888" cy="2800350"/>
          </a:xfrm>
          <a:prstGeom prst="rect">
            <a:avLst/>
          </a:prstGeom>
          <a:noFill/>
          <a:ln w="9525">
            <a:noFill/>
            <a:miter lim="800000"/>
            <a:headEnd/>
            <a:tailEnd/>
          </a:ln>
        </p:spPr>
        <p:txBody>
          <a:bodyPr>
            <a:spAutoFit/>
          </a:bodyPr>
          <a:lstStyle/>
          <a:p>
            <a:pPr marL="342900" indent="-342900" algn="just">
              <a:buFont typeface="Arial" charset="0"/>
              <a:buAutoNum type="arabicPeriod"/>
            </a:pPr>
            <a:r>
              <a:rPr lang="es-SV" sz="1600" b="1"/>
              <a:t>FACTORES ECONÓMICOS</a:t>
            </a:r>
            <a:r>
              <a:rPr lang="es-SV" sz="1600"/>
              <a:t>: pobreza, falta de oportunidades laborales.</a:t>
            </a:r>
          </a:p>
          <a:p>
            <a:pPr marL="342900" indent="-342900" algn="just">
              <a:buFont typeface="Arial" charset="0"/>
              <a:buAutoNum type="arabicPeriod"/>
            </a:pPr>
            <a:endParaRPr lang="es-SV" sz="1600"/>
          </a:p>
          <a:p>
            <a:pPr marL="342900" indent="-342900" algn="just">
              <a:buFont typeface="Arial" charset="0"/>
              <a:buAutoNum type="arabicPeriod"/>
            </a:pPr>
            <a:r>
              <a:rPr lang="es-SV" sz="1600" b="1"/>
              <a:t>FACTORES INDIVIDUALES</a:t>
            </a:r>
            <a:r>
              <a:rPr lang="es-SV" sz="1600"/>
              <a:t>: redes familiares, reunificación familiar y contacto con parientes en países de destino.</a:t>
            </a:r>
          </a:p>
          <a:p>
            <a:pPr marL="342900" indent="-342900" algn="just">
              <a:buFont typeface="Arial" charset="0"/>
              <a:buAutoNum type="arabicPeriod"/>
            </a:pPr>
            <a:endParaRPr lang="es-SV" sz="1600"/>
          </a:p>
          <a:p>
            <a:pPr marL="342900" indent="-342900" algn="just">
              <a:buFont typeface="Arial" charset="0"/>
              <a:buAutoNum type="arabicPeriod"/>
            </a:pPr>
            <a:r>
              <a:rPr lang="es-SV" sz="1600" b="1"/>
              <a:t>FACTORES RELIGIOSOS/POLÍTICOS</a:t>
            </a:r>
            <a:r>
              <a:rPr lang="es-SV" sz="1600"/>
              <a:t>: persecución política, conflictos étnicos y religiosos.</a:t>
            </a:r>
          </a:p>
          <a:p>
            <a:pPr marL="342900" indent="-342900" algn="just">
              <a:buFont typeface="Arial" charset="0"/>
              <a:buAutoNum type="arabicPeriod"/>
            </a:pPr>
            <a:endParaRPr lang="es-SV" sz="1600"/>
          </a:p>
          <a:p>
            <a:pPr marL="342900" indent="-342900" algn="just">
              <a:buFont typeface="Arial" charset="0"/>
              <a:buAutoNum type="arabicPeriod"/>
            </a:pPr>
            <a:r>
              <a:rPr lang="es-SV" sz="1600" b="1"/>
              <a:t>POSICIÓN GEOGRÁFICA DE LA REGIÓN</a:t>
            </a:r>
            <a:r>
              <a:rPr lang="es-SV" sz="1600"/>
              <a:t>: litorales abiertos, porosidad de las fronteras, redes de tráfico y apoyos locales facilitan el tránsito por América Central y México. </a:t>
            </a:r>
            <a:r>
              <a:rPr lang="es-SV" sz="1600" u="sng">
                <a:hlinkClick r:id="" action="ppaction://noaction"/>
              </a:rPr>
              <a:t>(Ver caso investigado).</a:t>
            </a:r>
            <a:endParaRPr lang="es-SV" sz="1600" u="sng"/>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CuadroTexto"/>
          <p:cNvSpPr txBox="1">
            <a:spLocks noChangeArrowheads="1"/>
          </p:cNvSpPr>
          <p:nvPr/>
        </p:nvSpPr>
        <p:spPr bwMode="auto">
          <a:xfrm>
            <a:off x="1331913" y="908720"/>
            <a:ext cx="6481762" cy="461665"/>
          </a:xfrm>
          <a:prstGeom prst="rect">
            <a:avLst/>
          </a:prstGeom>
          <a:noFill/>
          <a:ln w="9525">
            <a:noFill/>
            <a:miter lim="800000"/>
            <a:headEnd/>
            <a:tailEnd/>
          </a:ln>
        </p:spPr>
        <p:txBody>
          <a:bodyPr>
            <a:spAutoFit/>
          </a:bodyPr>
          <a:lstStyle/>
          <a:p>
            <a:pPr algn="ctr"/>
            <a:r>
              <a:rPr lang="es-SV" sz="2400" b="1" dirty="0" smtClean="0">
                <a:latin typeface="Arial Rounded MT Bold" pitchFamily="34" charset="0"/>
              </a:rPr>
              <a:t>FACTORES IDENTIFICADOS</a:t>
            </a:r>
            <a:endParaRPr lang="es-SV" sz="2400" b="1" dirty="0">
              <a:latin typeface="Arial Rounded MT Bold" pitchFamily="34" charset="0"/>
            </a:endParaRPr>
          </a:p>
        </p:txBody>
      </p:sp>
      <p:sp>
        <p:nvSpPr>
          <p:cNvPr id="5123" name="1 CuadroTexto"/>
          <p:cNvSpPr txBox="1">
            <a:spLocks noChangeArrowheads="1"/>
          </p:cNvSpPr>
          <p:nvPr/>
        </p:nvSpPr>
        <p:spPr bwMode="auto">
          <a:xfrm>
            <a:off x="323850" y="1340768"/>
            <a:ext cx="8497888" cy="5046663"/>
          </a:xfrm>
          <a:prstGeom prst="rect">
            <a:avLst/>
          </a:prstGeom>
          <a:noFill/>
          <a:ln w="9525">
            <a:noFill/>
            <a:miter lim="800000"/>
            <a:headEnd/>
            <a:tailEnd/>
          </a:ln>
        </p:spPr>
        <p:txBody>
          <a:bodyPr>
            <a:spAutoFit/>
          </a:bodyPr>
          <a:lstStyle/>
          <a:p>
            <a:pPr algn="just" eaLnBrk="0" hangingPunct="0"/>
            <a:r>
              <a:rPr lang="es-SV" sz="1400" b="1" dirty="0"/>
              <a:t>UBICACIÓN GEOGRÁFICA .</a:t>
            </a:r>
            <a:endParaRPr lang="es-AR" sz="1400" dirty="0"/>
          </a:p>
          <a:p>
            <a:pPr algn="just" eaLnBrk="0" hangingPunct="0"/>
            <a:r>
              <a:rPr lang="es-SV" sz="1400" dirty="0"/>
              <a:t>Facilita el tránsito o traslado de las personas migrantes </a:t>
            </a:r>
            <a:r>
              <a:rPr lang="es-SV" sz="1400" dirty="0" smtClean="0"/>
              <a:t>extra-continentales </a:t>
            </a:r>
            <a:r>
              <a:rPr lang="es-SV" sz="1400" dirty="0"/>
              <a:t>hacia su destino final, en específico países como Estados Unidos y </a:t>
            </a:r>
            <a:r>
              <a:rPr lang="es-SV" sz="1400" dirty="0" smtClean="0"/>
              <a:t>Canadá, así como </a:t>
            </a:r>
            <a:r>
              <a:rPr lang="es-SV" sz="1400" dirty="0"/>
              <a:t>ausencia de representaciones consulares de sus países de origen.</a:t>
            </a:r>
            <a:endParaRPr lang="es-AR" sz="1400" dirty="0"/>
          </a:p>
          <a:p>
            <a:pPr algn="just" eaLnBrk="0" hangingPunct="0"/>
            <a:r>
              <a:rPr lang="es-SV" sz="1400" dirty="0"/>
              <a:t> </a:t>
            </a:r>
            <a:endParaRPr lang="es-AR" sz="1400" dirty="0"/>
          </a:p>
          <a:p>
            <a:pPr algn="just" eaLnBrk="0" hangingPunct="0"/>
            <a:r>
              <a:rPr lang="es-SV" sz="1400" b="1" dirty="0"/>
              <a:t>EXTENSIÓN TERRITORIAL</a:t>
            </a:r>
            <a:endParaRPr lang="es-AR" sz="1400" dirty="0"/>
          </a:p>
          <a:p>
            <a:pPr algn="just" eaLnBrk="0" hangingPunct="0"/>
            <a:r>
              <a:rPr lang="es-SV" sz="1400" dirty="0"/>
              <a:t>Facilita el flujo constante de migrantes regulares e irregulares. </a:t>
            </a:r>
            <a:r>
              <a:rPr lang="es-SV" sz="1400" dirty="0" smtClean="0"/>
              <a:t>Asimismo, </a:t>
            </a:r>
            <a:r>
              <a:rPr lang="es-SV" sz="1400" dirty="0"/>
              <a:t>la región proporciona facilidades de tránsito por la vía </a:t>
            </a:r>
            <a:r>
              <a:rPr lang="es-SV" sz="1400" dirty="0" smtClean="0"/>
              <a:t>terrestre, </a:t>
            </a:r>
            <a:r>
              <a:rPr lang="es-SV" sz="1400" dirty="0"/>
              <a:t>siendo ésta la más utilizada por los grupos dedicados a la trata y tráfico de personas.</a:t>
            </a:r>
            <a:endParaRPr lang="es-AR" sz="1400" dirty="0"/>
          </a:p>
          <a:p>
            <a:pPr algn="just" eaLnBrk="0" hangingPunct="0"/>
            <a:r>
              <a:rPr lang="es-SV" sz="1400" dirty="0"/>
              <a:t> </a:t>
            </a:r>
            <a:endParaRPr lang="es-AR" sz="1400" dirty="0"/>
          </a:p>
          <a:p>
            <a:pPr algn="just" eaLnBrk="0" hangingPunct="0"/>
            <a:r>
              <a:rPr lang="es-SV" sz="1400" b="1" dirty="0"/>
              <a:t>REDES DE TRAFICANTES</a:t>
            </a:r>
            <a:endParaRPr lang="es-AR" sz="1400" dirty="0"/>
          </a:p>
          <a:p>
            <a:pPr algn="just" eaLnBrk="0" hangingPunct="0"/>
            <a:r>
              <a:rPr lang="es-SV" sz="1400" dirty="0"/>
              <a:t>Grupos bien organizados, que operan desde Suramérica hasta Centroamérica, con “redes” bien definidas que se encargan del traslado de las personas migrantes hasta su país de destino en condiciones y  situaciones </a:t>
            </a:r>
            <a:r>
              <a:rPr lang="es-SV" sz="1400" dirty="0" smtClean="0"/>
              <a:t>difíciles</a:t>
            </a:r>
            <a:r>
              <a:rPr lang="es-SV" sz="1400" dirty="0"/>
              <a:t>.</a:t>
            </a:r>
            <a:endParaRPr lang="es-AR" sz="1400" dirty="0"/>
          </a:p>
          <a:p>
            <a:pPr algn="just" eaLnBrk="0" hangingPunct="0"/>
            <a:r>
              <a:rPr lang="es-SV" sz="1400" dirty="0"/>
              <a:t> </a:t>
            </a:r>
            <a:endParaRPr lang="es-AR" sz="1400" dirty="0"/>
          </a:p>
          <a:p>
            <a:pPr algn="just" eaLnBrk="0" hangingPunct="0"/>
            <a:r>
              <a:rPr lang="es-SV" sz="1400" b="1" dirty="0"/>
              <a:t>FACILIDADES DE INGRESO</a:t>
            </a:r>
            <a:endParaRPr lang="es-AR" sz="1400" dirty="0"/>
          </a:p>
          <a:p>
            <a:pPr algn="just" eaLnBrk="0" hangingPunct="0"/>
            <a:r>
              <a:rPr lang="es-SV" sz="1400" dirty="0"/>
              <a:t>Ante los recientes cambios, en el Ecuador es probable que estén ingresando los flujos de </a:t>
            </a:r>
            <a:r>
              <a:rPr lang="es-SV" sz="1400" dirty="0" smtClean="0"/>
              <a:t>extra-continentales desde Perú </a:t>
            </a:r>
            <a:r>
              <a:rPr lang="es-SV" sz="1400" dirty="0"/>
              <a:t>o Brasil. </a:t>
            </a:r>
            <a:endParaRPr lang="es-AR" sz="1400" dirty="0"/>
          </a:p>
          <a:p>
            <a:pPr algn="just" eaLnBrk="0" hangingPunct="0"/>
            <a:r>
              <a:rPr lang="es-SV" sz="1400" dirty="0"/>
              <a:t> </a:t>
            </a:r>
            <a:endParaRPr lang="es-AR" sz="1400" dirty="0"/>
          </a:p>
          <a:p>
            <a:pPr algn="just" eaLnBrk="0" hangingPunct="0"/>
            <a:r>
              <a:rPr lang="es-SV" sz="1400" b="1" dirty="0"/>
              <a:t>SOLICITUDES DE REFUGIO</a:t>
            </a:r>
            <a:endParaRPr lang="es-AR" sz="1400" dirty="0"/>
          </a:p>
          <a:p>
            <a:pPr algn="just" eaLnBrk="0" hangingPunct="0"/>
            <a:r>
              <a:rPr lang="es-SV" sz="1400" dirty="0"/>
              <a:t>En los casos en los que se </a:t>
            </a:r>
            <a:r>
              <a:rPr lang="es-SV" sz="1400" dirty="0" smtClean="0"/>
              <a:t>ha </a:t>
            </a:r>
            <a:r>
              <a:rPr lang="es-SV" sz="1400" dirty="0"/>
              <a:t>localizado personas </a:t>
            </a:r>
            <a:r>
              <a:rPr lang="es-SV" sz="1400" dirty="0" smtClean="0"/>
              <a:t>extra-continentales</a:t>
            </a:r>
            <a:r>
              <a:rPr lang="es-SV" sz="1400" dirty="0"/>
              <a:t>, la mayor parte se avoca a interponer solicitud de refugio en el país, aprovechando los vacíos que tanto la legislación como el proceso aplicado les </a:t>
            </a:r>
            <a:r>
              <a:rPr lang="es-SV" sz="1400" dirty="0" smtClean="0"/>
              <a:t>otorga, facilitándoles </a:t>
            </a:r>
            <a:r>
              <a:rPr lang="es-SV" sz="1400" dirty="0"/>
              <a:t>continuar con su viaje.</a:t>
            </a:r>
            <a:endParaRPr lang="es-AR"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Rectángulo"/>
          <p:cNvSpPr>
            <a:spLocks noChangeArrowheads="1"/>
          </p:cNvSpPr>
          <p:nvPr/>
        </p:nvSpPr>
        <p:spPr bwMode="auto">
          <a:xfrm>
            <a:off x="323850" y="908050"/>
            <a:ext cx="1893888" cy="369888"/>
          </a:xfrm>
          <a:prstGeom prst="rect">
            <a:avLst/>
          </a:prstGeom>
          <a:noFill/>
          <a:ln w="9525">
            <a:noFill/>
            <a:miter lim="800000"/>
            <a:headEnd/>
            <a:tailEnd/>
          </a:ln>
        </p:spPr>
        <p:txBody>
          <a:bodyPr wrap="none">
            <a:spAutoFit/>
          </a:bodyPr>
          <a:lstStyle/>
          <a:p>
            <a:r>
              <a:rPr lang="es-SV" b="1">
                <a:latin typeface="Arial Rounded MT Bold" pitchFamily="34" charset="0"/>
              </a:rPr>
              <a:t>ESTADÍSTICAS</a:t>
            </a:r>
            <a:endParaRPr lang="es-SV">
              <a:latin typeface="Arial Rounded MT Bold" pitchFamily="34" charset="0"/>
            </a:endParaRPr>
          </a:p>
        </p:txBody>
      </p:sp>
      <p:sp>
        <p:nvSpPr>
          <p:cNvPr id="6147" name="2 Rectángulo"/>
          <p:cNvSpPr>
            <a:spLocks noChangeArrowheads="1"/>
          </p:cNvSpPr>
          <p:nvPr/>
        </p:nvSpPr>
        <p:spPr bwMode="auto">
          <a:xfrm>
            <a:off x="2843213" y="1196975"/>
            <a:ext cx="3463925" cy="307975"/>
          </a:xfrm>
          <a:prstGeom prst="rect">
            <a:avLst/>
          </a:prstGeom>
          <a:noFill/>
          <a:ln w="9525">
            <a:noFill/>
            <a:miter lim="800000"/>
            <a:headEnd/>
            <a:tailEnd/>
          </a:ln>
        </p:spPr>
        <p:txBody>
          <a:bodyPr wrap="none">
            <a:spAutoFit/>
          </a:bodyPr>
          <a:lstStyle/>
          <a:p>
            <a:r>
              <a:rPr lang="es-SV" sz="1400" b="1">
                <a:latin typeface="Arial Rounded MT Bold" pitchFamily="34" charset="0"/>
              </a:rPr>
              <a:t>FLUJO MIGRATORIO REGULAR 2,011</a:t>
            </a:r>
            <a:endParaRPr lang="es-AR" sz="1400">
              <a:latin typeface="Arial Rounded MT Bold" pitchFamily="34" charset="0"/>
            </a:endParaRPr>
          </a:p>
        </p:txBody>
      </p:sp>
      <p:graphicFrame>
        <p:nvGraphicFramePr>
          <p:cNvPr id="5" name="4 Tabla"/>
          <p:cNvGraphicFramePr>
            <a:graphicFrameLocks noGrp="1"/>
          </p:cNvGraphicFramePr>
          <p:nvPr/>
        </p:nvGraphicFramePr>
        <p:xfrm>
          <a:off x="2411413" y="1557338"/>
          <a:ext cx="4229100" cy="1150937"/>
        </p:xfrm>
        <a:graphic>
          <a:graphicData uri="http://schemas.openxmlformats.org/drawingml/2006/table">
            <a:tbl>
              <a:tblPr/>
              <a:tblGrid>
                <a:gridCol w="1177564"/>
                <a:gridCol w="1177564"/>
                <a:gridCol w="924324"/>
                <a:gridCol w="949648"/>
              </a:tblGrid>
              <a:tr h="283215">
                <a:tc>
                  <a:txBody>
                    <a:bodyPr/>
                    <a:lstStyle/>
                    <a:p>
                      <a:pPr algn="ctr">
                        <a:lnSpc>
                          <a:spcPct val="115000"/>
                        </a:lnSpc>
                        <a:spcAft>
                          <a:spcPts val="0"/>
                        </a:spcAft>
                      </a:pPr>
                      <a:r>
                        <a:rPr lang="es-SV" sz="1400" b="1" dirty="0">
                          <a:effectLst/>
                          <a:latin typeface="Arial"/>
                          <a:ea typeface="Calibri"/>
                          <a:cs typeface="Times New Roman"/>
                        </a:rPr>
                        <a:t>LUGAR</a:t>
                      </a:r>
                      <a:endParaRPr lang="es-AR" sz="1100" dirty="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dirty="0">
                          <a:effectLst/>
                          <a:latin typeface="Arial"/>
                          <a:ea typeface="Calibri"/>
                          <a:cs typeface="Times New Roman"/>
                        </a:rPr>
                        <a:t>ENTRADA</a:t>
                      </a:r>
                      <a:endParaRPr lang="es-AR" sz="1100" dirty="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SALIDA</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TOTAL</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r h="310508">
                <a:tc>
                  <a:txBody>
                    <a:bodyPr/>
                    <a:lstStyle/>
                    <a:p>
                      <a:pPr algn="ctr">
                        <a:lnSpc>
                          <a:spcPct val="115000"/>
                        </a:lnSpc>
                        <a:spcAft>
                          <a:spcPts val="0"/>
                        </a:spcAft>
                      </a:pPr>
                      <a:r>
                        <a:rPr lang="es-SV" sz="1400" b="1">
                          <a:effectLst/>
                          <a:latin typeface="Arial"/>
                          <a:ea typeface="Calibri"/>
                          <a:cs typeface="Times New Roman"/>
                        </a:rPr>
                        <a:t>ASIA</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400" b="1">
                          <a:effectLst/>
                          <a:latin typeface="Arial"/>
                          <a:ea typeface="Calibri"/>
                          <a:cs typeface="Times New Roman"/>
                        </a:rPr>
                        <a:t>427</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400" b="1">
                          <a:effectLst/>
                          <a:latin typeface="Arial"/>
                          <a:ea typeface="Calibri"/>
                          <a:cs typeface="Times New Roman"/>
                        </a:rPr>
                        <a:t>394</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400" b="1">
                          <a:effectLst/>
                          <a:latin typeface="Arial"/>
                          <a:ea typeface="Calibri"/>
                          <a:cs typeface="Times New Roman"/>
                        </a:rPr>
                        <a:t>821</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49">
                <a:tc>
                  <a:txBody>
                    <a:bodyPr/>
                    <a:lstStyle/>
                    <a:p>
                      <a:pPr algn="ctr">
                        <a:lnSpc>
                          <a:spcPct val="115000"/>
                        </a:lnSpc>
                        <a:spcAft>
                          <a:spcPts val="0"/>
                        </a:spcAft>
                      </a:pPr>
                      <a:r>
                        <a:rPr lang="es-SV" sz="1400" b="1">
                          <a:effectLst/>
                          <a:latin typeface="Arial"/>
                          <a:ea typeface="Calibri"/>
                          <a:cs typeface="Times New Roman"/>
                        </a:rPr>
                        <a:t>ÁFRICA</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400" b="1">
                          <a:effectLst/>
                          <a:latin typeface="Arial"/>
                          <a:ea typeface="Calibri"/>
                          <a:cs typeface="Times New Roman"/>
                        </a:rPr>
                        <a:t>213</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400" b="1">
                          <a:effectLst/>
                          <a:latin typeface="Arial"/>
                          <a:ea typeface="Calibri"/>
                          <a:cs typeface="Times New Roman"/>
                        </a:rPr>
                        <a:t>222</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400" b="1">
                          <a:effectLst/>
                          <a:latin typeface="Arial"/>
                          <a:ea typeface="Calibri"/>
                          <a:cs typeface="Times New Roman"/>
                        </a:rPr>
                        <a:t>435</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5">
                <a:tc>
                  <a:txBody>
                    <a:bodyPr/>
                    <a:lstStyle/>
                    <a:p>
                      <a:pPr algn="ctr">
                        <a:lnSpc>
                          <a:spcPct val="115000"/>
                        </a:lnSpc>
                        <a:spcAft>
                          <a:spcPts val="0"/>
                        </a:spcAft>
                      </a:pPr>
                      <a:r>
                        <a:rPr lang="es-SV" sz="1400" b="1">
                          <a:effectLst/>
                          <a:latin typeface="Arial"/>
                          <a:ea typeface="Calibri"/>
                          <a:cs typeface="Times New Roman"/>
                        </a:rPr>
                        <a:t>TOTAL</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640</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616</a:t>
                      </a:r>
                      <a:endParaRPr lang="es-AR" sz="110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dirty="0">
                          <a:effectLst/>
                          <a:latin typeface="Arial"/>
                          <a:ea typeface="Calibri"/>
                          <a:cs typeface="Times New Roman"/>
                        </a:rPr>
                        <a:t>1,256</a:t>
                      </a:r>
                      <a:endParaRPr lang="es-AR" sz="1100" dirty="0">
                        <a:effectLst/>
                        <a:latin typeface="Calibri"/>
                        <a:ea typeface="Calibri"/>
                        <a:cs typeface="Times New Roman"/>
                      </a:endParaRPr>
                    </a:p>
                  </a:txBody>
                  <a:tcPr marL="9525" marR="9525" marT="95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bl>
          </a:graphicData>
        </a:graphic>
      </p:graphicFrame>
      <p:sp>
        <p:nvSpPr>
          <p:cNvPr id="6175" name="5 Rectángulo"/>
          <p:cNvSpPr>
            <a:spLocks noChangeArrowheads="1"/>
          </p:cNvSpPr>
          <p:nvPr/>
        </p:nvSpPr>
        <p:spPr bwMode="auto">
          <a:xfrm>
            <a:off x="747713" y="2808288"/>
            <a:ext cx="7632700" cy="522287"/>
          </a:xfrm>
          <a:prstGeom prst="rect">
            <a:avLst/>
          </a:prstGeom>
          <a:noFill/>
          <a:ln w="9525">
            <a:noFill/>
            <a:miter lim="800000"/>
            <a:headEnd/>
            <a:tailEnd/>
          </a:ln>
        </p:spPr>
        <p:txBody>
          <a:bodyPr>
            <a:spAutoFit/>
          </a:bodyPr>
          <a:lstStyle/>
          <a:p>
            <a:pPr algn="ctr"/>
            <a:r>
              <a:rPr lang="es-SV" sz="1400" b="1" dirty="0">
                <a:latin typeface="Arial Rounded MT Bold" pitchFamily="34" charset="0"/>
              </a:rPr>
              <a:t>FLUJOS DE </a:t>
            </a:r>
            <a:r>
              <a:rPr lang="es-SV" sz="1400" b="1" dirty="0" smtClean="0">
                <a:latin typeface="Arial Rounded MT Bold" pitchFamily="34" charset="0"/>
              </a:rPr>
              <a:t>extra-</a:t>
            </a:r>
            <a:r>
              <a:rPr lang="es-SV" sz="1400" b="1" dirty="0" err="1" smtClean="0">
                <a:latin typeface="Arial Rounded MT Bold" pitchFamily="34" charset="0"/>
              </a:rPr>
              <a:t>continentalES</a:t>
            </a:r>
            <a:r>
              <a:rPr lang="es-SV" sz="1400" b="1" dirty="0" smtClean="0">
                <a:latin typeface="Arial Rounded MT Bold" pitchFamily="34" charset="0"/>
              </a:rPr>
              <a:t> </a:t>
            </a:r>
            <a:r>
              <a:rPr lang="es-SV" sz="1400" b="1" dirty="0">
                <a:latin typeface="Arial Rounded MT Bold" pitchFamily="34" charset="0"/>
              </a:rPr>
              <a:t>QUE HAN SIDO ATENDIDOS EN EL CENTRO DE ATENCIÓN INTEGRAL AL MIGRANTE</a:t>
            </a:r>
            <a:endParaRPr lang="es-AR" sz="1400" dirty="0">
              <a:latin typeface="Arial Rounded MT Bold" pitchFamily="34" charset="0"/>
            </a:endParaRPr>
          </a:p>
        </p:txBody>
      </p:sp>
      <p:graphicFrame>
        <p:nvGraphicFramePr>
          <p:cNvPr id="7" name="6 Tabla"/>
          <p:cNvGraphicFramePr>
            <a:graphicFrameLocks noGrp="1"/>
          </p:cNvGraphicFramePr>
          <p:nvPr/>
        </p:nvGraphicFramePr>
        <p:xfrm>
          <a:off x="899591" y="3371850"/>
          <a:ext cx="7344816" cy="3323015"/>
        </p:xfrm>
        <a:graphic>
          <a:graphicData uri="http://schemas.openxmlformats.org/drawingml/2006/table">
            <a:tbl>
              <a:tblPr/>
              <a:tblGrid>
                <a:gridCol w="1132398"/>
                <a:gridCol w="1361781"/>
                <a:gridCol w="1132398"/>
                <a:gridCol w="1079460"/>
                <a:gridCol w="1507874"/>
                <a:gridCol w="1130905"/>
              </a:tblGrid>
              <a:tr h="257730">
                <a:tc rowSpan="2">
                  <a:txBody>
                    <a:bodyPr/>
                    <a:lstStyle/>
                    <a:p>
                      <a:pPr algn="ctr">
                        <a:lnSpc>
                          <a:spcPct val="115000"/>
                        </a:lnSpc>
                        <a:spcAft>
                          <a:spcPts val="0"/>
                        </a:spcAft>
                      </a:pPr>
                      <a:r>
                        <a:rPr lang="es-SV" sz="1100" b="1" dirty="0">
                          <a:effectLst/>
                          <a:latin typeface="Arial"/>
                          <a:ea typeface="Calibri"/>
                          <a:cs typeface="Times New Roman"/>
                        </a:rPr>
                        <a:t>AÑO</a:t>
                      </a:r>
                      <a:endParaRPr lang="es-AR" sz="1100" dirty="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rowSpan="2">
                  <a:txBody>
                    <a:bodyPr/>
                    <a:lstStyle/>
                    <a:p>
                      <a:pPr algn="ctr">
                        <a:lnSpc>
                          <a:spcPct val="115000"/>
                        </a:lnSpc>
                        <a:spcAft>
                          <a:spcPts val="0"/>
                        </a:spcAft>
                      </a:pPr>
                      <a:r>
                        <a:rPr lang="es-SV" sz="1100" b="1">
                          <a:effectLst/>
                          <a:latin typeface="Arial"/>
                          <a:ea typeface="Calibri"/>
                          <a:cs typeface="Times New Roman"/>
                        </a:rPr>
                        <a:t>CASOS ATENDIDOS</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gridSpan="3">
                  <a:txBody>
                    <a:bodyPr/>
                    <a:lstStyle/>
                    <a:p>
                      <a:pPr algn="ctr">
                        <a:lnSpc>
                          <a:spcPct val="115000"/>
                        </a:lnSpc>
                        <a:spcAft>
                          <a:spcPts val="0"/>
                        </a:spcAft>
                      </a:pPr>
                      <a:r>
                        <a:rPr lang="es-SV" sz="1100" b="1" dirty="0">
                          <a:effectLst/>
                          <a:latin typeface="Arial"/>
                          <a:ea typeface="Calibri"/>
                          <a:cs typeface="Times New Roman"/>
                        </a:rPr>
                        <a:t>RESOLUCIONES</a:t>
                      </a:r>
                      <a:endParaRPr lang="es-AR" sz="1100" dirty="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hMerge="1">
                  <a:txBody>
                    <a:bodyPr/>
                    <a:lstStyle/>
                    <a:p>
                      <a:endParaRPr lang="es-SV"/>
                    </a:p>
                  </a:txBody>
                  <a:tcPr/>
                </a:tc>
                <a:tc hMerge="1">
                  <a:txBody>
                    <a:bodyPr/>
                    <a:lstStyle/>
                    <a:p>
                      <a:endParaRPr lang="es-SV"/>
                    </a:p>
                  </a:txBody>
                  <a:tcPr/>
                </a:tc>
                <a:tc rowSpan="2">
                  <a:txBody>
                    <a:bodyPr/>
                    <a:lstStyle/>
                    <a:p>
                      <a:pPr algn="ctr">
                        <a:lnSpc>
                          <a:spcPct val="115000"/>
                        </a:lnSpc>
                        <a:spcAft>
                          <a:spcPts val="0"/>
                        </a:spcAft>
                      </a:pPr>
                      <a:r>
                        <a:rPr lang="es-SV" sz="1200" b="1">
                          <a:effectLst/>
                          <a:latin typeface="Arial"/>
                          <a:ea typeface="Calibri"/>
                          <a:cs typeface="Times New Roman"/>
                        </a:rPr>
                        <a:t>TOTAL</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r h="395040">
                <a:tc vMerge="1">
                  <a:txBody>
                    <a:bodyPr/>
                    <a:lstStyle/>
                    <a:p>
                      <a:endParaRPr lang="es-SV"/>
                    </a:p>
                  </a:txBody>
                  <a:tcPr/>
                </a:tc>
                <a:tc vMerge="1">
                  <a:txBody>
                    <a:bodyPr/>
                    <a:lstStyle/>
                    <a:p>
                      <a:endParaRPr lang="es-SV"/>
                    </a:p>
                  </a:txBody>
                  <a:tcPr/>
                </a:tc>
                <a:tc>
                  <a:txBody>
                    <a:bodyPr/>
                    <a:lstStyle/>
                    <a:p>
                      <a:pPr algn="ctr">
                        <a:lnSpc>
                          <a:spcPct val="115000"/>
                        </a:lnSpc>
                        <a:spcAft>
                          <a:spcPts val="0"/>
                        </a:spcAft>
                      </a:pPr>
                      <a:r>
                        <a:rPr lang="es-SV" sz="1100" b="1">
                          <a:effectLst/>
                          <a:latin typeface="Arial"/>
                          <a:ea typeface="Calibri"/>
                          <a:cs typeface="Times New Roman"/>
                        </a:rPr>
                        <a:t>EXPULSIÓN</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100" b="1">
                          <a:effectLst/>
                          <a:latin typeface="Arial"/>
                          <a:ea typeface="Calibri"/>
                          <a:cs typeface="Times New Roman"/>
                        </a:rPr>
                        <a:t>REFUGIO</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100" b="1">
                          <a:effectLst/>
                          <a:latin typeface="Arial"/>
                          <a:ea typeface="Calibri"/>
                          <a:cs typeface="Times New Roman"/>
                        </a:rPr>
                        <a:t>LIBERTAD AMBULATORIA</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vMerge="1">
                  <a:txBody>
                    <a:bodyPr/>
                    <a:lstStyle/>
                    <a:p>
                      <a:endParaRPr lang="es-SV"/>
                    </a:p>
                  </a:txBody>
                  <a:tcPr/>
                </a:tc>
              </a:tr>
              <a:tr h="587799">
                <a:tc>
                  <a:txBody>
                    <a:bodyPr/>
                    <a:lstStyle/>
                    <a:p>
                      <a:pPr algn="ctr">
                        <a:lnSpc>
                          <a:spcPct val="115000"/>
                        </a:lnSpc>
                        <a:spcAft>
                          <a:spcPts val="0"/>
                        </a:spcAft>
                      </a:pPr>
                      <a:r>
                        <a:rPr lang="es-SV" sz="1100" b="1">
                          <a:effectLst/>
                          <a:latin typeface="Arial"/>
                          <a:ea typeface="Calibri"/>
                          <a:cs typeface="Times New Roman"/>
                        </a:rPr>
                        <a:t>2,008</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10 asiáticos</a:t>
                      </a:r>
                      <a:endParaRPr lang="es-AR" sz="1100">
                        <a:effectLst/>
                        <a:latin typeface="Calibri"/>
                        <a:ea typeface="Calibri"/>
                        <a:cs typeface="Times New Roman"/>
                      </a:endParaRPr>
                    </a:p>
                    <a:p>
                      <a:pPr algn="ctr">
                        <a:lnSpc>
                          <a:spcPct val="115000"/>
                        </a:lnSpc>
                        <a:spcAft>
                          <a:spcPts val="0"/>
                        </a:spcAft>
                      </a:pPr>
                      <a:r>
                        <a:rPr lang="es-SV" sz="1100" b="1">
                          <a:effectLst/>
                          <a:latin typeface="Arial"/>
                          <a:ea typeface="Calibri"/>
                          <a:cs typeface="Times New Roman"/>
                        </a:rPr>
                        <a:t>04 africanos</a:t>
                      </a:r>
                      <a:endParaRPr lang="es-AR" sz="1100">
                        <a:effectLst/>
                        <a:latin typeface="Calibri"/>
                        <a:ea typeface="Calibri"/>
                        <a:cs typeface="Times New Roman"/>
                      </a:endParaRPr>
                    </a:p>
                    <a:p>
                      <a:pPr algn="ctr">
                        <a:lnSpc>
                          <a:spcPct val="115000"/>
                        </a:lnSpc>
                        <a:spcAft>
                          <a:spcPts val="0"/>
                        </a:spcAft>
                      </a:pPr>
                      <a:r>
                        <a:rPr lang="es-SV" sz="1100" b="1">
                          <a:effectLst/>
                          <a:latin typeface="Arial"/>
                          <a:ea typeface="Calibri"/>
                          <a:cs typeface="Times New Roman"/>
                        </a:rPr>
                        <a:t>03 europeos</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14</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1</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2</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17</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7799">
                <a:tc>
                  <a:txBody>
                    <a:bodyPr/>
                    <a:lstStyle/>
                    <a:p>
                      <a:pPr algn="ctr">
                        <a:lnSpc>
                          <a:spcPct val="115000"/>
                        </a:lnSpc>
                        <a:spcAft>
                          <a:spcPts val="0"/>
                        </a:spcAft>
                      </a:pPr>
                      <a:r>
                        <a:rPr lang="es-SV" sz="1100" b="1" dirty="0">
                          <a:effectLst/>
                          <a:latin typeface="Arial"/>
                          <a:ea typeface="Calibri"/>
                          <a:cs typeface="Times New Roman"/>
                        </a:rPr>
                        <a:t>2,009</a:t>
                      </a:r>
                      <a:endParaRPr lang="es-AR" sz="1100" dirty="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59 asiáticos</a:t>
                      </a:r>
                      <a:endParaRPr lang="es-AR" sz="1100">
                        <a:effectLst/>
                        <a:latin typeface="Calibri"/>
                        <a:ea typeface="Calibri"/>
                        <a:cs typeface="Times New Roman"/>
                      </a:endParaRPr>
                    </a:p>
                    <a:p>
                      <a:pPr algn="ctr">
                        <a:lnSpc>
                          <a:spcPct val="115000"/>
                        </a:lnSpc>
                        <a:spcAft>
                          <a:spcPts val="0"/>
                        </a:spcAft>
                      </a:pPr>
                      <a:r>
                        <a:rPr lang="es-SV" sz="1100" b="1">
                          <a:effectLst/>
                          <a:latin typeface="Arial"/>
                          <a:ea typeface="Calibri"/>
                          <a:cs typeface="Times New Roman"/>
                        </a:rPr>
                        <a:t>33 africanos</a:t>
                      </a:r>
                      <a:endParaRPr lang="es-AR" sz="1100">
                        <a:effectLst/>
                        <a:latin typeface="Calibri"/>
                        <a:ea typeface="Calibri"/>
                        <a:cs typeface="Times New Roman"/>
                      </a:endParaRPr>
                    </a:p>
                    <a:p>
                      <a:pPr algn="ctr">
                        <a:lnSpc>
                          <a:spcPct val="115000"/>
                        </a:lnSpc>
                        <a:spcAft>
                          <a:spcPts val="0"/>
                        </a:spcAft>
                      </a:pPr>
                      <a:r>
                        <a:rPr lang="es-SV" sz="1100" b="1">
                          <a:effectLst/>
                          <a:latin typeface="Arial"/>
                          <a:ea typeface="Calibri"/>
                          <a:cs typeface="Times New Roman"/>
                        </a:rPr>
                        <a:t>05 europeos</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30</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65</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4</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97</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7799">
                <a:tc>
                  <a:txBody>
                    <a:bodyPr/>
                    <a:lstStyle/>
                    <a:p>
                      <a:pPr algn="ctr">
                        <a:lnSpc>
                          <a:spcPct val="115000"/>
                        </a:lnSpc>
                        <a:spcAft>
                          <a:spcPts val="0"/>
                        </a:spcAft>
                      </a:pPr>
                      <a:r>
                        <a:rPr lang="es-SV" sz="1100" b="1">
                          <a:effectLst/>
                          <a:latin typeface="Arial"/>
                          <a:ea typeface="Calibri"/>
                          <a:cs typeface="Times New Roman"/>
                        </a:rPr>
                        <a:t>2,010</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41 asiáticos</a:t>
                      </a:r>
                      <a:endParaRPr lang="es-AR" sz="1100">
                        <a:effectLst/>
                        <a:latin typeface="Calibri"/>
                        <a:ea typeface="Calibri"/>
                        <a:cs typeface="Times New Roman"/>
                      </a:endParaRPr>
                    </a:p>
                    <a:p>
                      <a:pPr algn="ctr">
                        <a:lnSpc>
                          <a:spcPct val="115000"/>
                        </a:lnSpc>
                        <a:spcAft>
                          <a:spcPts val="0"/>
                        </a:spcAft>
                      </a:pPr>
                      <a:r>
                        <a:rPr lang="es-SV" sz="1100" b="1">
                          <a:effectLst/>
                          <a:latin typeface="Arial"/>
                          <a:ea typeface="Calibri"/>
                          <a:cs typeface="Times New Roman"/>
                        </a:rPr>
                        <a:t>21 africanos</a:t>
                      </a:r>
                      <a:endParaRPr lang="es-AR" sz="1100">
                        <a:effectLst/>
                        <a:latin typeface="Calibri"/>
                        <a:ea typeface="Calibri"/>
                        <a:cs typeface="Times New Roman"/>
                      </a:endParaRPr>
                    </a:p>
                    <a:p>
                      <a:pPr algn="ctr">
                        <a:lnSpc>
                          <a:spcPct val="115000"/>
                        </a:lnSpc>
                        <a:spcAft>
                          <a:spcPts val="0"/>
                        </a:spcAft>
                      </a:pPr>
                      <a:r>
                        <a:rPr lang="es-SV" sz="1100" b="1">
                          <a:effectLst/>
                          <a:latin typeface="Arial"/>
                          <a:ea typeface="Calibri"/>
                          <a:cs typeface="Times New Roman"/>
                        </a:rPr>
                        <a:t>03 europeos</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39</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16</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10</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65</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7799">
                <a:tc>
                  <a:txBody>
                    <a:bodyPr/>
                    <a:lstStyle/>
                    <a:p>
                      <a:pPr algn="ctr">
                        <a:lnSpc>
                          <a:spcPct val="115000"/>
                        </a:lnSpc>
                        <a:spcAft>
                          <a:spcPts val="0"/>
                        </a:spcAft>
                      </a:pPr>
                      <a:r>
                        <a:rPr lang="es-SV" sz="1100" b="1">
                          <a:effectLst/>
                          <a:latin typeface="Arial"/>
                          <a:ea typeface="Calibri"/>
                          <a:cs typeface="Times New Roman"/>
                        </a:rPr>
                        <a:t>2,011</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06 asiáticos</a:t>
                      </a:r>
                      <a:endParaRPr lang="es-AR" sz="1100">
                        <a:effectLst/>
                        <a:latin typeface="Calibri"/>
                        <a:ea typeface="Calibri"/>
                        <a:cs typeface="Times New Roman"/>
                      </a:endParaRPr>
                    </a:p>
                    <a:p>
                      <a:pPr algn="ctr">
                        <a:lnSpc>
                          <a:spcPct val="115000"/>
                        </a:lnSpc>
                        <a:spcAft>
                          <a:spcPts val="0"/>
                        </a:spcAft>
                      </a:pPr>
                      <a:r>
                        <a:rPr lang="es-SV" sz="1100" b="1">
                          <a:effectLst/>
                          <a:latin typeface="Arial"/>
                          <a:ea typeface="Calibri"/>
                          <a:cs typeface="Times New Roman"/>
                        </a:rPr>
                        <a:t>08 africanos</a:t>
                      </a:r>
                      <a:endParaRPr lang="es-AR" sz="1100">
                        <a:effectLst/>
                        <a:latin typeface="Calibri"/>
                        <a:ea typeface="Calibri"/>
                        <a:cs typeface="Times New Roman"/>
                      </a:endParaRPr>
                    </a:p>
                    <a:p>
                      <a:pPr algn="ctr">
                        <a:lnSpc>
                          <a:spcPct val="115000"/>
                        </a:lnSpc>
                        <a:spcAft>
                          <a:spcPts val="0"/>
                        </a:spcAft>
                      </a:pPr>
                      <a:r>
                        <a:rPr lang="es-SV" sz="1100" b="1">
                          <a:effectLst/>
                          <a:latin typeface="Arial"/>
                          <a:ea typeface="Calibri"/>
                          <a:cs typeface="Times New Roman"/>
                        </a:rPr>
                        <a:t>01 europeos</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5</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9</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1</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100" b="1">
                          <a:effectLst/>
                          <a:latin typeface="Arial"/>
                          <a:ea typeface="Calibri"/>
                          <a:cs typeface="Times New Roman"/>
                        </a:rPr>
                        <a:t>15</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71">
                <a:tc gridSpan="2">
                  <a:txBody>
                    <a:bodyPr/>
                    <a:lstStyle/>
                    <a:p>
                      <a:pPr algn="ctr">
                        <a:lnSpc>
                          <a:spcPct val="115000"/>
                        </a:lnSpc>
                        <a:spcAft>
                          <a:spcPts val="0"/>
                        </a:spcAft>
                      </a:pPr>
                      <a:r>
                        <a:rPr lang="es-SV" sz="1200" b="1">
                          <a:effectLst/>
                          <a:latin typeface="Arial"/>
                          <a:ea typeface="Calibri"/>
                          <a:cs typeface="Times New Roman"/>
                        </a:rPr>
                        <a:t>TOTAL</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hMerge="1">
                  <a:txBody>
                    <a:bodyPr/>
                    <a:lstStyle/>
                    <a:p>
                      <a:endParaRPr lang="es-SV"/>
                    </a:p>
                  </a:txBody>
                  <a:tcPr/>
                </a:tc>
                <a:tc>
                  <a:txBody>
                    <a:bodyPr/>
                    <a:lstStyle/>
                    <a:p>
                      <a:pPr algn="ctr">
                        <a:lnSpc>
                          <a:spcPct val="115000"/>
                        </a:lnSpc>
                        <a:spcAft>
                          <a:spcPts val="0"/>
                        </a:spcAft>
                      </a:pPr>
                      <a:r>
                        <a:rPr lang="es-SV" sz="1200" b="1">
                          <a:effectLst/>
                          <a:latin typeface="Arial"/>
                          <a:ea typeface="Calibri"/>
                          <a:cs typeface="Times New Roman"/>
                        </a:rPr>
                        <a:t>88</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200" b="1">
                          <a:effectLst/>
                          <a:latin typeface="Arial"/>
                          <a:ea typeface="Calibri"/>
                          <a:cs typeface="Times New Roman"/>
                        </a:rPr>
                        <a:t>91</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200" b="1">
                          <a:effectLst/>
                          <a:latin typeface="Arial"/>
                          <a:ea typeface="Calibri"/>
                          <a:cs typeface="Times New Roman"/>
                        </a:rPr>
                        <a:t>17</a:t>
                      </a:r>
                      <a:endParaRPr lang="es-AR" sz="110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200" b="1" dirty="0">
                          <a:effectLst/>
                          <a:latin typeface="Arial"/>
                          <a:ea typeface="Calibri"/>
                          <a:cs typeface="Times New Roman"/>
                        </a:rPr>
                        <a:t>196</a:t>
                      </a:r>
                      <a:endParaRPr lang="es-AR" sz="1100" dirty="0">
                        <a:effectLst/>
                        <a:latin typeface="Calibri"/>
                        <a:ea typeface="Calibri"/>
                        <a:cs typeface="Times New Roman"/>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Rectángulo"/>
          <p:cNvSpPr>
            <a:spLocks noChangeArrowheads="1"/>
          </p:cNvSpPr>
          <p:nvPr/>
        </p:nvSpPr>
        <p:spPr bwMode="auto">
          <a:xfrm>
            <a:off x="3263900" y="819150"/>
            <a:ext cx="2603500" cy="307975"/>
          </a:xfrm>
          <a:prstGeom prst="rect">
            <a:avLst/>
          </a:prstGeom>
          <a:noFill/>
          <a:ln w="9525">
            <a:noFill/>
            <a:miter lim="800000"/>
            <a:headEnd/>
            <a:tailEnd/>
          </a:ln>
        </p:spPr>
        <p:txBody>
          <a:bodyPr wrap="none">
            <a:spAutoFit/>
          </a:bodyPr>
          <a:lstStyle/>
          <a:p>
            <a:r>
              <a:rPr lang="es-SV" sz="1400" b="1">
                <a:latin typeface="Arial Rounded MT Bold" pitchFamily="34" charset="0"/>
              </a:rPr>
              <a:t>SOLICITUDES DE REFUGIO</a:t>
            </a:r>
            <a:endParaRPr lang="es-AR" sz="1400">
              <a:latin typeface="Arial Rounded MT Bold" pitchFamily="34" charset="0"/>
            </a:endParaRPr>
          </a:p>
        </p:txBody>
      </p:sp>
      <p:graphicFrame>
        <p:nvGraphicFramePr>
          <p:cNvPr id="3" name="2 Tabla"/>
          <p:cNvGraphicFramePr>
            <a:graphicFrameLocks noGrp="1"/>
          </p:cNvGraphicFramePr>
          <p:nvPr/>
        </p:nvGraphicFramePr>
        <p:xfrm>
          <a:off x="1979613" y="1200150"/>
          <a:ext cx="5040312" cy="1609727"/>
        </p:xfrm>
        <a:graphic>
          <a:graphicData uri="http://schemas.openxmlformats.org/drawingml/2006/table">
            <a:tbl>
              <a:tblPr/>
              <a:tblGrid>
                <a:gridCol w="1161340"/>
                <a:gridCol w="304701"/>
                <a:gridCol w="320187"/>
                <a:gridCol w="764863"/>
                <a:gridCol w="876685"/>
                <a:gridCol w="892492"/>
                <a:gridCol w="720044"/>
              </a:tblGrid>
              <a:tr h="184873">
                <a:tc rowSpan="2">
                  <a:txBody>
                    <a:bodyPr/>
                    <a:lstStyle/>
                    <a:p>
                      <a:pPr algn="ctr">
                        <a:lnSpc>
                          <a:spcPct val="115000"/>
                        </a:lnSpc>
                        <a:spcAft>
                          <a:spcPts val="0"/>
                        </a:spcAft>
                      </a:pPr>
                      <a:r>
                        <a:rPr lang="es-SV" sz="1000" b="1" dirty="0">
                          <a:effectLst/>
                          <a:latin typeface="Arial"/>
                          <a:ea typeface="Calibri"/>
                          <a:cs typeface="Times New Roman"/>
                        </a:rPr>
                        <a:t>PAÍS</a:t>
                      </a:r>
                      <a:endParaRPr lang="es-AR" sz="1100" dirty="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gridSpan="2">
                  <a:txBody>
                    <a:bodyPr/>
                    <a:lstStyle/>
                    <a:p>
                      <a:pPr algn="ctr">
                        <a:lnSpc>
                          <a:spcPct val="115000"/>
                        </a:lnSpc>
                        <a:spcAft>
                          <a:spcPts val="0"/>
                        </a:spcAft>
                      </a:pPr>
                      <a:r>
                        <a:rPr lang="es-SV" sz="1000" b="1">
                          <a:effectLst/>
                          <a:latin typeface="Arial"/>
                          <a:ea typeface="Calibri"/>
                          <a:cs typeface="Times New Roman"/>
                        </a:rPr>
                        <a:t>SEXO</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hMerge="1">
                  <a:txBody>
                    <a:bodyPr/>
                    <a:lstStyle/>
                    <a:p>
                      <a:endParaRPr lang="es-SV"/>
                    </a:p>
                  </a:txBody>
                  <a:tcPr/>
                </a:tc>
                <a:tc gridSpan="3">
                  <a:txBody>
                    <a:bodyPr/>
                    <a:lstStyle/>
                    <a:p>
                      <a:pPr algn="ctr">
                        <a:lnSpc>
                          <a:spcPct val="115000"/>
                        </a:lnSpc>
                        <a:spcAft>
                          <a:spcPts val="0"/>
                        </a:spcAft>
                      </a:pPr>
                      <a:r>
                        <a:rPr lang="es-SV" sz="1000" b="1">
                          <a:effectLst/>
                          <a:latin typeface="Arial"/>
                          <a:ea typeface="Calibri"/>
                          <a:cs typeface="Times New Roman"/>
                        </a:rPr>
                        <a:t>RESOLUCIÓN</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hMerge="1">
                  <a:txBody>
                    <a:bodyPr/>
                    <a:lstStyle/>
                    <a:p>
                      <a:endParaRPr lang="es-SV"/>
                    </a:p>
                  </a:txBody>
                  <a:tcPr/>
                </a:tc>
                <a:tc hMerge="1">
                  <a:txBody>
                    <a:bodyPr/>
                    <a:lstStyle/>
                    <a:p>
                      <a:endParaRPr lang="es-SV"/>
                    </a:p>
                  </a:txBody>
                  <a:tcPr/>
                </a:tc>
                <a:tc rowSpan="2">
                  <a:txBody>
                    <a:bodyPr/>
                    <a:lstStyle/>
                    <a:p>
                      <a:pPr algn="ctr">
                        <a:lnSpc>
                          <a:spcPct val="115000"/>
                        </a:lnSpc>
                        <a:spcAft>
                          <a:spcPts val="0"/>
                        </a:spcAft>
                      </a:pPr>
                      <a:r>
                        <a:rPr lang="es-SV" sz="1000" b="1">
                          <a:effectLst/>
                          <a:latin typeface="Arial"/>
                          <a:ea typeface="Calibri"/>
                          <a:cs typeface="Times New Roman"/>
                        </a:rPr>
                        <a:t>TOTAL</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r h="360216">
                <a:tc vMerge="1">
                  <a:txBody>
                    <a:bodyPr/>
                    <a:lstStyle/>
                    <a:p>
                      <a:endParaRPr lang="es-SV"/>
                    </a:p>
                  </a:txBody>
                  <a:tcPr/>
                </a:tc>
                <a:tc>
                  <a:txBody>
                    <a:bodyPr/>
                    <a:lstStyle/>
                    <a:p>
                      <a:pPr algn="ctr">
                        <a:lnSpc>
                          <a:spcPct val="115000"/>
                        </a:lnSpc>
                        <a:spcAft>
                          <a:spcPts val="0"/>
                        </a:spcAft>
                      </a:pPr>
                      <a:r>
                        <a:rPr lang="es-SV" sz="1000" b="1">
                          <a:effectLst/>
                          <a:latin typeface="Arial"/>
                          <a:ea typeface="Calibri"/>
                          <a:cs typeface="Times New Roman"/>
                        </a:rPr>
                        <a:t>M</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a:effectLst/>
                          <a:latin typeface="Arial"/>
                          <a:ea typeface="Calibri"/>
                          <a:cs typeface="Times New Roman"/>
                        </a:rPr>
                        <a:t>F</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dirty="0">
                          <a:effectLst/>
                          <a:latin typeface="Arial"/>
                          <a:ea typeface="Calibri"/>
                          <a:cs typeface="Times New Roman"/>
                        </a:rPr>
                        <a:t>SE </a:t>
                      </a:r>
                      <a:r>
                        <a:rPr lang="es-SV" sz="1000" b="1" dirty="0" smtClean="0">
                          <a:effectLst/>
                          <a:latin typeface="Arial"/>
                          <a:ea typeface="Calibri"/>
                          <a:cs typeface="Times New Roman"/>
                        </a:rPr>
                        <a:t>ACEPTÓ </a:t>
                      </a:r>
                      <a:r>
                        <a:rPr lang="es-SV" sz="1000" b="1" dirty="0">
                          <a:effectLst/>
                          <a:latin typeface="Arial"/>
                          <a:ea typeface="Calibri"/>
                          <a:cs typeface="Times New Roman"/>
                        </a:rPr>
                        <a:t>A TRÁMITE*</a:t>
                      </a:r>
                      <a:endParaRPr lang="es-AR" sz="1100" dirty="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a:effectLst/>
                          <a:latin typeface="Arial"/>
                          <a:ea typeface="Calibri"/>
                          <a:cs typeface="Times New Roman"/>
                        </a:rPr>
                        <a:t>SE DENEGÓ TRÁMITE</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dirty="0">
                          <a:effectLst/>
                          <a:latin typeface="Arial"/>
                          <a:ea typeface="Calibri"/>
                          <a:cs typeface="Times New Roman"/>
                        </a:rPr>
                        <a:t>REFUGIADO</a:t>
                      </a:r>
                      <a:endParaRPr lang="es-AR" sz="1100" dirty="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vMerge="1">
                  <a:txBody>
                    <a:bodyPr/>
                    <a:lstStyle/>
                    <a:p>
                      <a:endParaRPr lang="es-SV"/>
                    </a:p>
                  </a:txBody>
                  <a:tcPr/>
                </a:tc>
              </a:tr>
              <a:tr h="202407">
                <a:tc>
                  <a:txBody>
                    <a:bodyPr/>
                    <a:lstStyle/>
                    <a:p>
                      <a:pPr algn="just">
                        <a:lnSpc>
                          <a:spcPct val="115000"/>
                        </a:lnSpc>
                        <a:spcAft>
                          <a:spcPts val="0"/>
                        </a:spcAft>
                      </a:pPr>
                      <a:r>
                        <a:rPr lang="es-SV" sz="1000" b="1">
                          <a:effectLst/>
                          <a:latin typeface="Arial"/>
                          <a:ea typeface="Calibri"/>
                          <a:cs typeface="Times New Roman"/>
                        </a:rPr>
                        <a:t>Eritrea</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21</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5</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26</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26</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07">
                <a:tc>
                  <a:txBody>
                    <a:bodyPr/>
                    <a:lstStyle/>
                    <a:p>
                      <a:pPr algn="just">
                        <a:lnSpc>
                          <a:spcPct val="115000"/>
                        </a:lnSpc>
                        <a:spcAft>
                          <a:spcPts val="0"/>
                        </a:spcAft>
                      </a:pPr>
                      <a:r>
                        <a:rPr lang="es-SV" sz="1000" b="1">
                          <a:effectLst/>
                          <a:latin typeface="Arial"/>
                          <a:ea typeface="Calibri"/>
                          <a:cs typeface="Times New Roman"/>
                        </a:rPr>
                        <a:t>Bangladesh</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25</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20</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5</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25</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07">
                <a:tc>
                  <a:txBody>
                    <a:bodyPr/>
                    <a:lstStyle/>
                    <a:p>
                      <a:pPr algn="just">
                        <a:lnSpc>
                          <a:spcPct val="115000"/>
                        </a:lnSpc>
                        <a:spcAft>
                          <a:spcPts val="0"/>
                        </a:spcAft>
                      </a:pPr>
                      <a:r>
                        <a:rPr lang="es-SV" sz="1000" b="1">
                          <a:effectLst/>
                          <a:latin typeface="Arial"/>
                          <a:ea typeface="Calibri"/>
                          <a:cs typeface="Times New Roman"/>
                        </a:rPr>
                        <a:t>Nepal</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26</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10</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16</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26</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07">
                <a:tc>
                  <a:txBody>
                    <a:bodyPr/>
                    <a:lstStyle/>
                    <a:p>
                      <a:pPr algn="just">
                        <a:lnSpc>
                          <a:spcPct val="115000"/>
                        </a:lnSpc>
                        <a:spcAft>
                          <a:spcPts val="0"/>
                        </a:spcAft>
                      </a:pPr>
                      <a:r>
                        <a:rPr lang="es-SV" sz="1000" b="1">
                          <a:effectLst/>
                          <a:latin typeface="Arial"/>
                          <a:ea typeface="Calibri"/>
                          <a:cs typeface="Times New Roman"/>
                        </a:rPr>
                        <a:t>Guinea Ecuatorial</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010">
                <a:tc>
                  <a:txBody>
                    <a:bodyPr/>
                    <a:lstStyle/>
                    <a:p>
                      <a:pPr algn="ctr">
                        <a:lnSpc>
                          <a:spcPct val="115000"/>
                        </a:lnSpc>
                        <a:spcAft>
                          <a:spcPts val="0"/>
                        </a:spcAft>
                      </a:pPr>
                      <a:r>
                        <a:rPr lang="es-SV" sz="1400" b="1">
                          <a:effectLst/>
                          <a:latin typeface="Arial"/>
                          <a:ea typeface="Calibri"/>
                          <a:cs typeface="Times New Roman"/>
                        </a:rPr>
                        <a:t>TOTAL</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73</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5</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57</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21</a:t>
                      </a:r>
                      <a:endParaRPr lang="es-AR" sz="110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dirty="0">
                          <a:effectLst/>
                          <a:latin typeface="Arial"/>
                          <a:ea typeface="Calibri"/>
                          <a:cs typeface="Times New Roman"/>
                        </a:rPr>
                        <a:t>0</a:t>
                      </a:r>
                      <a:endParaRPr lang="es-AR" sz="1100" dirty="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dirty="0">
                          <a:effectLst/>
                          <a:latin typeface="Arial"/>
                          <a:ea typeface="Calibri"/>
                          <a:cs typeface="Times New Roman"/>
                        </a:rPr>
                        <a:t>78</a:t>
                      </a:r>
                      <a:endParaRPr lang="es-AR" sz="1100" dirty="0">
                        <a:effectLst/>
                        <a:latin typeface="Calibri"/>
                        <a:ea typeface="Calibri"/>
                        <a:cs typeface="Times New Roman"/>
                      </a:endParaRPr>
                    </a:p>
                  </a:txBody>
                  <a:tcPr marL="9525" marR="9525"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bl>
          </a:graphicData>
        </a:graphic>
      </p:graphicFrame>
      <p:graphicFrame>
        <p:nvGraphicFramePr>
          <p:cNvPr id="4" name="3 Tabla"/>
          <p:cNvGraphicFramePr>
            <a:graphicFrameLocks noGrp="1"/>
          </p:cNvGraphicFramePr>
          <p:nvPr/>
        </p:nvGraphicFramePr>
        <p:xfrm>
          <a:off x="1985963" y="3048000"/>
          <a:ext cx="5033962" cy="2014539"/>
        </p:xfrm>
        <a:graphic>
          <a:graphicData uri="http://schemas.openxmlformats.org/drawingml/2006/table">
            <a:tbl>
              <a:tblPr/>
              <a:tblGrid>
                <a:gridCol w="964033"/>
                <a:gridCol w="255562"/>
                <a:gridCol w="288002"/>
                <a:gridCol w="1053123"/>
                <a:gridCol w="889229"/>
                <a:gridCol w="864007"/>
                <a:gridCol w="720006"/>
              </a:tblGrid>
              <a:tr h="184872">
                <a:tc rowSpan="2">
                  <a:txBody>
                    <a:bodyPr/>
                    <a:lstStyle/>
                    <a:p>
                      <a:pPr algn="ctr">
                        <a:lnSpc>
                          <a:spcPct val="115000"/>
                        </a:lnSpc>
                        <a:spcAft>
                          <a:spcPts val="0"/>
                        </a:spcAft>
                      </a:pPr>
                      <a:r>
                        <a:rPr lang="es-SV" sz="1000" b="1" dirty="0">
                          <a:effectLst/>
                          <a:latin typeface="Arial"/>
                          <a:ea typeface="Calibri"/>
                          <a:cs typeface="Times New Roman"/>
                        </a:rPr>
                        <a:t>PAÍS</a:t>
                      </a:r>
                      <a:endParaRPr lang="es-AR" sz="1100" dirty="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gridSpan="2">
                  <a:txBody>
                    <a:bodyPr/>
                    <a:lstStyle/>
                    <a:p>
                      <a:pPr algn="ctr">
                        <a:lnSpc>
                          <a:spcPct val="115000"/>
                        </a:lnSpc>
                        <a:spcAft>
                          <a:spcPts val="0"/>
                        </a:spcAft>
                      </a:pPr>
                      <a:r>
                        <a:rPr lang="es-SV" sz="1000" b="1">
                          <a:effectLst/>
                          <a:latin typeface="Arial"/>
                          <a:ea typeface="Calibri"/>
                          <a:cs typeface="Times New Roman"/>
                        </a:rPr>
                        <a:t>SEXO</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hMerge="1">
                  <a:txBody>
                    <a:bodyPr/>
                    <a:lstStyle/>
                    <a:p>
                      <a:endParaRPr lang="es-SV"/>
                    </a:p>
                  </a:txBody>
                  <a:tcPr/>
                </a:tc>
                <a:tc gridSpan="3">
                  <a:txBody>
                    <a:bodyPr/>
                    <a:lstStyle/>
                    <a:p>
                      <a:pPr algn="ctr">
                        <a:lnSpc>
                          <a:spcPct val="115000"/>
                        </a:lnSpc>
                        <a:spcAft>
                          <a:spcPts val="0"/>
                        </a:spcAft>
                      </a:pPr>
                      <a:r>
                        <a:rPr lang="es-SV" sz="1000" b="1" dirty="0">
                          <a:effectLst/>
                          <a:latin typeface="Arial"/>
                          <a:ea typeface="Calibri"/>
                          <a:cs typeface="Times New Roman"/>
                        </a:rPr>
                        <a:t>RESOLUCIÓN</a:t>
                      </a:r>
                      <a:endParaRPr lang="es-AR" sz="1100" dirty="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hMerge="1">
                  <a:txBody>
                    <a:bodyPr/>
                    <a:lstStyle/>
                    <a:p>
                      <a:endParaRPr lang="es-SV"/>
                    </a:p>
                  </a:txBody>
                  <a:tcPr/>
                </a:tc>
                <a:tc hMerge="1">
                  <a:txBody>
                    <a:bodyPr/>
                    <a:lstStyle/>
                    <a:p>
                      <a:endParaRPr lang="es-SV"/>
                    </a:p>
                  </a:txBody>
                  <a:tcPr/>
                </a:tc>
                <a:tc rowSpan="2">
                  <a:txBody>
                    <a:bodyPr/>
                    <a:lstStyle/>
                    <a:p>
                      <a:pPr algn="ctr">
                        <a:lnSpc>
                          <a:spcPct val="115000"/>
                        </a:lnSpc>
                        <a:spcAft>
                          <a:spcPts val="0"/>
                        </a:spcAft>
                      </a:pPr>
                      <a:r>
                        <a:rPr lang="es-SV" sz="1000" b="1">
                          <a:effectLst/>
                          <a:latin typeface="Arial"/>
                          <a:ea typeface="Calibri"/>
                          <a:cs typeface="Times New Roman"/>
                        </a:rPr>
                        <a:t>TOTAL</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r h="360215">
                <a:tc vMerge="1">
                  <a:txBody>
                    <a:bodyPr/>
                    <a:lstStyle/>
                    <a:p>
                      <a:endParaRPr lang="es-SV"/>
                    </a:p>
                  </a:txBody>
                  <a:tcPr/>
                </a:tc>
                <a:tc>
                  <a:txBody>
                    <a:bodyPr/>
                    <a:lstStyle/>
                    <a:p>
                      <a:pPr algn="ctr">
                        <a:lnSpc>
                          <a:spcPct val="115000"/>
                        </a:lnSpc>
                        <a:spcAft>
                          <a:spcPts val="0"/>
                        </a:spcAft>
                      </a:pPr>
                      <a:r>
                        <a:rPr lang="es-SV" sz="1000" b="1" dirty="0">
                          <a:effectLst/>
                          <a:latin typeface="Arial"/>
                          <a:ea typeface="Calibri"/>
                          <a:cs typeface="Times New Roman"/>
                        </a:rPr>
                        <a:t>M</a:t>
                      </a:r>
                      <a:endParaRPr lang="es-AR" sz="1100" dirty="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a:effectLst/>
                          <a:latin typeface="Arial"/>
                          <a:ea typeface="Calibri"/>
                          <a:cs typeface="Times New Roman"/>
                        </a:rPr>
                        <a:t>F</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dirty="0">
                          <a:effectLst/>
                          <a:latin typeface="Arial"/>
                          <a:ea typeface="Calibri"/>
                          <a:cs typeface="Times New Roman"/>
                        </a:rPr>
                        <a:t>SE </a:t>
                      </a:r>
                      <a:r>
                        <a:rPr lang="es-SV" sz="1000" b="1" dirty="0" smtClean="0">
                          <a:effectLst/>
                          <a:latin typeface="Arial"/>
                          <a:ea typeface="Calibri"/>
                          <a:cs typeface="Times New Roman"/>
                        </a:rPr>
                        <a:t>ACEPTÓ </a:t>
                      </a:r>
                      <a:r>
                        <a:rPr lang="es-SV" sz="1000" b="1" dirty="0">
                          <a:effectLst/>
                          <a:latin typeface="Arial"/>
                          <a:ea typeface="Calibri"/>
                          <a:cs typeface="Times New Roman"/>
                        </a:rPr>
                        <a:t>A TRÁMITE*</a:t>
                      </a:r>
                      <a:endParaRPr lang="es-AR" sz="1100" dirty="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a:effectLst/>
                          <a:latin typeface="Arial"/>
                          <a:ea typeface="Calibri"/>
                          <a:cs typeface="Times New Roman"/>
                        </a:rPr>
                        <a:t>SE DENEGÓ TRÁMITE</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a:effectLst/>
                          <a:latin typeface="Arial"/>
                          <a:ea typeface="Calibri"/>
                          <a:cs typeface="Times New Roman"/>
                        </a:rPr>
                        <a:t>REFUGIADO</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vMerge="1">
                  <a:txBody>
                    <a:bodyPr/>
                    <a:lstStyle/>
                    <a:p>
                      <a:endParaRPr lang="es-SV"/>
                    </a:p>
                  </a:txBody>
                  <a:tcPr/>
                </a:tc>
              </a:tr>
              <a:tr h="202407">
                <a:tc>
                  <a:txBody>
                    <a:bodyPr/>
                    <a:lstStyle/>
                    <a:p>
                      <a:pPr>
                        <a:lnSpc>
                          <a:spcPct val="115000"/>
                        </a:lnSpc>
                        <a:spcAft>
                          <a:spcPts val="0"/>
                        </a:spcAft>
                      </a:pPr>
                      <a:r>
                        <a:rPr lang="es-SV" sz="1000" b="1">
                          <a:effectLst/>
                          <a:latin typeface="Arial"/>
                          <a:ea typeface="Calibri"/>
                          <a:cs typeface="Times New Roman"/>
                        </a:rPr>
                        <a:t>Eritrea</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13</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3</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16</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07">
                <a:tc>
                  <a:txBody>
                    <a:bodyPr/>
                    <a:lstStyle/>
                    <a:p>
                      <a:pPr>
                        <a:lnSpc>
                          <a:spcPct val="115000"/>
                        </a:lnSpc>
                        <a:spcAft>
                          <a:spcPts val="0"/>
                        </a:spcAft>
                      </a:pPr>
                      <a:r>
                        <a:rPr lang="es-SV" sz="1000" b="1">
                          <a:effectLst/>
                          <a:latin typeface="Arial"/>
                          <a:ea typeface="Calibri"/>
                          <a:cs typeface="Times New Roman"/>
                        </a:rPr>
                        <a:t>Bangladesh</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07">
                <a:tc>
                  <a:txBody>
                    <a:bodyPr/>
                    <a:lstStyle/>
                    <a:p>
                      <a:pPr>
                        <a:lnSpc>
                          <a:spcPct val="115000"/>
                        </a:lnSpc>
                        <a:spcAft>
                          <a:spcPts val="0"/>
                        </a:spcAft>
                      </a:pPr>
                      <a:r>
                        <a:rPr lang="es-SV" sz="1000" b="1">
                          <a:effectLst/>
                          <a:latin typeface="Arial"/>
                          <a:ea typeface="Calibri"/>
                          <a:cs typeface="Times New Roman"/>
                        </a:rPr>
                        <a:t>Nepal</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6</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7</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07">
                <a:tc>
                  <a:txBody>
                    <a:bodyPr/>
                    <a:lstStyle/>
                    <a:p>
                      <a:pPr>
                        <a:lnSpc>
                          <a:spcPct val="115000"/>
                        </a:lnSpc>
                        <a:spcAft>
                          <a:spcPts val="0"/>
                        </a:spcAft>
                      </a:pPr>
                      <a:r>
                        <a:rPr lang="es-SV" sz="1000" b="1">
                          <a:effectLst/>
                          <a:latin typeface="Arial"/>
                          <a:ea typeface="Calibri"/>
                          <a:cs typeface="Times New Roman"/>
                        </a:rPr>
                        <a:t>Nigeria</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07">
                <a:tc>
                  <a:txBody>
                    <a:bodyPr/>
                    <a:lstStyle/>
                    <a:p>
                      <a:pPr>
                        <a:lnSpc>
                          <a:spcPct val="115000"/>
                        </a:lnSpc>
                        <a:spcAft>
                          <a:spcPts val="0"/>
                        </a:spcAft>
                      </a:pPr>
                      <a:r>
                        <a:rPr lang="es-SV" sz="1000" b="1">
                          <a:effectLst/>
                          <a:latin typeface="Arial"/>
                          <a:ea typeface="Calibri"/>
                          <a:cs typeface="Times New Roman"/>
                        </a:rPr>
                        <a:t>Etiopía</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07">
                <a:tc>
                  <a:txBody>
                    <a:bodyPr/>
                    <a:lstStyle/>
                    <a:p>
                      <a:pPr>
                        <a:lnSpc>
                          <a:spcPct val="115000"/>
                        </a:lnSpc>
                        <a:spcAft>
                          <a:spcPts val="0"/>
                        </a:spcAft>
                      </a:pPr>
                      <a:r>
                        <a:rPr lang="es-SV" sz="1000" b="1">
                          <a:effectLst/>
                          <a:latin typeface="Arial"/>
                          <a:ea typeface="Calibri"/>
                          <a:cs typeface="Times New Roman"/>
                        </a:rPr>
                        <a:t>Somalia</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5</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5</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010">
                <a:tc>
                  <a:txBody>
                    <a:bodyPr/>
                    <a:lstStyle/>
                    <a:p>
                      <a:pPr algn="ctr">
                        <a:lnSpc>
                          <a:spcPct val="115000"/>
                        </a:lnSpc>
                        <a:spcAft>
                          <a:spcPts val="0"/>
                        </a:spcAft>
                      </a:pPr>
                      <a:r>
                        <a:rPr lang="es-SV" sz="1400" b="1">
                          <a:effectLst/>
                          <a:latin typeface="Arial"/>
                          <a:ea typeface="Calibri"/>
                          <a:cs typeface="Times New Roman"/>
                        </a:rPr>
                        <a:t>TOTAL</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28</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4</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0</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dirty="0">
                          <a:effectLst/>
                          <a:latin typeface="Arial"/>
                          <a:ea typeface="Calibri"/>
                          <a:cs typeface="Times New Roman"/>
                        </a:rPr>
                        <a:t>0</a:t>
                      </a:r>
                      <a:endParaRPr lang="es-AR" sz="1100" dirty="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0</a:t>
                      </a:r>
                      <a:endParaRPr lang="es-AR" sz="110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dirty="0">
                          <a:effectLst/>
                          <a:latin typeface="Arial"/>
                          <a:ea typeface="Calibri"/>
                          <a:cs typeface="Times New Roman"/>
                        </a:rPr>
                        <a:t>32</a:t>
                      </a:r>
                      <a:endParaRPr lang="es-AR" sz="1100" dirty="0">
                        <a:effectLst/>
                        <a:latin typeface="Calibri"/>
                        <a:ea typeface="Calibri"/>
                        <a:cs typeface="Times New Roman"/>
                      </a:endParaRPr>
                    </a:p>
                  </a:txBody>
                  <a:tcPr marL="9524" marR="9524" marT="95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bl>
          </a:graphicData>
        </a:graphic>
      </p:graphicFrame>
      <p:graphicFrame>
        <p:nvGraphicFramePr>
          <p:cNvPr id="5" name="4 Tabla"/>
          <p:cNvGraphicFramePr>
            <a:graphicFrameLocks noGrp="1"/>
          </p:cNvGraphicFramePr>
          <p:nvPr/>
        </p:nvGraphicFramePr>
        <p:xfrm>
          <a:off x="1979613" y="5334000"/>
          <a:ext cx="5065712" cy="1408113"/>
        </p:xfrm>
        <a:graphic>
          <a:graphicData uri="http://schemas.openxmlformats.org/drawingml/2006/table">
            <a:tbl>
              <a:tblPr/>
              <a:tblGrid>
                <a:gridCol w="1008081"/>
                <a:gridCol w="288023"/>
                <a:gridCol w="288023"/>
                <a:gridCol w="1001280"/>
                <a:gridCol w="922321"/>
                <a:gridCol w="891826"/>
                <a:gridCol w="666158"/>
              </a:tblGrid>
              <a:tr h="184977">
                <a:tc rowSpan="2">
                  <a:txBody>
                    <a:bodyPr/>
                    <a:lstStyle/>
                    <a:p>
                      <a:pPr algn="ctr">
                        <a:lnSpc>
                          <a:spcPct val="115000"/>
                        </a:lnSpc>
                        <a:spcAft>
                          <a:spcPts val="0"/>
                        </a:spcAft>
                      </a:pPr>
                      <a:r>
                        <a:rPr lang="es-SV" sz="1000" b="1" dirty="0">
                          <a:effectLst/>
                          <a:latin typeface="Arial"/>
                          <a:ea typeface="Calibri"/>
                          <a:cs typeface="Times New Roman"/>
                        </a:rPr>
                        <a:t>PAÍS</a:t>
                      </a:r>
                      <a:endParaRPr lang="es-AR" sz="1100" dirty="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gridSpan="2">
                  <a:txBody>
                    <a:bodyPr/>
                    <a:lstStyle/>
                    <a:p>
                      <a:pPr algn="ctr">
                        <a:lnSpc>
                          <a:spcPct val="115000"/>
                        </a:lnSpc>
                        <a:spcAft>
                          <a:spcPts val="0"/>
                        </a:spcAft>
                      </a:pPr>
                      <a:r>
                        <a:rPr lang="es-SV" sz="1000" b="1">
                          <a:effectLst/>
                          <a:latin typeface="Arial"/>
                          <a:ea typeface="Calibri"/>
                          <a:cs typeface="Times New Roman"/>
                        </a:rPr>
                        <a:t>SEXO</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hMerge="1">
                  <a:txBody>
                    <a:bodyPr/>
                    <a:lstStyle/>
                    <a:p>
                      <a:endParaRPr lang="es-SV"/>
                    </a:p>
                  </a:txBody>
                  <a:tcPr/>
                </a:tc>
                <a:tc gridSpan="3">
                  <a:txBody>
                    <a:bodyPr/>
                    <a:lstStyle/>
                    <a:p>
                      <a:pPr algn="ctr">
                        <a:lnSpc>
                          <a:spcPct val="115000"/>
                        </a:lnSpc>
                        <a:spcAft>
                          <a:spcPts val="0"/>
                        </a:spcAft>
                      </a:pPr>
                      <a:r>
                        <a:rPr lang="es-SV" sz="1000" b="1">
                          <a:effectLst/>
                          <a:latin typeface="Arial"/>
                          <a:ea typeface="Calibri"/>
                          <a:cs typeface="Times New Roman"/>
                        </a:rPr>
                        <a:t>RESOLUCIÓN</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hMerge="1">
                  <a:txBody>
                    <a:bodyPr/>
                    <a:lstStyle/>
                    <a:p>
                      <a:endParaRPr lang="es-SV"/>
                    </a:p>
                  </a:txBody>
                  <a:tcPr/>
                </a:tc>
                <a:tc hMerge="1">
                  <a:txBody>
                    <a:bodyPr/>
                    <a:lstStyle/>
                    <a:p>
                      <a:endParaRPr lang="es-SV"/>
                    </a:p>
                  </a:txBody>
                  <a:tcPr/>
                </a:tc>
                <a:tc rowSpan="2">
                  <a:txBody>
                    <a:bodyPr/>
                    <a:lstStyle/>
                    <a:p>
                      <a:pPr algn="ctr">
                        <a:lnSpc>
                          <a:spcPct val="115000"/>
                        </a:lnSpc>
                        <a:spcAft>
                          <a:spcPts val="0"/>
                        </a:spcAft>
                      </a:pPr>
                      <a:r>
                        <a:rPr lang="es-SV" sz="1000" b="1">
                          <a:effectLst/>
                          <a:latin typeface="Arial"/>
                          <a:ea typeface="Calibri"/>
                          <a:cs typeface="Times New Roman"/>
                        </a:rPr>
                        <a:t>TOTAL</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r h="360419">
                <a:tc vMerge="1">
                  <a:txBody>
                    <a:bodyPr/>
                    <a:lstStyle/>
                    <a:p>
                      <a:endParaRPr lang="es-SV"/>
                    </a:p>
                  </a:txBody>
                  <a:tcPr/>
                </a:tc>
                <a:tc>
                  <a:txBody>
                    <a:bodyPr/>
                    <a:lstStyle/>
                    <a:p>
                      <a:pPr algn="ctr">
                        <a:lnSpc>
                          <a:spcPct val="115000"/>
                        </a:lnSpc>
                        <a:spcAft>
                          <a:spcPts val="0"/>
                        </a:spcAft>
                      </a:pPr>
                      <a:r>
                        <a:rPr lang="es-SV" sz="1000" b="1">
                          <a:effectLst/>
                          <a:latin typeface="Arial"/>
                          <a:ea typeface="Calibri"/>
                          <a:cs typeface="Times New Roman"/>
                        </a:rPr>
                        <a:t>M</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a:effectLst/>
                          <a:latin typeface="Arial"/>
                          <a:ea typeface="Calibri"/>
                          <a:cs typeface="Times New Roman"/>
                        </a:rPr>
                        <a:t>F</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dirty="0">
                          <a:effectLst/>
                          <a:latin typeface="Arial"/>
                          <a:ea typeface="Calibri"/>
                          <a:cs typeface="Times New Roman"/>
                        </a:rPr>
                        <a:t>SE </a:t>
                      </a:r>
                      <a:r>
                        <a:rPr lang="es-SV" sz="1000" b="1" dirty="0" smtClean="0">
                          <a:effectLst/>
                          <a:latin typeface="Arial"/>
                          <a:ea typeface="Calibri"/>
                          <a:cs typeface="Times New Roman"/>
                        </a:rPr>
                        <a:t>ACEPTÓ </a:t>
                      </a:r>
                      <a:r>
                        <a:rPr lang="es-SV" sz="1000" b="1" dirty="0">
                          <a:effectLst/>
                          <a:latin typeface="Arial"/>
                          <a:ea typeface="Calibri"/>
                          <a:cs typeface="Times New Roman"/>
                        </a:rPr>
                        <a:t>A TRÁMITE*</a:t>
                      </a:r>
                      <a:endParaRPr lang="es-AR" sz="1100" dirty="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a:effectLst/>
                          <a:latin typeface="Arial"/>
                          <a:ea typeface="Calibri"/>
                          <a:cs typeface="Times New Roman"/>
                        </a:rPr>
                        <a:t>SE DENEGÓ TRÁMITE</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000" b="1">
                          <a:effectLst/>
                          <a:latin typeface="Arial"/>
                          <a:ea typeface="Calibri"/>
                          <a:cs typeface="Times New Roman"/>
                        </a:rPr>
                        <a:t>REFUGIADO</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vMerge="1">
                  <a:txBody>
                    <a:bodyPr/>
                    <a:lstStyle/>
                    <a:p>
                      <a:endParaRPr lang="es-SV"/>
                    </a:p>
                  </a:txBody>
                  <a:tcPr/>
                </a:tc>
              </a:tr>
              <a:tr h="202521">
                <a:tc>
                  <a:txBody>
                    <a:bodyPr/>
                    <a:lstStyle/>
                    <a:p>
                      <a:pPr>
                        <a:lnSpc>
                          <a:spcPct val="115000"/>
                        </a:lnSpc>
                        <a:spcAft>
                          <a:spcPts val="0"/>
                        </a:spcAft>
                      </a:pPr>
                      <a:r>
                        <a:rPr lang="es-SV" sz="1000" b="1">
                          <a:effectLst/>
                          <a:latin typeface="Arial"/>
                          <a:ea typeface="Calibri"/>
                          <a:cs typeface="Times New Roman"/>
                        </a:rPr>
                        <a:t>Eritrea</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6</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2</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8</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21">
                <a:tc>
                  <a:txBody>
                    <a:bodyPr/>
                    <a:lstStyle/>
                    <a:p>
                      <a:pPr>
                        <a:lnSpc>
                          <a:spcPct val="115000"/>
                        </a:lnSpc>
                        <a:spcAft>
                          <a:spcPts val="0"/>
                        </a:spcAft>
                      </a:pPr>
                      <a:r>
                        <a:rPr lang="es-SV" sz="1000" b="1">
                          <a:effectLst/>
                          <a:latin typeface="Arial"/>
                          <a:ea typeface="Calibri"/>
                          <a:cs typeface="Times New Roman"/>
                        </a:rPr>
                        <a:t>Bangladesh</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21">
                <a:tc>
                  <a:txBody>
                    <a:bodyPr/>
                    <a:lstStyle/>
                    <a:p>
                      <a:pPr>
                        <a:lnSpc>
                          <a:spcPct val="115000"/>
                        </a:lnSpc>
                        <a:spcAft>
                          <a:spcPts val="0"/>
                        </a:spcAft>
                      </a:pPr>
                      <a:r>
                        <a:rPr lang="es-SV" sz="1000" b="1">
                          <a:effectLst/>
                          <a:latin typeface="Arial"/>
                          <a:ea typeface="Calibri"/>
                          <a:cs typeface="Times New Roman"/>
                        </a:rPr>
                        <a:t>Argelia</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AR" sz="1100">
                        <a:effectLst/>
                        <a:latin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SV" sz="1000" b="1">
                          <a:effectLst/>
                          <a:latin typeface="Arial"/>
                          <a:ea typeface="Calibri"/>
                          <a:cs typeface="Times New Roman"/>
                        </a:rPr>
                        <a:t>1</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154">
                <a:tc>
                  <a:txBody>
                    <a:bodyPr/>
                    <a:lstStyle/>
                    <a:p>
                      <a:pPr algn="ctr">
                        <a:lnSpc>
                          <a:spcPct val="115000"/>
                        </a:lnSpc>
                        <a:spcAft>
                          <a:spcPts val="0"/>
                        </a:spcAft>
                      </a:pPr>
                      <a:r>
                        <a:rPr lang="es-SV" sz="1400" b="1">
                          <a:effectLst/>
                          <a:latin typeface="Arial"/>
                          <a:ea typeface="Calibri"/>
                          <a:cs typeface="Times New Roman"/>
                        </a:rPr>
                        <a:t>TOTAL</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8</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2</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0</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0</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a:effectLst/>
                          <a:latin typeface="Arial"/>
                          <a:ea typeface="Calibri"/>
                          <a:cs typeface="Times New Roman"/>
                        </a:rPr>
                        <a:t>0</a:t>
                      </a:r>
                      <a:endParaRPr lang="es-AR" sz="110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c>
                  <a:txBody>
                    <a:bodyPr/>
                    <a:lstStyle/>
                    <a:p>
                      <a:pPr algn="ctr">
                        <a:lnSpc>
                          <a:spcPct val="115000"/>
                        </a:lnSpc>
                        <a:spcAft>
                          <a:spcPts val="0"/>
                        </a:spcAft>
                      </a:pPr>
                      <a:r>
                        <a:rPr lang="es-SV" sz="1400" b="1" dirty="0">
                          <a:effectLst/>
                          <a:latin typeface="Arial"/>
                          <a:ea typeface="Calibri"/>
                          <a:cs typeface="Times New Roman"/>
                        </a:rPr>
                        <a:t>10</a:t>
                      </a:r>
                      <a:endParaRPr lang="es-AR" sz="1100" dirty="0">
                        <a:effectLst/>
                        <a:latin typeface="Calibri"/>
                        <a:ea typeface="Calibri"/>
                        <a:cs typeface="Times New Roman"/>
                      </a:endParaRPr>
                    </a:p>
                  </a:txBody>
                  <a:tcPr marL="9525" marR="9525" marT="95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C5FF"/>
                    </a:solidFill>
                  </a:tcPr>
                </a:tc>
              </a:tr>
            </a:tbl>
          </a:graphicData>
        </a:graphic>
      </p:graphicFrame>
      <p:sp>
        <p:nvSpPr>
          <p:cNvPr id="7362" name="Rectangle 1"/>
          <p:cNvSpPr>
            <a:spLocks noChangeArrowheads="1"/>
          </p:cNvSpPr>
          <p:nvPr/>
        </p:nvSpPr>
        <p:spPr bwMode="auto">
          <a:xfrm>
            <a:off x="1987550" y="831850"/>
            <a:ext cx="1071563" cy="4616450"/>
          </a:xfrm>
          <a:prstGeom prst="rect">
            <a:avLst/>
          </a:prstGeom>
          <a:noFill/>
          <a:ln w="9525">
            <a:noFill/>
            <a:miter lim="800000"/>
            <a:headEnd/>
            <a:tailEnd/>
          </a:ln>
        </p:spPr>
        <p:txBody>
          <a:bodyPr anchor="ctr">
            <a:spAutoFit/>
          </a:bodyPr>
          <a:lstStyle/>
          <a:p>
            <a:pPr eaLnBrk="0" hangingPunct="0"/>
            <a:r>
              <a:rPr lang="es-SV" sz="1400" b="1">
                <a:ea typeface="Calibri" pitchFamily="34" charset="0"/>
                <a:cs typeface="Arial" charset="0"/>
              </a:rPr>
              <a:t>2,009</a:t>
            </a:r>
            <a:endParaRPr lang="es-AR" sz="900">
              <a:ea typeface="Calibri" pitchFamily="34" charset="0"/>
              <a:cs typeface="Arial" charset="0"/>
            </a:endParaRPr>
          </a:p>
          <a:p>
            <a:pPr eaLnBrk="0" hangingPunct="0"/>
            <a:r>
              <a:rPr lang="es-SV" sz="1400" b="1">
                <a:ea typeface="Calibri" pitchFamily="34" charset="0"/>
                <a:cs typeface="Arial" charset="0"/>
              </a:rPr>
              <a:t>	</a:t>
            </a: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000" b="1">
              <a:ea typeface="Calibri" pitchFamily="34" charset="0"/>
              <a:cs typeface="Arial" charset="0"/>
            </a:endParaRPr>
          </a:p>
          <a:p>
            <a:pPr eaLnBrk="0" hangingPunct="0"/>
            <a:r>
              <a:rPr lang="es-SV" sz="1400" b="1">
                <a:ea typeface="Calibri" pitchFamily="34" charset="0"/>
                <a:cs typeface="Arial" charset="0"/>
              </a:rPr>
              <a:t>2,010</a:t>
            </a:r>
            <a:endParaRPr lang="es-AR" sz="900">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1400" b="1">
              <a:ea typeface="Calibri" pitchFamily="34" charset="0"/>
              <a:cs typeface="Arial" charset="0"/>
            </a:endParaRPr>
          </a:p>
          <a:p>
            <a:pPr eaLnBrk="0" hangingPunct="0"/>
            <a:endParaRPr lang="es-SV" sz="900" b="1">
              <a:ea typeface="Calibri" pitchFamily="34" charset="0"/>
              <a:cs typeface="Arial" charset="0"/>
            </a:endParaRPr>
          </a:p>
          <a:p>
            <a:pPr eaLnBrk="0" hangingPunct="0"/>
            <a:r>
              <a:rPr lang="es-SV" sz="1400" b="1">
                <a:ea typeface="Calibri" pitchFamily="34" charset="0"/>
                <a:cs typeface="Arial" charset="0"/>
              </a:rPr>
              <a:t>2,011</a:t>
            </a:r>
            <a:endParaRPr lang="es-AR">
              <a:ea typeface="Calibri" pitchFamily="34"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CuadroTexto"/>
          <p:cNvSpPr txBox="1">
            <a:spLocks noChangeArrowheads="1"/>
          </p:cNvSpPr>
          <p:nvPr/>
        </p:nvSpPr>
        <p:spPr bwMode="auto">
          <a:xfrm>
            <a:off x="3419475" y="836613"/>
            <a:ext cx="2290763" cy="400050"/>
          </a:xfrm>
          <a:prstGeom prst="rect">
            <a:avLst/>
          </a:prstGeom>
          <a:noFill/>
          <a:ln w="9525">
            <a:noFill/>
            <a:miter lim="800000"/>
            <a:headEnd/>
            <a:tailEnd/>
          </a:ln>
        </p:spPr>
        <p:txBody>
          <a:bodyPr>
            <a:spAutoFit/>
          </a:bodyPr>
          <a:lstStyle/>
          <a:p>
            <a:pPr algn="ctr"/>
            <a:r>
              <a:rPr lang="es-SV" sz="2000" b="1">
                <a:latin typeface="Arial Rounded MT Bold" pitchFamily="34" charset="0"/>
              </a:rPr>
              <a:t>TENDENCIAS</a:t>
            </a:r>
          </a:p>
        </p:txBody>
      </p:sp>
      <p:sp>
        <p:nvSpPr>
          <p:cNvPr id="8195" name="2 Rectángulo"/>
          <p:cNvSpPr>
            <a:spLocks noChangeArrowheads="1"/>
          </p:cNvSpPr>
          <p:nvPr/>
        </p:nvSpPr>
        <p:spPr bwMode="auto">
          <a:xfrm>
            <a:off x="395288" y="1636713"/>
            <a:ext cx="8355012" cy="2309812"/>
          </a:xfrm>
          <a:prstGeom prst="rect">
            <a:avLst/>
          </a:prstGeom>
          <a:noFill/>
          <a:ln w="9525">
            <a:noFill/>
            <a:miter lim="800000"/>
            <a:headEnd/>
            <a:tailEnd/>
          </a:ln>
        </p:spPr>
        <p:txBody>
          <a:bodyPr>
            <a:spAutoFit/>
          </a:bodyPr>
          <a:lstStyle/>
          <a:p>
            <a:pPr marL="342900" indent="-342900" algn="just">
              <a:lnSpc>
                <a:spcPct val="150000"/>
              </a:lnSpc>
              <a:buFont typeface="Arial" charset="0"/>
              <a:buAutoNum type="arabicPeriod"/>
            </a:pPr>
            <a:r>
              <a:rPr lang="es-SV" sz="1200" dirty="0"/>
              <a:t>Abusan de los traficados exponiéndolos a: abandono en el camino, a distintas formas de explotación o a merced de las redes del crimen organizado.</a:t>
            </a:r>
            <a:endParaRPr lang="es-AR" sz="1200" dirty="0"/>
          </a:p>
          <a:p>
            <a:pPr marL="342900" indent="-342900" algn="just">
              <a:lnSpc>
                <a:spcPct val="150000"/>
              </a:lnSpc>
              <a:buFont typeface="Arial" charset="0"/>
              <a:buAutoNum type="arabicPeriod"/>
            </a:pPr>
            <a:r>
              <a:rPr lang="es-SV" sz="1200" dirty="0"/>
              <a:t>Los </a:t>
            </a:r>
            <a:r>
              <a:rPr lang="es-SV" sz="1200" dirty="0" smtClean="0"/>
              <a:t>extra-continentales </a:t>
            </a:r>
            <a:r>
              <a:rPr lang="es-SV" sz="1200" dirty="0"/>
              <a:t>salen de sus países de origen de forma regular, hasta los países suramericanos.</a:t>
            </a:r>
            <a:endParaRPr lang="es-AR" sz="1200" dirty="0"/>
          </a:p>
          <a:p>
            <a:pPr marL="342900" indent="-342900" algn="just">
              <a:lnSpc>
                <a:spcPct val="150000"/>
              </a:lnSpc>
              <a:buFont typeface="Arial" charset="0"/>
              <a:buAutoNum type="arabicPeriod"/>
            </a:pPr>
            <a:r>
              <a:rPr lang="es-SV" sz="1200" dirty="0"/>
              <a:t>Los hacen viajar de forma irregular en el continente </a:t>
            </a:r>
            <a:r>
              <a:rPr lang="es-SV" sz="1200" dirty="0" smtClean="0"/>
              <a:t>americano, y </a:t>
            </a:r>
            <a:r>
              <a:rPr lang="es-SV" sz="1200" dirty="0"/>
              <a:t>cuando son intervenidos por las autoridades reportan que han sido víctimas de robos, asaltos o acciones de los traficantes, etc</a:t>
            </a:r>
            <a:r>
              <a:rPr lang="es-SV" sz="1200" dirty="0" smtClean="0"/>
              <a:t>., para </a:t>
            </a:r>
            <a:r>
              <a:rPr lang="es-SV" sz="1200" dirty="0"/>
              <a:t>que se les trate como ciudadanos en situación de vulnerabilidad y no como tratados.</a:t>
            </a:r>
            <a:endParaRPr lang="es-AR" sz="1200" dirty="0"/>
          </a:p>
          <a:p>
            <a:pPr marL="342900" indent="-342900" algn="just">
              <a:lnSpc>
                <a:spcPct val="150000"/>
              </a:lnSpc>
              <a:buFont typeface="Arial" charset="0"/>
              <a:buAutoNum type="arabicPeriod"/>
            </a:pPr>
            <a:r>
              <a:rPr lang="es-SV" sz="1200" dirty="0"/>
              <a:t>Tendencia de algunas redes criminales a "diversificar" sus actividades con el fin de aumentar las ganancias (US$15,000.ºº a US$20,000.ºº en promedio).</a:t>
            </a:r>
            <a:endParaRPr lang="es-AR" sz="1200" dirty="0"/>
          </a:p>
        </p:txBody>
      </p:sp>
      <p:sp>
        <p:nvSpPr>
          <p:cNvPr id="8196" name="1 Rectángulo"/>
          <p:cNvSpPr>
            <a:spLocks noChangeArrowheads="1"/>
          </p:cNvSpPr>
          <p:nvPr/>
        </p:nvSpPr>
        <p:spPr bwMode="auto">
          <a:xfrm>
            <a:off x="395288" y="1341438"/>
            <a:ext cx="1928812" cy="338137"/>
          </a:xfrm>
          <a:prstGeom prst="rect">
            <a:avLst/>
          </a:prstGeom>
          <a:noFill/>
          <a:ln w="9525">
            <a:noFill/>
            <a:miter lim="800000"/>
            <a:headEnd/>
            <a:tailEnd/>
          </a:ln>
        </p:spPr>
        <p:txBody>
          <a:bodyPr wrap="none">
            <a:spAutoFit/>
          </a:bodyPr>
          <a:lstStyle/>
          <a:p>
            <a:r>
              <a:rPr lang="es-SV" sz="1600">
                <a:latin typeface="Arial Rounded MT Bold" pitchFamily="34" charset="0"/>
              </a:rPr>
              <a:t>De los traficantes</a:t>
            </a:r>
            <a:endParaRPr lang="es-AR" sz="1600">
              <a:latin typeface="Arial Rounded MT Bold" pitchFamily="34" charset="0"/>
            </a:endParaRPr>
          </a:p>
        </p:txBody>
      </p:sp>
      <p:sp>
        <p:nvSpPr>
          <p:cNvPr id="3" name="2 Rectángulo"/>
          <p:cNvSpPr/>
          <p:nvPr/>
        </p:nvSpPr>
        <p:spPr>
          <a:xfrm>
            <a:off x="395536" y="4005064"/>
            <a:ext cx="8355012" cy="2277547"/>
          </a:xfrm>
          <a:prstGeom prst="rect">
            <a:avLst/>
          </a:prstGeom>
        </p:spPr>
        <p:txBody>
          <a:bodyPr>
            <a:spAutoFit/>
          </a:bodyPr>
          <a:lstStyle/>
          <a:p>
            <a:pPr>
              <a:defRPr/>
            </a:pPr>
            <a:r>
              <a:rPr lang="es-SV" sz="1600" dirty="0">
                <a:latin typeface="Arial Rounded MT Bold" pitchFamily="34" charset="0"/>
              </a:rPr>
              <a:t>De las víctimas</a:t>
            </a:r>
          </a:p>
          <a:p>
            <a:pPr marL="342900" indent="-342900" algn="just">
              <a:lnSpc>
                <a:spcPct val="150000"/>
              </a:lnSpc>
              <a:buFont typeface="+mj-lt"/>
              <a:buAutoNum type="arabicPeriod"/>
              <a:defRPr/>
            </a:pPr>
            <a:r>
              <a:rPr lang="es-SV" sz="1200" dirty="0"/>
              <a:t>Los </a:t>
            </a:r>
            <a:r>
              <a:rPr lang="es-SV" sz="1200" dirty="0" smtClean="0"/>
              <a:t>extra-continentales </a:t>
            </a:r>
            <a:r>
              <a:rPr lang="es-SV" sz="1200" dirty="0"/>
              <a:t>salen de sus países de origen de forma regular, hasta los países suramericanos.</a:t>
            </a:r>
          </a:p>
          <a:p>
            <a:pPr marL="342900" indent="-342900" algn="just">
              <a:lnSpc>
                <a:spcPct val="150000"/>
              </a:lnSpc>
              <a:buFont typeface="+mj-lt"/>
              <a:buAutoNum type="arabicPeriod"/>
              <a:defRPr/>
            </a:pPr>
            <a:r>
              <a:rPr lang="es-SV" sz="1200" dirty="0"/>
              <a:t>Los </a:t>
            </a:r>
            <a:r>
              <a:rPr lang="es-SV" sz="1200" dirty="0" smtClean="0"/>
              <a:t>extra-continentales </a:t>
            </a:r>
            <a:r>
              <a:rPr lang="es-SV" sz="1200" dirty="0"/>
              <a:t>identificados en la ruta del migrante por Centroamérica son hombres, pocas mujeres y niños.</a:t>
            </a:r>
          </a:p>
          <a:p>
            <a:pPr marL="342900" indent="-342900" algn="just">
              <a:lnSpc>
                <a:spcPct val="150000"/>
              </a:lnSpc>
              <a:buFont typeface="+mj-lt"/>
              <a:buAutoNum type="arabicPeriod"/>
              <a:defRPr/>
            </a:pPr>
            <a:r>
              <a:rPr lang="es-SV" sz="1200" dirty="0"/>
              <a:t>Las edades oscilan entre los 20 y 30 años.</a:t>
            </a:r>
          </a:p>
          <a:p>
            <a:pPr marL="342900" indent="-342900" algn="just">
              <a:lnSpc>
                <a:spcPct val="150000"/>
              </a:lnSpc>
              <a:buFont typeface="+mj-lt"/>
              <a:buAutoNum type="arabicPeriod"/>
              <a:defRPr/>
            </a:pPr>
            <a:r>
              <a:rPr lang="es-SV" sz="1200" dirty="0"/>
              <a:t>Algunos con escolaridad alta y manejo de segundo idioma.</a:t>
            </a:r>
          </a:p>
          <a:p>
            <a:pPr marL="342900" indent="-342900" algn="just">
              <a:lnSpc>
                <a:spcPct val="150000"/>
              </a:lnSpc>
              <a:buFont typeface="+mj-lt"/>
              <a:buAutoNum type="arabicPeriod"/>
              <a:defRPr/>
            </a:pPr>
            <a:r>
              <a:rPr lang="es-SV" sz="1200" dirty="0"/>
              <a:t>Con evidente deterioro de salud física y psicológica.</a:t>
            </a:r>
          </a:p>
          <a:p>
            <a:pPr marL="342900" indent="-342900" algn="just">
              <a:lnSpc>
                <a:spcPct val="150000"/>
              </a:lnSpc>
              <a:buFont typeface="+mj-lt"/>
              <a:buAutoNum type="arabicPeriod"/>
              <a:defRPr/>
            </a:pPr>
            <a:r>
              <a:rPr lang="es-SV" sz="1200" dirty="0"/>
              <a:t>Manejo de pequeñas sumas de dinero o disposición de mecanismos para hacer retiros.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3419475" y="836613"/>
            <a:ext cx="2290763" cy="400050"/>
          </a:xfrm>
          <a:prstGeom prst="rect">
            <a:avLst/>
          </a:prstGeom>
          <a:noFill/>
          <a:ln w="9525">
            <a:noFill/>
            <a:miter lim="800000"/>
            <a:headEnd/>
            <a:tailEnd/>
          </a:ln>
        </p:spPr>
        <p:txBody>
          <a:bodyPr>
            <a:spAutoFit/>
          </a:bodyPr>
          <a:lstStyle/>
          <a:p>
            <a:pPr algn="ctr"/>
            <a:r>
              <a:rPr lang="es-SV" sz="2000" b="1">
                <a:latin typeface="Arial Rounded MT Bold" pitchFamily="34" charset="0"/>
              </a:rPr>
              <a:t>TRATAMIENTO</a:t>
            </a:r>
          </a:p>
        </p:txBody>
      </p:sp>
      <p:sp>
        <p:nvSpPr>
          <p:cNvPr id="9219" name="2 Rectángulo"/>
          <p:cNvSpPr>
            <a:spLocks noChangeArrowheads="1"/>
          </p:cNvSpPr>
          <p:nvPr/>
        </p:nvSpPr>
        <p:spPr bwMode="auto">
          <a:xfrm>
            <a:off x="395288" y="1373188"/>
            <a:ext cx="8353425" cy="4576762"/>
          </a:xfrm>
          <a:prstGeom prst="rect">
            <a:avLst/>
          </a:prstGeom>
          <a:noFill/>
          <a:ln w="9525">
            <a:noFill/>
            <a:miter lim="800000"/>
            <a:headEnd/>
            <a:tailEnd/>
          </a:ln>
        </p:spPr>
        <p:txBody>
          <a:bodyPr>
            <a:spAutoFit/>
          </a:bodyPr>
          <a:lstStyle/>
          <a:p>
            <a:pPr marL="342900" indent="-342900" algn="just">
              <a:lnSpc>
                <a:spcPct val="150000"/>
              </a:lnSpc>
              <a:buFont typeface="Arial" charset="0"/>
              <a:buAutoNum type="alphaLcParenR"/>
            </a:pPr>
            <a:r>
              <a:rPr lang="es-SV" sz="1400"/>
              <a:t>Por la falta de documentos migratorios, la ausencia de embajadas y consulados de los países de origen, de instituciones o instancias que les faciliten su identificación y un retorno seguro, limita el tratamiento para seguir los procedimientos establecidos.</a:t>
            </a:r>
          </a:p>
          <a:p>
            <a:pPr marL="342900" indent="-342900" algn="just">
              <a:lnSpc>
                <a:spcPct val="150000"/>
              </a:lnSpc>
              <a:buFont typeface="Arial" charset="0"/>
              <a:buAutoNum type="alphaLcParenR"/>
            </a:pPr>
            <a:r>
              <a:rPr lang="es-SV" sz="1400"/>
              <a:t>Las personas que huyen de la persecución y de los conflictos armados requieren ser debidamente identificadas para poder beneficiarse de la protección de la Convención sobre el Estatuto de los Refugiados de 1951 y su Protocolo de 1967. </a:t>
            </a:r>
          </a:p>
          <a:p>
            <a:pPr marL="342900" indent="-342900" algn="just">
              <a:lnSpc>
                <a:spcPct val="150000"/>
              </a:lnSpc>
              <a:buFont typeface="Arial" charset="0"/>
              <a:buAutoNum type="alphaLcParenR"/>
            </a:pPr>
            <a:r>
              <a:rPr lang="es-SV" sz="1400"/>
              <a:t>Se presta más atención a la forma de ingreso que a las necesidades de las personas.</a:t>
            </a:r>
          </a:p>
          <a:p>
            <a:pPr marL="342900" indent="-342900" algn="just">
              <a:lnSpc>
                <a:spcPct val="150000"/>
              </a:lnSpc>
              <a:buFont typeface="Arial" charset="0"/>
              <a:buAutoNum type="alphaLcParenR"/>
            </a:pPr>
            <a:r>
              <a:rPr lang="es-SV" sz="1400"/>
              <a:t>Generalización de respuestas basadas en el origen o en criterios étnicos y raciales.</a:t>
            </a:r>
          </a:p>
          <a:p>
            <a:pPr marL="342900" indent="-342900" algn="just">
              <a:lnSpc>
                <a:spcPct val="150000"/>
              </a:lnSpc>
              <a:buFont typeface="Arial" charset="0"/>
              <a:buAutoNum type="alphaLcParenR"/>
            </a:pPr>
            <a:r>
              <a:rPr lang="es-SV" sz="1400"/>
              <a:t>Se cuenta con un procedimiento para la identificación de solicitantes de refugio.</a:t>
            </a:r>
          </a:p>
          <a:p>
            <a:pPr marL="342900" indent="-342900" algn="just">
              <a:lnSpc>
                <a:spcPct val="150000"/>
              </a:lnSpc>
              <a:buFont typeface="Arial" charset="0"/>
              <a:buAutoNum type="alphaLcParenR"/>
            </a:pPr>
            <a:r>
              <a:rPr lang="es-SV" sz="1400"/>
              <a:t>Se atienden a los migrantes de forma centralizada para satisfacer sus necesidades básicas de alimento, vestido, salud y albergue.</a:t>
            </a:r>
          </a:p>
          <a:p>
            <a:pPr marL="342900" indent="-342900" algn="just">
              <a:lnSpc>
                <a:spcPct val="150000"/>
              </a:lnSpc>
              <a:buFont typeface="Arial" charset="0"/>
              <a:buAutoNum type="alphaLcParenR"/>
            </a:pPr>
            <a:r>
              <a:rPr lang="es-SV" sz="1400"/>
              <a:t>La protección consular no aplica en caso de refugiados.</a:t>
            </a:r>
          </a:p>
          <a:p>
            <a:pPr marL="342900" indent="-342900" algn="just">
              <a:lnSpc>
                <a:spcPct val="150000"/>
              </a:lnSpc>
              <a:buFont typeface="Arial" charset="0"/>
              <a:buAutoNum type="alphaLcParenR"/>
            </a:pPr>
            <a:r>
              <a:rPr lang="es-SV" sz="1400"/>
              <a:t>Ante la dificultad de comunicación con las víctimas y otras barreras culturales se solicita apoyo a otras instituciones públicas y privadas.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CuadroTexto"/>
          <p:cNvSpPr txBox="1">
            <a:spLocks noChangeArrowheads="1"/>
          </p:cNvSpPr>
          <p:nvPr/>
        </p:nvSpPr>
        <p:spPr bwMode="auto">
          <a:xfrm>
            <a:off x="2195513" y="944563"/>
            <a:ext cx="4740275" cy="522287"/>
          </a:xfrm>
          <a:prstGeom prst="rect">
            <a:avLst/>
          </a:prstGeom>
          <a:noFill/>
          <a:ln w="9525">
            <a:noFill/>
            <a:miter lim="800000"/>
            <a:headEnd/>
            <a:tailEnd/>
          </a:ln>
        </p:spPr>
        <p:txBody>
          <a:bodyPr>
            <a:spAutoFit/>
          </a:bodyPr>
          <a:lstStyle/>
          <a:p>
            <a:pPr algn="ctr"/>
            <a:r>
              <a:rPr lang="es-SV" sz="2800" b="1">
                <a:latin typeface="Arial Rounded MT Bold" pitchFamily="34" charset="0"/>
              </a:rPr>
              <a:t>RECOMENDACIONES</a:t>
            </a:r>
            <a:endParaRPr lang="es-SV" sz="2000" b="1">
              <a:latin typeface="Arial Rounded MT Bold" pitchFamily="34" charset="0"/>
            </a:endParaRPr>
          </a:p>
        </p:txBody>
      </p:sp>
      <p:sp>
        <p:nvSpPr>
          <p:cNvPr id="11267" name="3 Rectángulo"/>
          <p:cNvSpPr>
            <a:spLocks noChangeArrowheads="1"/>
          </p:cNvSpPr>
          <p:nvPr/>
        </p:nvSpPr>
        <p:spPr bwMode="auto">
          <a:xfrm>
            <a:off x="295275" y="1628775"/>
            <a:ext cx="8553450" cy="3232150"/>
          </a:xfrm>
          <a:prstGeom prst="rect">
            <a:avLst/>
          </a:prstGeom>
          <a:noFill/>
          <a:ln w="9525">
            <a:noFill/>
            <a:miter lim="800000"/>
            <a:headEnd/>
            <a:tailEnd/>
          </a:ln>
        </p:spPr>
        <p:txBody>
          <a:bodyPr>
            <a:spAutoFit/>
          </a:bodyPr>
          <a:lstStyle/>
          <a:p>
            <a:pPr marL="342900" indent="-342900" algn="just">
              <a:buFont typeface="Arial" charset="0"/>
              <a:buAutoNum type="arabicPeriod"/>
            </a:pPr>
            <a:r>
              <a:rPr lang="es-SV" sz="1600" dirty="0"/>
              <a:t>La creación de un sistema integrado en el que se comparta información sobre los </a:t>
            </a:r>
            <a:r>
              <a:rPr lang="es-SV" sz="1600" dirty="0" smtClean="0"/>
              <a:t>flujos, </a:t>
            </a:r>
            <a:r>
              <a:rPr lang="es-SV" sz="1600" dirty="0"/>
              <a:t>migratorios en específico de las personas </a:t>
            </a:r>
            <a:r>
              <a:rPr lang="es-SV" sz="1600" dirty="0" smtClean="0"/>
              <a:t>extra-continentales</a:t>
            </a:r>
            <a:r>
              <a:rPr lang="es-SV" sz="1600" dirty="0"/>
              <a:t>. A su vez, dicho programa deberá </a:t>
            </a:r>
            <a:r>
              <a:rPr lang="es-SV" sz="1600" dirty="0" smtClean="0"/>
              <a:t>contener </a:t>
            </a:r>
            <a:r>
              <a:rPr lang="es-SV" sz="1600" dirty="0"/>
              <a:t>aquellos datos de personas extranjeras que solicitaron refugio en un determinado país de la región </a:t>
            </a:r>
            <a:r>
              <a:rPr lang="es-SV" sz="1600" dirty="0" smtClean="0"/>
              <a:t>y </a:t>
            </a:r>
            <a:r>
              <a:rPr lang="es-SV" sz="1600" dirty="0"/>
              <a:t>fue denegado. </a:t>
            </a:r>
          </a:p>
          <a:p>
            <a:pPr marL="342900" indent="-342900" algn="just">
              <a:buFont typeface="Arial" charset="0"/>
              <a:buAutoNum type="arabicPeriod"/>
            </a:pPr>
            <a:endParaRPr lang="es-SV" sz="1400" dirty="0"/>
          </a:p>
          <a:p>
            <a:pPr marL="342900" indent="-342900" algn="just">
              <a:buFont typeface="Arial" charset="0"/>
              <a:buAutoNum type="arabicPeriod"/>
            </a:pPr>
            <a:r>
              <a:rPr lang="es-SV" sz="1600" dirty="0"/>
              <a:t>Iniciar relaciones diplomáticas con los Estados </a:t>
            </a:r>
            <a:r>
              <a:rPr lang="es-SV" sz="1600" dirty="0" smtClean="0"/>
              <a:t>extra-continentales</a:t>
            </a:r>
            <a:r>
              <a:rPr lang="es-SV" sz="1600" dirty="0"/>
              <a:t>, delegando a un país sede en el cual se establezca la representación diplomática o en su defecto el nombramiento de una persona que ejerza las funciones de cónsul honorario. Ejemplo: Costa Rica posee Embajada de la República de China Popular. </a:t>
            </a:r>
          </a:p>
          <a:p>
            <a:pPr marL="342900" indent="-342900" algn="just">
              <a:buFont typeface="Arial" charset="0"/>
              <a:buAutoNum type="arabicPeriod"/>
            </a:pPr>
            <a:endParaRPr lang="es-SV" sz="1400" dirty="0"/>
          </a:p>
          <a:p>
            <a:pPr marL="342900" indent="-342900" algn="just">
              <a:buFont typeface="Arial" charset="0"/>
              <a:buAutoNum type="arabicPeriod"/>
            </a:pPr>
            <a:r>
              <a:rPr lang="es-SV" sz="1600" dirty="0"/>
              <a:t>Fortalecer con el equipo tecnológico adecuado, a las instancias relacionadas con el tema de la seguridad en general de los países miembros de la OCAM, a fin de combatir las redes de trata y tráfico de personas.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Diseño predeterminado">
  <a:themeElements>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2154</Words>
  <Application>Microsoft Office PowerPoint</Application>
  <PresentationFormat>On-screen Show (4:3)</PresentationFormat>
  <Paragraphs>342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2_Diseño predeterminado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PROPUESTAS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OIMSALCP-CLAUDIALARA</dc:creator>
  <cp:lastModifiedBy>CON Ana Paola</cp:lastModifiedBy>
  <cp:revision>5</cp:revision>
  <cp:lastPrinted>2012-03-13T17:46:09Z</cp:lastPrinted>
  <dcterms:modified xsi:type="dcterms:W3CDTF">2017-03-03T19:56:20Z</dcterms:modified>
</cp:coreProperties>
</file>