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80" r:id="rId11"/>
    <p:sldId id="281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omunidades\Desktop\FINAL%20HASTA%20AGOSTO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omunidades\Desktop\FINAL%20HASTA%20AGOSTO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Sheet2!$E$36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Sheet2!$C$37:$C$43</c:f>
              <c:strCache>
                <c:ptCount val="7"/>
                <c:pt idx="0">
                  <c:v>AVENTURA</c:v>
                </c:pt>
                <c:pt idx="1">
                  <c:v>FACTORES ECONOMICOS</c:v>
                </c:pt>
                <c:pt idx="2">
                  <c:v>INSEGURIDAD</c:v>
                </c:pt>
                <c:pt idx="3">
                  <c:v>NO LO BRINDO</c:v>
                </c:pt>
                <c:pt idx="4">
                  <c:v>REUNIFICACION FAMILIAR</c:v>
                </c:pt>
                <c:pt idx="5">
                  <c:v>TURISMO</c:v>
                </c:pt>
                <c:pt idx="6">
                  <c:v>VIOLENCIA INTRAFAMILIAR</c:v>
                </c:pt>
              </c:strCache>
            </c:strRef>
          </c:cat>
          <c:val>
            <c:numRef>
              <c:f>Sheet2!$E$37:$E$43</c:f>
              <c:numCache>
                <c:formatCode>0.00%</c:formatCode>
                <c:ptCount val="7"/>
                <c:pt idx="0">
                  <c:v>0.0119904076738609</c:v>
                </c:pt>
                <c:pt idx="1">
                  <c:v>0.578737010391687</c:v>
                </c:pt>
                <c:pt idx="2">
                  <c:v>0.177058353317346</c:v>
                </c:pt>
                <c:pt idx="3">
                  <c:v>0.163469224620304</c:v>
                </c:pt>
                <c:pt idx="4">
                  <c:v>0.065947242206235</c:v>
                </c:pt>
                <c:pt idx="5">
                  <c:v>0.00159872102318146</c:v>
                </c:pt>
                <c:pt idx="6">
                  <c:v>0.00119904076738609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5281960"/>
        <c:axId val="2105272648"/>
        <c:axId val="0"/>
      </c:bar3DChart>
      <c:catAx>
        <c:axId val="2105281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05272648"/>
        <c:crosses val="autoZero"/>
        <c:auto val="1"/>
        <c:lblAlgn val="ctr"/>
        <c:lblOffset val="100"/>
        <c:noMultiLvlLbl val="0"/>
      </c:catAx>
      <c:valAx>
        <c:axId val="21052726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05281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Sheet2!$D$22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Sheet2!$C$23:$C$32</c:f>
              <c:strCache>
                <c:ptCount val="10"/>
                <c:pt idx="0">
                  <c:v>18 - 19 AÑOS </c:v>
                </c:pt>
                <c:pt idx="1">
                  <c:v>20 - 24 AÑOS</c:v>
                </c:pt>
                <c:pt idx="2">
                  <c:v>25 - 29 AÑOS</c:v>
                </c:pt>
                <c:pt idx="3">
                  <c:v>30 - 34 AÑOS</c:v>
                </c:pt>
                <c:pt idx="4">
                  <c:v>35 - 39 AÑOS</c:v>
                </c:pt>
                <c:pt idx="5">
                  <c:v>40 - 44 AÑOS</c:v>
                </c:pt>
                <c:pt idx="6">
                  <c:v>45 - 49 AÑOS</c:v>
                </c:pt>
                <c:pt idx="7">
                  <c:v>50- 54 AÑOS</c:v>
                </c:pt>
                <c:pt idx="8">
                  <c:v>55- 59 AÑOS</c:v>
                </c:pt>
                <c:pt idx="9">
                  <c:v>60 A MAS </c:v>
                </c:pt>
              </c:strCache>
            </c:strRef>
          </c:cat>
          <c:val>
            <c:numRef>
              <c:f>Sheet2!$D$23:$D$32</c:f>
              <c:numCache>
                <c:formatCode>General</c:formatCode>
                <c:ptCount val="10"/>
                <c:pt idx="0">
                  <c:v>162.0</c:v>
                </c:pt>
                <c:pt idx="1">
                  <c:v>582.0</c:v>
                </c:pt>
                <c:pt idx="2">
                  <c:v>549.0</c:v>
                </c:pt>
                <c:pt idx="3">
                  <c:v>423.0</c:v>
                </c:pt>
                <c:pt idx="4">
                  <c:v>353.0</c:v>
                </c:pt>
                <c:pt idx="5">
                  <c:v>226.0</c:v>
                </c:pt>
                <c:pt idx="6">
                  <c:v>132.0</c:v>
                </c:pt>
                <c:pt idx="7">
                  <c:v>45.0</c:v>
                </c:pt>
                <c:pt idx="8">
                  <c:v>18.0</c:v>
                </c:pt>
                <c:pt idx="9">
                  <c:v>12.0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5354200"/>
        <c:axId val="2105357176"/>
        <c:axId val="0"/>
      </c:bar3DChart>
      <c:catAx>
        <c:axId val="2105354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5357176"/>
        <c:crosses val="autoZero"/>
        <c:auto val="1"/>
        <c:lblAlgn val="ctr"/>
        <c:lblOffset val="100"/>
        <c:noMultiLvlLbl val="0"/>
      </c:catAx>
      <c:valAx>
        <c:axId val="2105357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5354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199" y="1350438"/>
            <a:ext cx="8228013" cy="2638108"/>
          </a:xfrm>
        </p:spPr>
        <p:txBody>
          <a:bodyPr/>
          <a:lstStyle/>
          <a:p>
            <a:r>
              <a:rPr lang="es-ES" sz="5400" dirty="0">
                <a:solidFill>
                  <a:srgbClr val="FFFFFF"/>
                </a:solidFill>
                <a:latin typeface="Century Schoolbook"/>
                <a:ea typeface="ＭＳ Ｐゴシック" charset="0"/>
                <a:cs typeface="Century Schoolbook"/>
              </a:rPr>
              <a:t>Programa integral de inserción a Personas Retornadas</a:t>
            </a:r>
            <a:endParaRPr lang="es-ES" sz="5400" dirty="0">
              <a:latin typeface="Century Schoolbook"/>
              <a:cs typeface="Century Schoolbook"/>
            </a:endParaRPr>
          </a:p>
        </p:txBody>
      </p:sp>
      <p:pic>
        <p:nvPicPr>
          <p:cNvPr id="4" name="Imagen 3" descr="cintillo_independencia_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0" y="5806111"/>
            <a:ext cx="5873750" cy="103601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91500" y="5806111"/>
            <a:ext cx="666750" cy="75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 reinserci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90" y="5706575"/>
            <a:ext cx="1409907" cy="10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s-SV" sz="3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MOTIVO POR EL CUAL MIGRARON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99903497"/>
              </p:ext>
            </p:extLst>
          </p:nvPr>
        </p:nvGraphicFramePr>
        <p:xfrm>
          <a:off x="161261" y="2216740"/>
          <a:ext cx="8982739" cy="464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87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2802505"/>
              </p:ext>
            </p:extLst>
          </p:nvPr>
        </p:nvGraphicFramePr>
        <p:xfrm>
          <a:off x="457200" y="2057055"/>
          <a:ext cx="8525434" cy="461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16977" y="786913"/>
            <a:ext cx="5264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SV" sz="2400" b="1" dirty="0">
                <a:solidFill>
                  <a:srgbClr val="FFFFFF"/>
                </a:solidFill>
                <a:latin typeface="Century Schoolbook"/>
                <a:cs typeface="Century Schoolbook"/>
              </a:rPr>
              <a:t>RANGO DE EDADES</a:t>
            </a:r>
          </a:p>
        </p:txBody>
      </p:sp>
    </p:spTree>
    <p:extLst>
      <p:ext uri="{BB962C8B-B14F-4D97-AF65-F5344CB8AC3E}">
        <p14:creationId xmlns:p14="http://schemas.microsoft.com/office/powerpoint/2010/main" val="80787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EOSzNomkcjA/UOXPX0ASEsI/AAAAAAAACW8/EmVzvKLYZ-M/s1600/c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52" y="1273123"/>
            <a:ext cx="1149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ttps://s-media-cache-ak0.pinimg.com/736x/5b/02/61/5b02610fa390ceb660de79e5f5bd97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4" y="4430660"/>
            <a:ext cx="815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http://www.salvadormanjon.com/wp-content/uploads/Vende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64" y="2630435"/>
            <a:ext cx="7858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16342" y="1442985"/>
            <a:ext cx="353635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 dirty="0">
                <a:latin typeface="Century Schoolbook"/>
                <a:cs typeface="Century Schoolbook"/>
              </a:rPr>
              <a:t>VENTANILLA AEROPUERTO</a:t>
            </a:r>
          </a:p>
          <a:p>
            <a:pPr algn="ctr"/>
            <a:r>
              <a:rPr lang="es-SV" dirty="0">
                <a:latin typeface="Century Schoolbook"/>
                <a:cs typeface="Century Schoolbook"/>
              </a:rPr>
              <a:t>Y CAIM</a:t>
            </a:r>
            <a:r>
              <a:rPr lang="es-SV" dirty="0">
                <a:solidFill>
                  <a:schemeClr val="bg1"/>
                </a:solidFill>
                <a:latin typeface="Century Schoolbook"/>
                <a:cs typeface="Century Schoolbook"/>
              </a:rPr>
              <a:t> </a:t>
            </a:r>
          </a:p>
        </p:txBody>
      </p:sp>
      <p:sp>
        <p:nvSpPr>
          <p:cNvPr id="6" name="16 CuadroTexto"/>
          <p:cNvSpPr txBox="1">
            <a:spLocks noChangeArrowheads="1"/>
          </p:cNvSpPr>
          <p:nvPr/>
        </p:nvSpPr>
        <p:spPr bwMode="auto">
          <a:xfrm>
            <a:off x="394691" y="3987748"/>
            <a:ext cx="159530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 dirty="0">
                <a:solidFill>
                  <a:srgbClr val="002060"/>
                </a:solidFill>
                <a:latin typeface="Century Schoolbook"/>
                <a:cs typeface="Century Schoolbook"/>
              </a:rPr>
              <a:t>SANTA ANA</a:t>
            </a:r>
          </a:p>
        </p:txBody>
      </p:sp>
      <p:sp>
        <p:nvSpPr>
          <p:cNvPr id="7" name="17 CuadroTexto"/>
          <p:cNvSpPr txBox="1">
            <a:spLocks noChangeArrowheads="1"/>
          </p:cNvSpPr>
          <p:nvPr/>
        </p:nvSpPr>
        <p:spPr bwMode="auto">
          <a:xfrm>
            <a:off x="2018639" y="3975048"/>
            <a:ext cx="17367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>
                <a:solidFill>
                  <a:srgbClr val="002060"/>
                </a:solidFill>
                <a:latin typeface="Candara" charset="0"/>
              </a:rPr>
              <a:t>SAN SALVADOR</a:t>
            </a:r>
          </a:p>
        </p:txBody>
      </p:sp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3909352" y="3987748"/>
            <a:ext cx="18494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>
                <a:solidFill>
                  <a:srgbClr val="002060"/>
                </a:solidFill>
                <a:latin typeface="Candara" charset="0"/>
              </a:rPr>
              <a:t>CHALATENANGO</a:t>
            </a:r>
          </a:p>
        </p:txBody>
      </p:sp>
      <p:sp>
        <p:nvSpPr>
          <p:cNvPr id="9" name="19 CuadroTexto"/>
          <p:cNvSpPr txBox="1">
            <a:spLocks noChangeArrowheads="1"/>
          </p:cNvSpPr>
          <p:nvPr/>
        </p:nvSpPr>
        <p:spPr bwMode="auto">
          <a:xfrm>
            <a:off x="6090577" y="3987748"/>
            <a:ext cx="12985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>
                <a:solidFill>
                  <a:srgbClr val="002060"/>
                </a:solidFill>
                <a:latin typeface="Candara" charset="0"/>
              </a:rPr>
              <a:t>USULUTAN</a:t>
            </a:r>
          </a:p>
        </p:txBody>
      </p:sp>
      <p:sp>
        <p:nvSpPr>
          <p:cNvPr id="10" name="20 CuadroTexto"/>
          <p:cNvSpPr txBox="1">
            <a:spLocks noChangeArrowheads="1"/>
          </p:cNvSpPr>
          <p:nvPr/>
        </p:nvSpPr>
        <p:spPr bwMode="auto">
          <a:xfrm>
            <a:off x="7603464" y="3987748"/>
            <a:ext cx="144621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 dirty="0">
                <a:solidFill>
                  <a:srgbClr val="002060"/>
                </a:solidFill>
                <a:latin typeface="Candara" charset="0"/>
              </a:rPr>
              <a:t>SAN MIGUEL</a:t>
            </a:r>
          </a:p>
        </p:txBody>
      </p:sp>
      <p:pic>
        <p:nvPicPr>
          <p:cNvPr id="11" name="Picture 14" descr="http://www.salvadormanjon.com/wp-content/uploads/Vende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2" y="4473523"/>
            <a:ext cx="7143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s://s-media-cache-ak0.pinimg.com/736x/5b/02/61/5b02610fa390ceb660de79e5f5bd97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02" y="4416373"/>
            <a:ext cx="815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s://s-media-cache-ak0.pinimg.com/736x/5b/02/61/5b02610fa390ceb660de79e5f5bd97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77" y="4487810"/>
            <a:ext cx="815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s://s-media-cache-ak0.pinimg.com/736x/5b/02/61/5b02610fa390ceb660de79e5f5bd97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27" y="4416373"/>
            <a:ext cx="815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s://s-media-cache-ak0.pinimg.com/736x/5b/02/61/5b02610fa390ceb660de79e5f5bd97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89" y="4487810"/>
            <a:ext cx="815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http://www.salvadormanjon.com/wp-content/uploads/Vende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39" y="4487810"/>
            <a:ext cx="7143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http://www.salvadormanjon.com/wp-content/uploads/Vende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64" y="4559248"/>
            <a:ext cx="7143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http://www.salvadormanjon.com/wp-content/uploads/Vende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52" y="4487810"/>
            <a:ext cx="7143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http://www.salvadormanjon.com/wp-content/uploads/Vende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02" y="4487810"/>
            <a:ext cx="7143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47 Conector recto de flecha"/>
          <p:cNvCxnSpPr/>
          <p:nvPr/>
        </p:nvCxnSpPr>
        <p:spPr>
          <a:xfrm rot="10800000" flipV="1">
            <a:off x="6662077" y="5202185"/>
            <a:ext cx="1571625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49 Conector recto de flecha"/>
          <p:cNvCxnSpPr/>
          <p:nvPr/>
        </p:nvCxnSpPr>
        <p:spPr>
          <a:xfrm rot="10800000" flipV="1">
            <a:off x="5590514" y="5130748"/>
            <a:ext cx="1214438" cy="6429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51 Conector recto de flecha"/>
          <p:cNvCxnSpPr/>
          <p:nvPr/>
        </p:nvCxnSpPr>
        <p:spPr>
          <a:xfrm rot="5400000">
            <a:off x="4305433" y="5488729"/>
            <a:ext cx="56991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53 Conector recto de flecha"/>
          <p:cNvCxnSpPr/>
          <p:nvPr/>
        </p:nvCxnSpPr>
        <p:spPr>
          <a:xfrm>
            <a:off x="2661577" y="5202185"/>
            <a:ext cx="1143000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55 Conector recto de flecha"/>
          <p:cNvCxnSpPr/>
          <p:nvPr/>
        </p:nvCxnSpPr>
        <p:spPr>
          <a:xfrm>
            <a:off x="947077" y="5130748"/>
            <a:ext cx="1428750" cy="6429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57 Conector recto de flecha"/>
          <p:cNvCxnSpPr/>
          <p:nvPr/>
        </p:nvCxnSpPr>
        <p:spPr>
          <a:xfrm>
            <a:off x="3518827" y="1803348"/>
            <a:ext cx="3905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59 Conector recto de flecha"/>
          <p:cNvCxnSpPr/>
          <p:nvPr/>
        </p:nvCxnSpPr>
        <p:spPr>
          <a:xfrm rot="5400000">
            <a:off x="4377665" y="2414535"/>
            <a:ext cx="285750" cy="31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61 Conector recto de flecha"/>
          <p:cNvCxnSpPr/>
          <p:nvPr/>
        </p:nvCxnSpPr>
        <p:spPr>
          <a:xfrm rot="10800000" flipV="1">
            <a:off x="1447139" y="2844748"/>
            <a:ext cx="2643188" cy="8572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63 Conector recto de flecha"/>
          <p:cNvCxnSpPr/>
          <p:nvPr/>
        </p:nvCxnSpPr>
        <p:spPr>
          <a:xfrm rot="10800000" flipV="1">
            <a:off x="2875889" y="3273373"/>
            <a:ext cx="1214438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65 Conector recto de flecha"/>
          <p:cNvCxnSpPr/>
          <p:nvPr/>
        </p:nvCxnSpPr>
        <p:spPr>
          <a:xfrm rot="5400000">
            <a:off x="4267333" y="3666279"/>
            <a:ext cx="5016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67 Conector recto de flecha"/>
          <p:cNvCxnSpPr/>
          <p:nvPr/>
        </p:nvCxnSpPr>
        <p:spPr>
          <a:xfrm>
            <a:off x="5161889" y="3273373"/>
            <a:ext cx="1214438" cy="571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70 Conector recto de flecha"/>
          <p:cNvCxnSpPr/>
          <p:nvPr/>
        </p:nvCxnSpPr>
        <p:spPr>
          <a:xfrm>
            <a:off x="5090452" y="2844748"/>
            <a:ext cx="2786062" cy="9286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79 CuadroTexto"/>
          <p:cNvSpPr txBox="1">
            <a:spLocks noChangeArrowheads="1"/>
          </p:cNvSpPr>
          <p:nvPr/>
        </p:nvSpPr>
        <p:spPr bwMode="auto">
          <a:xfrm>
            <a:off x="691489" y="5845123"/>
            <a:ext cx="36385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>
                <a:solidFill>
                  <a:srgbClr val="002060"/>
                </a:solidFill>
                <a:latin typeface="Candara" charset="0"/>
              </a:rPr>
              <a:t>DIFERENTES PROYECTOS </a:t>
            </a:r>
          </a:p>
          <a:p>
            <a:pPr algn="ctr"/>
            <a:r>
              <a:rPr lang="es-SV">
                <a:solidFill>
                  <a:srgbClr val="002060"/>
                </a:solidFill>
                <a:latin typeface="Candara" charset="0"/>
              </a:rPr>
              <a:t>Y VINCULACIÓN CON LAS INSTITUCIONES RESPECTIVAS</a:t>
            </a:r>
          </a:p>
        </p:txBody>
      </p:sp>
      <p:sp>
        <p:nvSpPr>
          <p:cNvPr id="33" name="81 CuadroTexto"/>
          <p:cNvSpPr txBox="1">
            <a:spLocks noChangeArrowheads="1"/>
          </p:cNvSpPr>
          <p:nvPr/>
        </p:nvSpPr>
        <p:spPr bwMode="auto">
          <a:xfrm>
            <a:off x="4647539" y="5845123"/>
            <a:ext cx="3592513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>
                <a:solidFill>
                  <a:srgbClr val="002060"/>
                </a:solidFill>
                <a:latin typeface="Candara" charset="0"/>
              </a:rPr>
              <a:t>NUEVAS OPORTUNIDADES </a:t>
            </a:r>
          </a:p>
          <a:p>
            <a:pPr algn="ctr"/>
            <a:r>
              <a:rPr lang="es-SV">
                <a:solidFill>
                  <a:srgbClr val="002060"/>
                </a:solidFill>
                <a:latin typeface="Candara" charset="0"/>
              </a:rPr>
              <a:t>ENCONTRADAS EN EL TERRITORIO</a:t>
            </a: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798521" y="144320"/>
            <a:ext cx="5745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 sz="2400" b="1" dirty="0">
                <a:solidFill>
                  <a:schemeClr val="bg1"/>
                </a:solidFill>
                <a:latin typeface="Century Schoolbook"/>
                <a:cs typeface="Century Schoolbook"/>
              </a:rPr>
              <a:t>Ventanilla Especial de Atención a Personas Retornadas </a:t>
            </a:r>
            <a:endParaRPr lang="en-US" sz="2400" b="1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73740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6563" y="661220"/>
            <a:ext cx="8402637" cy="685800"/>
          </a:xfrm>
        </p:spPr>
        <p:txBody>
          <a:bodyPr/>
          <a:lstStyle/>
          <a:p>
            <a:r>
              <a:rPr lang="es-SV" b="1" dirty="0">
                <a:latin typeface="Century Schoolbook"/>
                <a:cs typeface="Century Schoolbook"/>
              </a:rPr>
              <a:t>Proyectos de inserción </a:t>
            </a:r>
            <a:endParaRPr lang="en-US" b="1" dirty="0">
              <a:latin typeface="Century Schoolbook"/>
              <a:cs typeface="Century School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45972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100" dirty="0">
                <a:solidFill>
                  <a:srgbClr val="262626"/>
                </a:solidFill>
                <a:latin typeface="Century Schoolbook"/>
                <a:cs typeface="Century Schoolbook"/>
              </a:rPr>
              <a:t>Proyecto Piloto de Inserción Económico y Psicosocial de Personas Retornadas a El Salvador</a:t>
            </a:r>
          </a:p>
          <a:p>
            <a:pPr algn="just"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100" dirty="0">
                <a:solidFill>
                  <a:srgbClr val="262626"/>
                </a:solidFill>
                <a:latin typeface="Century Schoolbook"/>
                <a:cs typeface="Century Schoolbook"/>
              </a:rPr>
              <a:t>Fortalecer la integración efectiva por medio de procesos emprendedores al desarrollo social y económico del país.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endParaRPr lang="es-SV" sz="2400" dirty="0">
              <a:solidFill>
                <a:srgbClr val="262626"/>
              </a:solidFill>
              <a:latin typeface="Calibri" charset="0"/>
            </a:endParaRPr>
          </a:p>
        </p:txBody>
      </p:sp>
      <p:pic>
        <p:nvPicPr>
          <p:cNvPr id="6" name="Picture 2" descr="C:\Users\pcomunidades\Desktop\EMPREDEDORES\IMG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620" y="4228975"/>
            <a:ext cx="7840179" cy="248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76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6563" y="620908"/>
            <a:ext cx="8402637" cy="685800"/>
          </a:xfrm>
        </p:spPr>
        <p:txBody>
          <a:bodyPr/>
          <a:lstStyle/>
          <a:p>
            <a:r>
              <a:rPr lang="es-SV" sz="4400" b="1" dirty="0">
                <a:latin typeface="Century Schoolbook"/>
                <a:cs typeface="Century Schoolbook"/>
              </a:rPr>
              <a:t>Línea de crédito especial para personas retornadas</a:t>
            </a:r>
            <a:endParaRPr lang="en-US" sz="4400" b="1" dirty="0">
              <a:latin typeface="Century Schoolbook"/>
              <a:cs typeface="Century Schoolbook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76923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3">
                  <a:lumMod val="50000"/>
                </a:schemeClr>
              </a:buClr>
              <a:buFont typeface="Arial"/>
              <a:buChar char="•"/>
            </a:pPr>
            <a:r>
              <a:rPr lang="es-SV" sz="2800" dirty="0" smtClean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Se ejecuta de forma conjunta con FOSOFAMILIA y pone a disposición una línea de crédito preferencial. </a:t>
            </a:r>
          </a:p>
          <a:p>
            <a:pPr algn="just">
              <a:buClr>
                <a:schemeClr val="accent3">
                  <a:lumMod val="50000"/>
                </a:schemeClr>
              </a:buClr>
              <a:buFont typeface="Arial"/>
              <a:buChar char="•"/>
            </a:pPr>
            <a:r>
              <a:rPr lang="es-SV" sz="2800" dirty="0" smtClean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Permite el acceso a la banca nacional a personas retornadas. </a:t>
            </a:r>
          </a:p>
          <a:p>
            <a:pPr algn="just">
              <a:buClr>
                <a:schemeClr val="accent3">
                  <a:lumMod val="50000"/>
                </a:schemeClr>
              </a:buClr>
              <a:buFont typeface="Arial"/>
              <a:buChar char="•"/>
            </a:pPr>
            <a:r>
              <a:rPr lang="es-SV" sz="2800" dirty="0" smtClean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Materializa las ideas emprendedoras de personas retornadas. </a:t>
            </a:r>
          </a:p>
          <a:p>
            <a:pPr>
              <a:buFont typeface="Arial" charset="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9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6563" y="721242"/>
            <a:ext cx="8402637" cy="685800"/>
          </a:xfrm>
        </p:spPr>
        <p:txBody>
          <a:bodyPr/>
          <a:lstStyle/>
          <a:p>
            <a:r>
              <a:rPr lang="es-SV" sz="4000" b="1" dirty="0">
                <a:latin typeface="Century Schoolbook"/>
                <a:cs typeface="Century Schoolbook"/>
              </a:rPr>
              <a:t>Intervención Emprendedora </a:t>
            </a:r>
            <a:r>
              <a:rPr lang="es-SV" sz="4000" b="1" dirty="0" smtClean="0">
                <a:latin typeface="Century Schoolbook"/>
                <a:cs typeface="Century Schoolbook"/>
              </a:rPr>
              <a:t/>
            </a:r>
            <a:br>
              <a:rPr lang="es-SV" sz="4000" b="1" dirty="0" smtClean="0">
                <a:latin typeface="Century Schoolbook"/>
                <a:cs typeface="Century Schoolbook"/>
              </a:rPr>
            </a:br>
            <a:r>
              <a:rPr lang="es-SV" sz="4000" b="1" dirty="0" smtClean="0">
                <a:latin typeface="Century Schoolbook"/>
                <a:cs typeface="Century Schoolbook"/>
              </a:rPr>
              <a:t>en </a:t>
            </a:r>
            <a:r>
              <a:rPr lang="es-SV" sz="4000" b="1" dirty="0">
                <a:latin typeface="Century Schoolbook"/>
                <a:cs typeface="Century Schoolbook"/>
              </a:rPr>
              <a:t>el territorio</a:t>
            </a:r>
            <a:endParaRPr lang="en-US" sz="4000" b="1" dirty="0">
              <a:latin typeface="Century Schoolbook"/>
              <a:cs typeface="Century Schoolbook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1115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400" dirty="0" smtClean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Se ejecuta en coordinación con FISDL. </a:t>
            </a:r>
          </a:p>
          <a:p>
            <a:pPr algn="just"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400" dirty="0" smtClean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Beneficio con capital semilla en especie a 200 emprendedores con idea de negocio de 4 municipios de Usulután. </a:t>
            </a:r>
          </a:p>
          <a:p>
            <a:pPr algn="just"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400" dirty="0" smtClean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Usulután es el segundo departamento con mayor recepción de personas retornadas.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40388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6563" y="615480"/>
            <a:ext cx="8402637" cy="685800"/>
          </a:xfrm>
        </p:spPr>
        <p:txBody>
          <a:bodyPr/>
          <a:lstStyle/>
          <a:p>
            <a:r>
              <a:rPr lang="es-SV" sz="4000" dirty="0">
                <a:latin typeface="Century Schoolbook"/>
                <a:cs typeface="Century Schoolbook"/>
              </a:rPr>
              <a:t>Proyecto de empleo y </a:t>
            </a:r>
            <a:r>
              <a:rPr lang="es-SV" sz="4000" dirty="0" smtClean="0">
                <a:latin typeface="Century Schoolbook"/>
                <a:cs typeface="Century Schoolbook"/>
              </a:rPr>
              <a:t/>
            </a:r>
            <a:br>
              <a:rPr lang="es-SV" sz="4000" dirty="0" smtClean="0">
                <a:latin typeface="Century Schoolbook"/>
                <a:cs typeface="Century Schoolbook"/>
              </a:rPr>
            </a:br>
            <a:r>
              <a:rPr lang="es-SV" sz="4000" dirty="0" smtClean="0">
                <a:latin typeface="Century Schoolbook"/>
                <a:cs typeface="Century Schoolbook"/>
              </a:rPr>
              <a:t>capacitación </a:t>
            </a:r>
            <a:r>
              <a:rPr lang="es-SV" sz="4000" dirty="0">
                <a:latin typeface="Century Schoolbook"/>
                <a:cs typeface="Century Schoolbook"/>
              </a:rPr>
              <a:t>laboral </a:t>
            </a:r>
            <a:endParaRPr lang="en-US" sz="4000" dirty="0">
              <a:latin typeface="Century Schoolbook"/>
              <a:cs typeface="Century Schoolbook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8498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800" dirty="0" smtClean="0">
                <a:solidFill>
                  <a:srgbClr val="262626"/>
                </a:solidFill>
                <a:latin typeface="Century Schoolbook"/>
                <a:cs typeface="Century Schoolbook"/>
              </a:rPr>
              <a:t>En coordinación con el Comité Estadounidense para Refugiados e Inmigrantes ( USCRI) y el Instituto Salvadoreño de Formación Profesional ( INSAFORP).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800" dirty="0" smtClean="0">
                <a:solidFill>
                  <a:srgbClr val="262626"/>
                </a:solidFill>
                <a:latin typeface="Century Schoolbook"/>
                <a:cs typeface="Century Schoolbook"/>
              </a:rPr>
              <a:t>Prioridad en madres solteras, niñas madres y unidades familiares de jóvenes. </a:t>
            </a:r>
            <a:endParaRPr lang="en-US" sz="2800" dirty="0">
              <a:solidFill>
                <a:srgbClr val="262626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50923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299" y="655791"/>
            <a:ext cx="8402637" cy="685800"/>
          </a:xfrm>
        </p:spPr>
        <p:txBody>
          <a:bodyPr/>
          <a:lstStyle/>
          <a:p>
            <a:r>
              <a:rPr lang="es-SV" dirty="0">
                <a:solidFill>
                  <a:srgbClr val="FFFFFF"/>
                </a:solidFill>
                <a:latin typeface="Century Schoolbook"/>
                <a:cs typeface="Century Schoolbook"/>
              </a:rPr>
              <a:t>Proyecto de Inserción Laboral </a:t>
            </a:r>
            <a:endParaRPr lang="en-US" dirty="0">
              <a:solidFill>
                <a:srgbClr val="FFFFFF"/>
              </a:solidFill>
              <a:latin typeface="Century Schoolbook"/>
              <a:cs typeface="Century Schoolbook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9728" y="278939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800" dirty="0" smtClean="0">
                <a:solidFill>
                  <a:srgbClr val="262626"/>
                </a:solidFill>
                <a:latin typeface="Century Schoolbook"/>
                <a:cs typeface="Century Schoolbook"/>
              </a:rPr>
              <a:t>Socio estratégico MTPS.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800" dirty="0" smtClean="0">
                <a:solidFill>
                  <a:srgbClr val="262626"/>
                </a:solidFill>
                <a:latin typeface="Century Schoolbook"/>
                <a:cs typeface="Century Schoolbook"/>
              </a:rPr>
              <a:t>Sistema Nacional de Empleabilidad ( SISNE)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800" dirty="0" smtClean="0">
                <a:solidFill>
                  <a:srgbClr val="262626"/>
                </a:solidFill>
                <a:latin typeface="Century Schoolbook"/>
                <a:cs typeface="Century Schoolbook"/>
              </a:rPr>
              <a:t>Autoridad Marítima Portuaria ( AMP)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2800" dirty="0" smtClean="0">
                <a:solidFill>
                  <a:srgbClr val="262626"/>
                </a:solidFill>
                <a:latin typeface="Century Schoolbook"/>
                <a:cs typeface="Century Schoolbook"/>
              </a:rPr>
              <a:t>Sector Privado</a:t>
            </a:r>
          </a:p>
        </p:txBody>
      </p:sp>
    </p:spTree>
    <p:extLst>
      <p:ext uri="{BB962C8B-B14F-4D97-AF65-F5344CB8AC3E}">
        <p14:creationId xmlns:p14="http://schemas.microsoft.com/office/powerpoint/2010/main" val="381252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199" y="665142"/>
            <a:ext cx="8228013" cy="2638108"/>
          </a:xfrm>
        </p:spPr>
        <p:txBody>
          <a:bodyPr/>
          <a:lstStyle/>
          <a:p>
            <a:r>
              <a:rPr lang="es-ES" sz="6600" dirty="0">
                <a:solidFill>
                  <a:srgbClr val="FFFFFF"/>
                </a:solidFill>
                <a:latin typeface="Century Schoolbook"/>
                <a:ea typeface="ＭＳ Ｐゴシック" charset="0"/>
                <a:cs typeface="Century Schoolbook"/>
              </a:rPr>
              <a:t>¡</a:t>
            </a:r>
            <a:r>
              <a:rPr lang="es-ES" sz="6600" dirty="0" smtClean="0">
                <a:solidFill>
                  <a:srgbClr val="FFFFFF"/>
                </a:solidFill>
                <a:latin typeface="Century Schoolbook"/>
                <a:ea typeface="ＭＳ Ｐゴシック" charset="0"/>
                <a:cs typeface="Century Schoolbook"/>
              </a:rPr>
              <a:t>Muchas gracias!</a:t>
            </a:r>
            <a:endParaRPr lang="es-ES" sz="6600" dirty="0">
              <a:latin typeface="Century Schoolbook"/>
              <a:cs typeface="Century Schoolbook"/>
            </a:endParaRPr>
          </a:p>
        </p:txBody>
      </p:sp>
      <p:pic>
        <p:nvPicPr>
          <p:cNvPr id="4" name="Imagen 3" descr="cintillo_independencia_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0" y="5806111"/>
            <a:ext cx="5873750" cy="103601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91500" y="5806111"/>
            <a:ext cx="666750" cy="75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 reinserci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90" y="5706575"/>
            <a:ext cx="1409907" cy="10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1.bp.blogspot.com/-IzEVbjLm4_k/T5GboCabkdI/AAAAAAAAAsc/Jl9g9aAQSB0/s1600/ning%C3%BAn+ser+humano+es+ilegal.1.png"/>
          <p:cNvPicPr>
            <a:picLocks noChangeAspect="1" noChangeArrowheads="1"/>
          </p:cNvPicPr>
          <p:nvPr/>
        </p:nvPicPr>
        <p:blipFill>
          <a:blip r:embed="rId2"/>
          <a:srcRect l="11089" t="12862" r="11394"/>
          <a:stretch>
            <a:fillRect/>
          </a:stretch>
        </p:blipFill>
        <p:spPr bwMode="auto">
          <a:xfrm>
            <a:off x="2358474" y="1623151"/>
            <a:ext cx="4454802" cy="484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90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199" y="1128725"/>
            <a:ext cx="8228013" cy="2638108"/>
          </a:xfrm>
        </p:spPr>
        <p:txBody>
          <a:bodyPr/>
          <a:lstStyle/>
          <a:p>
            <a:r>
              <a:rPr lang="es-SV" sz="5400" b="1" dirty="0">
                <a:latin typeface="Century Schoolbook"/>
                <a:cs typeface="Century Schoolbook"/>
              </a:rPr>
              <a:t>MIGRACIONES EN</a:t>
            </a:r>
            <a:br>
              <a:rPr lang="es-SV" sz="5400" b="1" dirty="0">
                <a:latin typeface="Century Schoolbook"/>
                <a:cs typeface="Century Schoolbook"/>
              </a:rPr>
            </a:br>
            <a:r>
              <a:rPr lang="es-SV" sz="5400" b="1" dirty="0">
                <a:latin typeface="Century Schoolbook"/>
                <a:cs typeface="Century Schoolbook"/>
              </a:rPr>
              <a:t> EL SALVADOR</a:t>
            </a:r>
          </a:p>
        </p:txBody>
      </p:sp>
      <p:pic>
        <p:nvPicPr>
          <p:cNvPr id="4" name="Imagen 3" descr="cintillo_independencia_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0" y="5806111"/>
            <a:ext cx="5873750" cy="103601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91500" y="5806111"/>
            <a:ext cx="666750" cy="75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 reinserci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90" y="5706575"/>
            <a:ext cx="1409907" cy="10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05304"/>
            <a:ext cx="8786813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480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Contexto migratorio de </a:t>
            </a:r>
            <a:endParaRPr lang="es-SV" sz="4800" dirty="0" smtClean="0">
              <a:solidFill>
                <a:srgbClr val="FFFFFF"/>
              </a:solidFill>
              <a:latin typeface="Arial"/>
              <a:ea typeface="+mj-ea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48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El </a:t>
            </a:r>
            <a:r>
              <a:rPr lang="es-SV" sz="480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Salvador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2364" y="2643649"/>
            <a:ext cx="848444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s-MX" sz="21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Hace sólo una década la migración y sus impactos tanto en los países de origen como en los de destino, pasaban desapercibidos. </a:t>
            </a:r>
          </a:p>
          <a:p>
            <a:pPr algn="just"/>
            <a:endParaRPr lang="es-MX" sz="21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 algn="just"/>
            <a:r>
              <a:rPr lang="es-MX" sz="21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La política económica y las estrategias de desarrollo social, no los consideraban como factores esenciales. Se planificaba y se tomaban decisiones de política a espaldas de esta realidad. </a:t>
            </a:r>
          </a:p>
          <a:p>
            <a:pPr algn="just"/>
            <a:endParaRPr lang="es-SV" sz="21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 algn="just"/>
            <a:r>
              <a:rPr lang="es-SV" sz="21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El Salvador es un país cuyo desarrollo se ve impactado por una dinámica migratoria</a:t>
            </a:r>
            <a:r>
              <a:rPr lang="es-MX" sz="21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, que poco a poco, se ha ido imponiendo en la gestión de las políticas públicas, en parte como resultado de su peso cuantitativo. </a:t>
            </a:r>
            <a:endParaRPr lang="es-SV" sz="21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 algn="just"/>
            <a:endParaRPr lang="es-SV" sz="2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24098" y="2312868"/>
            <a:ext cx="844761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endParaRPr lang="es-SV" sz="22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 algn="just">
              <a:buFont typeface="Arial" charset="0"/>
              <a:buChar char="•"/>
            </a:pPr>
            <a:r>
              <a:rPr lang="es-SV" sz="44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El conflicto armado (1980)</a:t>
            </a:r>
          </a:p>
          <a:p>
            <a:pPr algn="just">
              <a:buFont typeface="Arial" charset="0"/>
              <a:buChar char="•"/>
            </a:pPr>
            <a:r>
              <a:rPr lang="es-SV" sz="44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Huracán Mitch (1998)</a:t>
            </a:r>
          </a:p>
          <a:p>
            <a:pPr algn="just">
              <a:buFont typeface="Arial" charset="0"/>
              <a:buChar char="•"/>
            </a:pPr>
            <a:r>
              <a:rPr lang="es-SV" sz="44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Terremoto (2001)</a:t>
            </a:r>
          </a:p>
          <a:p>
            <a:pPr algn="just">
              <a:buFont typeface="Arial" charset="0"/>
              <a:buChar char="•"/>
            </a:pPr>
            <a:r>
              <a:rPr lang="es-SV" sz="44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Reunificación familiar (2012)</a:t>
            </a:r>
          </a:p>
          <a:p>
            <a:pPr algn="just"/>
            <a:endParaRPr lang="es-SV" sz="44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just"/>
            <a:endParaRPr lang="es-SV" sz="22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s-SV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671" y="1881106"/>
            <a:ext cx="8786812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400" dirty="0">
                <a:solidFill>
                  <a:schemeClr val="accent3">
                    <a:lumMod val="50000"/>
                  </a:schemeClr>
                </a:solidFill>
                <a:latin typeface="Century Schoolbook"/>
                <a:ea typeface="+mj-ea"/>
                <a:cs typeface="Century Schoolbook"/>
              </a:rPr>
              <a:t>Movimientos migratorios en El Salvador </a:t>
            </a:r>
          </a:p>
        </p:txBody>
      </p:sp>
    </p:spTree>
    <p:extLst>
      <p:ext uri="{BB962C8B-B14F-4D97-AF65-F5344CB8AC3E}">
        <p14:creationId xmlns:p14="http://schemas.microsoft.com/office/powerpoint/2010/main" val="164473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72339" y="42577"/>
            <a:ext cx="7232601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s-SV" sz="3600" b="1" dirty="0">
                <a:solidFill>
                  <a:schemeClr val="bg1"/>
                </a:solidFill>
                <a:latin typeface="Century Schoolbook"/>
                <a:cs typeface="Century Schoolbook"/>
              </a:rPr>
              <a:t>“</a:t>
            </a:r>
            <a:r>
              <a:rPr lang="es-SV" sz="3600" b="1" dirty="0">
                <a:solidFill>
                  <a:schemeClr val="bg1"/>
                </a:solidFill>
                <a:latin typeface="Century Schoolbook"/>
                <a:cs typeface="Century Schoolbook"/>
              </a:rPr>
              <a:t>El nuevo nosotros</a:t>
            </a:r>
            <a:r>
              <a:rPr lang="ja-JP" altLang="es-SV" sz="3600" b="1" dirty="0">
                <a:solidFill>
                  <a:schemeClr val="bg1"/>
                </a:solidFill>
                <a:latin typeface="Century Schoolbook"/>
                <a:cs typeface="Century Schoolbook"/>
              </a:rPr>
              <a:t>”</a:t>
            </a:r>
            <a:endParaRPr lang="es-SV" sz="3600" b="1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pic>
        <p:nvPicPr>
          <p:cNvPr id="3" name="Picture 2" descr="C:\Users\ejvasquez\Pictures\MAPA SAL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0" y="1486986"/>
            <a:ext cx="7232601" cy="541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76288" y="1467904"/>
            <a:ext cx="7786687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s-ES_tradnl" sz="2200" dirty="0">
                <a:latin typeface="Century Schoolbook"/>
                <a:cs typeface="Century Schoolbook"/>
              </a:rPr>
              <a:t>De ahí, que es relevante promover la interacción permanente entre esas instancias del desarrollo territorial para que los factores detonantes de la migración y los impactos que esta produce sean materia de su acción. </a:t>
            </a:r>
            <a:endParaRPr lang="es-ES_tradnl" sz="2200" dirty="0" smtClean="0">
              <a:latin typeface="Century Schoolbook"/>
              <a:cs typeface="Century Schoolbook"/>
            </a:endParaRPr>
          </a:p>
          <a:p>
            <a:pPr algn="just"/>
            <a:endParaRPr lang="es-ES_tradnl" sz="2300" dirty="0">
              <a:latin typeface="Century Schoolbook"/>
              <a:cs typeface="Century Schoolbook"/>
            </a:endParaRPr>
          </a:p>
          <a:p>
            <a:pPr algn="just"/>
            <a:endParaRPr lang="es-SV" sz="2300" dirty="0"/>
          </a:p>
          <a:p>
            <a:pPr algn="just"/>
            <a:endParaRPr lang="es-SV" sz="2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188" y="280649"/>
            <a:ext cx="8786812" cy="4286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SV" sz="3400" dirty="0">
                <a:solidFill>
                  <a:schemeClr val="bg1"/>
                </a:solidFill>
                <a:latin typeface="Berlin Sans FB" charset="0"/>
              </a:rPr>
              <a:t>  </a:t>
            </a:r>
            <a:r>
              <a:rPr lang="es-SV" sz="3400" dirty="0">
                <a:solidFill>
                  <a:schemeClr val="bg1"/>
                </a:solidFill>
                <a:latin typeface="Century Schoolbook"/>
                <a:cs typeface="Century Schoolbook"/>
              </a:rPr>
              <a:t>La migración es un tema </a:t>
            </a:r>
            <a:endParaRPr lang="es-SV" sz="3400" dirty="0" smtClean="0">
              <a:solidFill>
                <a:schemeClr val="bg1"/>
              </a:solidFill>
              <a:latin typeface="Century Schoolbook"/>
              <a:cs typeface="Century Schoolbook"/>
            </a:endParaRPr>
          </a:p>
          <a:p>
            <a:pPr algn="ctr"/>
            <a:r>
              <a:rPr lang="es-SV" sz="3400" dirty="0" smtClean="0">
                <a:solidFill>
                  <a:schemeClr val="bg1"/>
                </a:solidFill>
                <a:latin typeface="Century Schoolbook"/>
                <a:cs typeface="Century Schoolbook"/>
              </a:rPr>
              <a:t>trasversal </a:t>
            </a:r>
            <a:r>
              <a:rPr lang="es-SV" sz="3400" dirty="0">
                <a:solidFill>
                  <a:schemeClr val="bg1"/>
                </a:solidFill>
                <a:latin typeface="Century Schoolbook"/>
                <a:cs typeface="Century Schoolbook"/>
              </a:rPr>
              <a:t>de gestión </a:t>
            </a:r>
          </a:p>
        </p:txBody>
      </p:sp>
      <p:pic>
        <p:nvPicPr>
          <p:cNvPr id="4" name="Picture 7" descr="unet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9"/>
          <a:stretch>
            <a:fillRect/>
          </a:stretch>
        </p:blipFill>
        <p:spPr bwMode="auto">
          <a:xfrm>
            <a:off x="6187821" y="3325702"/>
            <a:ext cx="2375154" cy="276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76288" y="2964651"/>
            <a:ext cx="5000625" cy="370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endParaRPr lang="es-ES_tradnl" sz="2300" dirty="0" smtClean="0">
              <a:latin typeface="Century Schoolbook"/>
              <a:cs typeface="Century Schoolbook"/>
            </a:endParaRPr>
          </a:p>
          <a:p>
            <a:pPr algn="just"/>
            <a:r>
              <a:rPr lang="es-ES_tradnl" sz="2100" dirty="0" smtClean="0">
                <a:latin typeface="Century Schoolbook"/>
                <a:cs typeface="Century Schoolbook"/>
              </a:rPr>
              <a:t>Adicionalmente</a:t>
            </a:r>
            <a:r>
              <a:rPr lang="es-ES_tradnl" sz="2100" dirty="0">
                <a:latin typeface="Century Schoolbook"/>
                <a:cs typeface="Century Schoolbook"/>
              </a:rPr>
              <a:t>, </a:t>
            </a:r>
            <a:r>
              <a:rPr lang="es-ES_tradnl" sz="2100" b="1" dirty="0">
                <a:latin typeface="Century Schoolbook"/>
                <a:cs typeface="Century Schoolbook"/>
              </a:rPr>
              <a:t>Ley Especial para la Protección y Desarrollo de la Persona Migrante y sus Familias </a:t>
            </a:r>
            <a:r>
              <a:rPr lang="es-ES_tradnl" sz="2100" dirty="0">
                <a:latin typeface="Century Schoolbook"/>
                <a:cs typeface="Century Schoolbook"/>
              </a:rPr>
              <a:t>establece una programas y proyectos en los que seguramente la participación actividad de los gobiernos departamentales tiene una relevancia estratégica para su exitosa aplicación. </a:t>
            </a:r>
            <a:endParaRPr lang="es-SV" sz="2100" dirty="0">
              <a:latin typeface="Century Schoolbook"/>
              <a:cs typeface="Century Schoolbook"/>
            </a:endParaRPr>
          </a:p>
          <a:p>
            <a:endParaRPr lang="es-SV" sz="2300" dirty="0"/>
          </a:p>
        </p:txBody>
      </p:sp>
    </p:spTree>
    <p:extLst>
      <p:ext uri="{BB962C8B-B14F-4D97-AF65-F5344CB8AC3E}">
        <p14:creationId xmlns:p14="http://schemas.microsoft.com/office/powerpoint/2010/main" val="147660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6563" y="1023532"/>
            <a:ext cx="8402637" cy="685800"/>
          </a:xfrm>
        </p:spPr>
        <p:txBody>
          <a:bodyPr/>
          <a:lstStyle/>
          <a:p>
            <a:r>
              <a:rPr lang="es-SV" sz="4000" dirty="0">
                <a:latin typeface="Century Schoolbook"/>
                <a:cs typeface="Century Schoolbook"/>
              </a:rPr>
              <a:t>Antecedentes de atención a </a:t>
            </a:r>
            <a:r>
              <a:rPr lang="es-SV" sz="4000" dirty="0" smtClean="0">
                <a:latin typeface="Century Schoolbook"/>
                <a:cs typeface="Century Schoolbook"/>
              </a:rPr>
              <a:t/>
            </a:r>
            <a:br>
              <a:rPr lang="es-SV" sz="4000" dirty="0" smtClean="0">
                <a:latin typeface="Century Schoolbook"/>
                <a:cs typeface="Century Schoolbook"/>
              </a:rPr>
            </a:br>
            <a:r>
              <a:rPr lang="es-SV" sz="4000" dirty="0" smtClean="0">
                <a:latin typeface="Century Schoolbook"/>
                <a:cs typeface="Century Schoolbook"/>
              </a:rPr>
              <a:t>personas </a:t>
            </a:r>
            <a:r>
              <a:rPr lang="es-SV" sz="4000" dirty="0">
                <a:latin typeface="Century Schoolbook"/>
                <a:cs typeface="Century Schoolbook"/>
              </a:rPr>
              <a:t>retornadas</a:t>
            </a:r>
            <a:r>
              <a:rPr lang="es-SV" sz="4000" dirty="0">
                <a:latin typeface="Calibri" charset="0"/>
              </a:rPr>
              <a:t/>
            </a:r>
            <a:br>
              <a:rPr lang="es-SV" sz="4000" dirty="0">
                <a:latin typeface="Calibri" charset="0"/>
              </a:rPr>
            </a:br>
            <a:endParaRPr lang="en-US" sz="4000" dirty="0">
              <a:latin typeface="Calibr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6563" y="2025650"/>
            <a:ext cx="8402637" cy="4832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s-SV" sz="3100" dirty="0">
              <a:solidFill>
                <a:srgbClr val="262626"/>
              </a:solidFill>
              <a:latin typeface="Calibri" charset="0"/>
            </a:endParaRPr>
          </a:p>
          <a:p>
            <a:pPr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lang="es-SV" sz="36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Programa Bienvenido a </a:t>
            </a:r>
            <a:r>
              <a:rPr lang="es-SV" sz="3600" dirty="0" smtClean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Casa</a:t>
            </a:r>
            <a:endParaRPr lang="es-SV" sz="36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 algn="just">
              <a:lnSpc>
                <a:spcPct val="90000"/>
              </a:lnSpc>
              <a:spcBef>
                <a:spcPts val="763"/>
              </a:spcBef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sz="32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El Salvador fue un país pionero al lanzar en 1999 el “Programa Bienvenido a Casa”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 algn="just">
              <a:lnSpc>
                <a:spcPct val="90000"/>
              </a:lnSpc>
              <a:spcBef>
                <a:spcPts val="763"/>
              </a:spcBef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sz="32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a)	Información /Orientación Inicial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 algn="just">
              <a:lnSpc>
                <a:spcPct val="90000"/>
              </a:lnSpc>
              <a:spcBef>
                <a:spcPts val="763"/>
              </a:spcBef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sz="32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b)	Albergue /Asistencia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 algn="just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§"/>
            </a:pPr>
            <a:r>
              <a:rPr sz="3200" dirty="0">
                <a:solidFill>
                  <a:schemeClr val="tx2">
                    <a:lumMod val="50000"/>
                  </a:schemeClr>
                </a:solidFill>
                <a:latin typeface="Century Schoolbook"/>
                <a:cs typeface="Century Schoolbook"/>
              </a:rPr>
              <a:t>c)	Atención Médica de Emergencia</a:t>
            </a:r>
            <a:endParaRPr lang="es-SV" sz="3200" dirty="0">
              <a:solidFill>
                <a:schemeClr val="tx2">
                  <a:lumMod val="50000"/>
                </a:schemeClr>
              </a:solidFill>
              <a:latin typeface="Century Schoolbook"/>
              <a:cs typeface="Century Schoolbook"/>
            </a:endParaRPr>
          </a:p>
          <a:p>
            <a:pPr>
              <a:lnSpc>
                <a:spcPct val="90000"/>
              </a:lnSpc>
            </a:pPr>
            <a:endParaRPr lang="en-US" sz="6100" dirty="0">
              <a:solidFill>
                <a:srgbClr val="26262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1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6563" y="600504"/>
            <a:ext cx="8402637" cy="685800"/>
          </a:xfrm>
        </p:spPr>
        <p:txBody>
          <a:bodyPr/>
          <a:lstStyle/>
          <a:p>
            <a:r>
              <a:rPr lang="es-SV" sz="3600" b="1" dirty="0">
                <a:latin typeface="Arial"/>
                <a:cs typeface="Arial"/>
              </a:rPr>
              <a:t>Programa Integral de Inserción para Salvadoreños Retornados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/>
              <a:t> </a:t>
            </a:r>
            <a:endParaRPr lang="es-ES_tradnl" dirty="0"/>
          </a:p>
        </p:txBody>
      </p:sp>
      <p:sp>
        <p:nvSpPr>
          <p:cNvPr id="5" name="Rectangle 4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/>
              <a:t> </a:t>
            </a:r>
            <a:endParaRPr lang="es-ES_tradnl" dirty="0"/>
          </a:p>
        </p:txBody>
      </p:sp>
      <p:pic>
        <p:nvPicPr>
          <p:cNvPr id="6" name="Picture 5" descr="D@N!3L HD:Users:DanielOrtiz:Desktop:zonificacion de atenc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" y="2360781"/>
            <a:ext cx="7882580" cy="4196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63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é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Génesis.thmx</Template>
  <TotalTime>1317</TotalTime>
  <Words>487</Words>
  <Application>Microsoft Macintosh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Génesis</vt:lpstr>
      <vt:lpstr>Programa integral de inserción a Personas Retornadas</vt:lpstr>
      <vt:lpstr>PowerPoint Presentation</vt:lpstr>
      <vt:lpstr>MIGRACIONES EN  EL SALVADOR</vt:lpstr>
      <vt:lpstr>PowerPoint Presentation</vt:lpstr>
      <vt:lpstr>PowerPoint Presentation</vt:lpstr>
      <vt:lpstr>PowerPoint Presentation</vt:lpstr>
      <vt:lpstr>PowerPoint Presentation</vt:lpstr>
      <vt:lpstr>Antecedentes de atención a  personas retornadas </vt:lpstr>
      <vt:lpstr>Programa Integral de Inserción para Salvadoreños Retornados</vt:lpstr>
      <vt:lpstr>MOTIVO POR EL CUAL MIGRARON</vt:lpstr>
      <vt:lpstr>PowerPoint Presentation</vt:lpstr>
      <vt:lpstr>PowerPoint Presentation</vt:lpstr>
      <vt:lpstr>Proyectos de inserción </vt:lpstr>
      <vt:lpstr>Línea de crédito especial para personas retornadas</vt:lpstr>
      <vt:lpstr>Intervención Emprendedora  en el territorio</vt:lpstr>
      <vt:lpstr>Proyecto de empleo y  capacitación laboral </vt:lpstr>
      <vt:lpstr>Proyecto de Inserción Laboral </vt:lpstr>
      <vt:lpstr>¡Muchas gracias!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integral de inserción a Personas Retornadas</dc:title>
  <dc:creator>Victoria Parada</dc:creator>
  <cp:lastModifiedBy>Daniel Enrique Ortiz Tobar</cp:lastModifiedBy>
  <cp:revision>34</cp:revision>
  <dcterms:created xsi:type="dcterms:W3CDTF">2016-09-20T17:34:55Z</dcterms:created>
  <dcterms:modified xsi:type="dcterms:W3CDTF">2016-10-25T22:06:54Z</dcterms:modified>
</cp:coreProperties>
</file>