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83" r:id="rId13"/>
    <p:sldId id="274" r:id="rId14"/>
    <p:sldId id="275" r:id="rId15"/>
    <p:sldId id="276" r:id="rId16"/>
    <p:sldId id="280" r:id="rId17"/>
    <p:sldId id="277" r:id="rId18"/>
    <p:sldId id="282" r:id="rId19"/>
    <p:sldId id="285" r:id="rId20"/>
    <p:sldId id="284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4C155-17F9-4711-8D27-BB1E4B533CA7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4A5B4-1E8B-4D8E-BDB2-9C387A1C504C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51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4A5B4-1E8B-4D8E-BDB2-9C387A1C504C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6F4C31-C6EC-43F8-9DC1-ACDFE1F1E08C}" type="datetimeFigureOut">
              <a:rPr lang="es-MX" smtClean="0"/>
              <a:pPr/>
              <a:t>14/03/2017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AAFF8A-9249-4875-B698-EEF9BF46B0C5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6/El_Salvador_COA.sv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6/El_Salvador_COA.sv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342902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000" dirty="0" smtClean="0"/>
              <a:t>2º TALLER DE LA CRM SOBRE PROGRAMAS DE TRABAJADORES TEMPORALES EXTRANJEROS.</a:t>
            </a:r>
            <a:br>
              <a:rPr lang="es-ES_tradnl" sz="4000" dirty="0" smtClean="0"/>
            </a:br>
            <a:r>
              <a:rPr lang="es-ES_tradnl" sz="4000" dirty="0" smtClean="0"/>
              <a:t> Enfoque </a:t>
            </a:r>
            <a:r>
              <a:rPr lang="es-ES_tradnl" sz="4000" dirty="0" err="1" smtClean="0"/>
              <a:t>Intra</a:t>
            </a:r>
            <a:r>
              <a:rPr lang="es-ES_tradnl" sz="4000" smtClean="0"/>
              <a:t> Regional </a:t>
            </a:r>
            <a:r>
              <a:rPr lang="es-ES_tradnl" sz="4000" dirty="0" smtClean="0"/>
              <a:t>o Sur-Sur</a:t>
            </a:r>
            <a:br>
              <a:rPr lang="es-ES_tradnl" sz="4000" dirty="0" smtClean="0"/>
            </a:br>
            <a:endParaRPr lang="es-MX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5800" y="4221088"/>
            <a:ext cx="7772400" cy="864096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28 y 29 de abril 2011</a:t>
            </a:r>
          </a:p>
          <a:p>
            <a:r>
              <a:rPr lang="es-ES_tradnl" dirty="0" smtClean="0"/>
              <a:t>República Dominicana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/>
              <a:t>El 33% de la migración global se da entre países del sur a países del norte</a:t>
            </a:r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El 32% de la migración global se da entre países sur-sur</a:t>
            </a:r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El 28% de la migración se da entre países del norte</a:t>
            </a:r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El 7% de la migración se da de países del norte a países del sur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 según la OIM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ic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43273" y="1481138"/>
            <a:ext cx="565745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lpg_bandera_8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9332" name="Picture 4" descr="Imagen:El Salvador COA.sv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549275"/>
            <a:ext cx="2016125" cy="1958975"/>
          </a:xfrm>
          <a:prstGeom prst="rect">
            <a:avLst/>
          </a:prstGeom>
          <a:noFill/>
        </p:spPr>
      </p:pic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23850" y="1"/>
            <a:ext cx="510540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SV" sz="4000" b="1" i="1" dirty="0" smtClean="0">
                <a:solidFill>
                  <a:srgbClr val="ECB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MIGRACIÓN EN EL SALVADOR</a:t>
            </a:r>
            <a:endParaRPr lang="es-MX" sz="4000" b="1" i="1" dirty="0">
              <a:solidFill>
                <a:srgbClr val="ECB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pPr algn="just"/>
            <a:r>
              <a:rPr lang="es-ES_tradnl" dirty="0" smtClean="0"/>
              <a:t>Como país de origen, El Salvador ha sido un país expulsor u oferente de mano de obra al exterior.</a:t>
            </a:r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Como país de tránsito, tradicionalmente, el territorio ha sido un estado de paso de personas de casi todas partes del mundo (latinoamericanos-asiáticos).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Migración en El Salvador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/>
          </a:bodyPr>
          <a:lstStyle/>
          <a:p>
            <a:pPr algn="just"/>
            <a:r>
              <a:rPr lang="es-ES_tradnl" sz="3200" dirty="0" smtClean="0"/>
              <a:t>…</a:t>
            </a:r>
            <a:r>
              <a:rPr lang="es-ES_tradnl" sz="2800" dirty="0" smtClean="0"/>
              <a:t>una  mirada a la dolarización(2001)</a:t>
            </a:r>
          </a:p>
          <a:p>
            <a:pPr algn="just"/>
            <a:r>
              <a:rPr lang="es-ES_tradnl" sz="2800" dirty="0" smtClean="0"/>
              <a:t> CA-4 (2006)</a:t>
            </a:r>
          </a:p>
          <a:p>
            <a:pPr algn="just"/>
            <a:r>
              <a:rPr lang="es-ES_tradnl" sz="2800" dirty="0" smtClean="0"/>
              <a:t>Salario Mínimo Legal</a:t>
            </a:r>
          </a:p>
          <a:p>
            <a:pPr algn="just"/>
            <a:r>
              <a:rPr lang="es-ES_tradnl" sz="2800" dirty="0" smtClean="0"/>
              <a:t>Art. 10 Código de Trabajo.</a:t>
            </a:r>
          </a:p>
          <a:p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Como país de destino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143404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r>
              <a:rPr lang="es-ES_tradnl" sz="2500" dirty="0" smtClean="0"/>
              <a:t>Carta Internacional de Derechos Humanos</a:t>
            </a:r>
          </a:p>
          <a:p>
            <a:r>
              <a:rPr lang="es-ES_tradnl" sz="2500" dirty="0" smtClean="0"/>
              <a:t>Declaración Universal de los Derechos  Humanos-ONU</a:t>
            </a:r>
          </a:p>
          <a:p>
            <a:r>
              <a:rPr lang="es-ES_tradnl" sz="2500" dirty="0" smtClean="0"/>
              <a:t>PIDCYP</a:t>
            </a:r>
          </a:p>
          <a:p>
            <a:r>
              <a:rPr lang="es-ES_tradnl" sz="2500" dirty="0" smtClean="0"/>
              <a:t>PIDESC</a:t>
            </a:r>
          </a:p>
          <a:p>
            <a:r>
              <a:rPr lang="es-ES_tradnl" sz="2500" dirty="0" smtClean="0"/>
              <a:t>Declaración de Filadelfia.</a:t>
            </a:r>
          </a:p>
          <a:p>
            <a:r>
              <a:rPr lang="es-ES_tradnl" sz="2500" dirty="0" smtClean="0"/>
              <a:t>CN</a:t>
            </a:r>
          </a:p>
          <a:p>
            <a:r>
              <a:rPr lang="es-ES_tradnl" sz="2500" dirty="0" smtClean="0"/>
              <a:t>Legislación Interna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Protección de los Trabajadores Migrantes</a:t>
            </a:r>
            <a:endParaRPr lang="es-MX" dirty="0"/>
          </a:p>
        </p:txBody>
      </p:sp>
      <p:pic>
        <p:nvPicPr>
          <p:cNvPr id="4" name="Picture 4" descr="j01494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7158" y="214290"/>
            <a:ext cx="1295400" cy="129698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571472" y="1571612"/>
            <a:ext cx="8215370" cy="4435488"/>
          </a:xfrm>
        </p:spPr>
        <p:txBody>
          <a:bodyPr>
            <a:normAutofit/>
          </a:bodyPr>
          <a:lstStyle/>
          <a:p>
            <a:pPr algn="just"/>
            <a:r>
              <a:rPr lang="es-ES_tradnl" sz="2500" dirty="0" smtClean="0"/>
              <a:t>Convención Internacional sobre la Protección de los Derechos de todos los Trabajadores Migrantes y de sus Familias. </a:t>
            </a:r>
          </a:p>
          <a:p>
            <a:pPr algn="just"/>
            <a:endParaRPr lang="es-ES_tradnl" sz="2500" dirty="0" smtClean="0"/>
          </a:p>
          <a:p>
            <a:pPr algn="just"/>
            <a:r>
              <a:rPr lang="es-ES_tradnl" sz="2500" dirty="0" smtClean="0"/>
              <a:t>Inspección de trabajo. C 81 O.I.T.</a:t>
            </a:r>
          </a:p>
          <a:p>
            <a:pPr algn="just">
              <a:buNone/>
            </a:pPr>
            <a:endParaRPr lang="es-ES_tradnl" sz="2500" dirty="0" smtClean="0"/>
          </a:p>
          <a:p>
            <a:pPr algn="just"/>
            <a:r>
              <a:rPr lang="es-ES_tradnl" sz="2500" dirty="0" smtClean="0"/>
              <a:t>Aprobación de la Ley Especial de Atención al Trabajador Migrante y su núcleo Familiar</a:t>
            </a:r>
          </a:p>
          <a:p>
            <a:endParaRPr lang="es-ES_tradnl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4347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s-ES_tradnl" sz="3800" dirty="0" smtClean="0"/>
              <a:t>Creación de una Comisión Nacional y Regional de Políticas Migratorias.</a:t>
            </a:r>
          </a:p>
          <a:p>
            <a:pPr algn="just">
              <a:buNone/>
            </a:pPr>
            <a:endParaRPr lang="es-ES_tradnl" sz="3800" dirty="0" smtClean="0"/>
          </a:p>
          <a:p>
            <a:pPr algn="just"/>
            <a:r>
              <a:rPr lang="es-ES_tradnl" sz="3800" dirty="0" smtClean="0"/>
              <a:t>Creación de un observatorio laboral intrarregional. </a:t>
            </a:r>
          </a:p>
          <a:p>
            <a:pPr algn="just">
              <a:buNone/>
            </a:pPr>
            <a:endParaRPr lang="es-ES_tradnl" sz="3800" dirty="0" smtClean="0"/>
          </a:p>
          <a:p>
            <a:pPr algn="just"/>
            <a:r>
              <a:rPr lang="es-ES_tradnl" sz="3800" dirty="0" smtClean="0"/>
              <a:t>Celebración de Convenios Interinstitucionales y con socios estratégicos.  </a:t>
            </a:r>
          </a:p>
          <a:p>
            <a:pPr algn="just"/>
            <a:endParaRPr lang="es-ES_tradnl" sz="3800" dirty="0" smtClean="0"/>
          </a:p>
          <a:p>
            <a:pPr algn="just"/>
            <a:r>
              <a:rPr lang="es-ES_tradnl" sz="4000" dirty="0" smtClean="0"/>
              <a:t>Impulsar un acuerdo regional que permita el acceso a la seguridad previsional, a la portabilidad de las pensiones y a la transferencia de las cotizaciones bajo un solo mecanismo que permita el acceso a un retiro en condiciones dignas de los trabajares(as) migrantes regionales e intrarregionales en su Estado de origen.  Art. 32 </a:t>
            </a:r>
            <a:r>
              <a:rPr lang="es-ES_tradnl" sz="4000" dirty="0" err="1" smtClean="0"/>
              <a:t>CIPDTMyF</a:t>
            </a:r>
            <a:endParaRPr lang="es-ES_tradnl" sz="4000" dirty="0" smtClean="0"/>
          </a:p>
          <a:p>
            <a:pPr algn="just">
              <a:buNone/>
            </a:pPr>
            <a:endParaRPr lang="es-ES_tradnl" sz="3800" dirty="0" smtClean="0"/>
          </a:p>
          <a:p>
            <a:pPr algn="just"/>
            <a:r>
              <a:rPr lang="es-ES_tradnl" sz="3800" dirty="0" smtClean="0"/>
              <a:t>Creación de la figura del </a:t>
            </a:r>
            <a:r>
              <a:rPr lang="es-ES_tradnl" sz="3800" i="1" dirty="0" smtClean="0"/>
              <a:t>“agregado laboral” </a:t>
            </a:r>
          </a:p>
          <a:p>
            <a:pPr algn="just">
              <a:buNone/>
            </a:pPr>
            <a:endParaRPr lang="es-ES_tradnl" sz="3800" i="1" dirty="0" smtClean="0"/>
          </a:p>
          <a:p>
            <a:pPr algn="just">
              <a:buNone/>
            </a:pPr>
            <a:endParaRPr lang="es-ES_tradnl" sz="3800" i="1" dirty="0" smtClean="0"/>
          </a:p>
          <a:p>
            <a:pPr algn="just">
              <a:buNone/>
            </a:pPr>
            <a:endParaRPr lang="es-ES_tradnl" sz="3800" dirty="0" smtClean="0"/>
          </a:p>
          <a:p>
            <a:pPr algn="just"/>
            <a:endParaRPr lang="es-ES_tradnl" sz="3800" dirty="0" smtClean="0"/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Propuestas de Políticas Migratorias</a:t>
            </a:r>
            <a:endParaRPr lang="es-MX" dirty="0"/>
          </a:p>
        </p:txBody>
      </p:sp>
      <p:pic>
        <p:nvPicPr>
          <p:cNvPr id="4" name="Picture 10" descr="BD1821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5500702"/>
            <a:ext cx="1214414" cy="114298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pPr algn="just"/>
            <a:endParaRPr lang="es-ES_tradnl" sz="1400" dirty="0" smtClean="0"/>
          </a:p>
          <a:p>
            <a:pPr algn="just">
              <a:buNone/>
            </a:pPr>
            <a:endParaRPr lang="es-MX" sz="1600" i="1" dirty="0" smtClean="0"/>
          </a:p>
          <a:p>
            <a:pPr algn="just"/>
            <a:r>
              <a:rPr lang="es-ES_tradnl" sz="1600" dirty="0" smtClean="0"/>
              <a:t>Celebrar acuerdos marcos a nivel regional:</a:t>
            </a:r>
          </a:p>
          <a:p>
            <a:pPr algn="just">
              <a:buNone/>
            </a:pPr>
            <a:endParaRPr lang="es-ES_tradnl" sz="1600" dirty="0" smtClean="0"/>
          </a:p>
          <a:p>
            <a:pPr algn="just"/>
            <a:r>
              <a:rPr lang="es-ES_tradnl" sz="1600" dirty="0" smtClean="0"/>
              <a:t>De regulación de personas y de trabajadores migratorios intrarregionales en condiciones irregulares. </a:t>
            </a:r>
          </a:p>
          <a:p>
            <a:pPr algn="just"/>
            <a:endParaRPr lang="es-ES_tradnl" sz="1600" dirty="0" smtClean="0"/>
          </a:p>
          <a:p>
            <a:pPr algn="just"/>
            <a:r>
              <a:rPr lang="es-ES_tradnl" sz="1600" dirty="0" smtClean="0"/>
              <a:t>De implementación de programas de recepción de mano de obra intrarregional en condiciones de una migración temporal circular bajo el esquema de trabajo decente con programas de retorno voluntario.</a:t>
            </a:r>
          </a:p>
          <a:p>
            <a:pPr algn="just"/>
            <a:endParaRPr lang="es-ES_tradnl" sz="1600" dirty="0" smtClean="0"/>
          </a:p>
          <a:p>
            <a:pPr algn="just"/>
            <a:r>
              <a:rPr lang="es-ES_tradnl" sz="1600" dirty="0" smtClean="0"/>
              <a:t>Impulsar  el proyecto de emisión de visa única laboral o extensión de un permiso de trabajo regional e intrarregional </a:t>
            </a:r>
          </a:p>
          <a:p>
            <a:pPr algn="just">
              <a:buNone/>
            </a:pPr>
            <a:endParaRPr lang="es-ES_tradnl" sz="1600" dirty="0" smtClean="0"/>
          </a:p>
          <a:p>
            <a:pPr algn="just"/>
            <a:r>
              <a:rPr lang="es-ES_tradnl" sz="1600" dirty="0" smtClean="0"/>
              <a:t>De homologación de competencias, conocimientos y profesiones de trabajadores migrantes regionales e intrarregionales. </a:t>
            </a:r>
          </a:p>
          <a:p>
            <a:pPr algn="just"/>
            <a:endParaRPr lang="es-ES_tradnl" sz="1400" dirty="0" smtClean="0"/>
          </a:p>
          <a:p>
            <a:pPr algn="just">
              <a:buNone/>
            </a:pPr>
            <a:endParaRPr lang="es-ES_tradnl" sz="4000" dirty="0" smtClean="0"/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Propuestas de Políticas Migratorias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7649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SV" dirty="0" smtClean="0"/>
              <a:t>Creación de Mecanismos regionales e </a:t>
            </a:r>
            <a:r>
              <a:rPr lang="es-SV" dirty="0" err="1" smtClean="0"/>
              <a:t>intra</a:t>
            </a:r>
            <a:r>
              <a:rPr lang="es-SV" dirty="0" smtClean="0"/>
              <a:t> regionales, que permitan el ingreso irrestricto a la justicia laboral administrativa y judicial en la demanda de derechos laborales de los trabajadores(as) migrantes.</a:t>
            </a:r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Acuerdos para la implementación de programas de formación profesional o técnica de los trabajadores migratorios </a:t>
            </a:r>
            <a:r>
              <a:rPr lang="es-SV" dirty="0" err="1" smtClean="0"/>
              <a:t>intra</a:t>
            </a:r>
            <a:r>
              <a:rPr lang="es-SV" dirty="0" smtClean="0"/>
              <a:t> regionales.</a:t>
            </a:r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Crear mecanismos que impidan la doble tributación de las rentas obtenidas en concepto de salarios u honorarios devengados por los trabajadores migrantes.</a:t>
            </a:r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Celebrar  acuerdos regionales o </a:t>
            </a:r>
            <a:r>
              <a:rPr lang="es-SV" dirty="0" err="1" smtClean="0"/>
              <a:t>intra</a:t>
            </a:r>
            <a:r>
              <a:rPr lang="es-SV" dirty="0" smtClean="0"/>
              <a:t> regionales que permitan la prevención, atención y combate de la trata de personas, en sus diferentes modalidades, incluyendo la explotación laboral.</a:t>
            </a:r>
          </a:p>
          <a:p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Propuestas de Políticas Migratorias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92500"/>
          </a:bodyPr>
          <a:lstStyle/>
          <a:p>
            <a:pPr algn="just"/>
            <a:r>
              <a:rPr lang="es-ES_tradnl" dirty="0" smtClean="0"/>
              <a:t>En el proceso migratorio participan los Estados de origen, de tránsito y de destino; quienes comparten cuotas de responsabilidad territorial en la protección de los derechos humanos y laborales en función de sus políticas públicas en materia de migración, de las leyes de la materia y del derecho internacional de derechos humanos y de protección de los trabajadores migrantes, de acuerdos bilaterales o multilaterales y de implementación de buenas prácticas al respecto.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Introducción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lpg_bandera_8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9332" name="Picture 4" descr="Imagen:El Salvador COA.sv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549275"/>
            <a:ext cx="2016125" cy="1958975"/>
          </a:xfrm>
          <a:prstGeom prst="rect">
            <a:avLst/>
          </a:prstGeom>
          <a:noFill/>
        </p:spPr>
      </p:pic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571868" y="5715016"/>
            <a:ext cx="51054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SV" sz="4000" b="1" i="1" dirty="0" smtClean="0">
                <a:solidFill>
                  <a:srgbClr val="ECB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GRACIAS</a:t>
            </a:r>
            <a:endParaRPr lang="es-MX" sz="4000" b="1" i="1" dirty="0">
              <a:solidFill>
                <a:srgbClr val="ECB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/>
          </a:bodyPr>
          <a:lstStyle/>
          <a:p>
            <a:pPr algn="just"/>
            <a:r>
              <a:rPr lang="es-ES_tradnl" sz="2400" dirty="0" smtClean="0"/>
              <a:t>Abordar el desarrollo de políticas de migración laboral en los países de destino.</a:t>
            </a:r>
          </a:p>
          <a:p>
            <a:pPr algn="just">
              <a:buNone/>
            </a:pPr>
            <a:endParaRPr lang="es-ES_tradnl" sz="2400" dirty="0" smtClean="0"/>
          </a:p>
          <a:p>
            <a:pPr algn="just"/>
            <a:r>
              <a:rPr lang="es-ES_tradnl" sz="2400" dirty="0" smtClean="0"/>
              <a:t>Mencionar las características de la migración Sur- Sur.</a:t>
            </a:r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Comentar acerca de la migración en El Salvador. </a:t>
            </a:r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Protección de los trabajadores Migrantes y sus familias.</a:t>
            </a:r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Propuestas de Políticas Migratorias. </a:t>
            </a:r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57356" y="274638"/>
            <a:ext cx="6829444" cy="1143000"/>
          </a:xfrm>
        </p:spPr>
        <p:txBody>
          <a:bodyPr/>
          <a:lstStyle/>
          <a:p>
            <a:r>
              <a:rPr lang="es-ES_tradnl" dirty="0" smtClean="0"/>
              <a:t>Objetivo</a:t>
            </a:r>
            <a:endParaRPr lang="es-MX" dirty="0"/>
          </a:p>
        </p:txBody>
      </p:sp>
      <p:pic>
        <p:nvPicPr>
          <p:cNvPr id="4" name="Picture 4" descr="j02854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85720" y="214290"/>
            <a:ext cx="1439863" cy="1344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Los países de destino o destinatarios de la fuerza laboral extranjera, son los principales responsables de asegurar el respeto a los derechos humanos y laborales de los trabajadores migrantes.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rmAutofit/>
          </a:bodyPr>
          <a:lstStyle/>
          <a:p>
            <a:r>
              <a:rPr lang="es-ES_tradnl" dirty="0" smtClean="0"/>
              <a:t>Políticas de Migración Laboral en Países de Destino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_tradnl" dirty="0" smtClean="0"/>
              <a:t>Los países de destino deben de celebrar con los países de origen, acuerdos de regularización de trabajadores en condiciones irregulares.</a:t>
            </a:r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Asimismo deben de celebrar acuerdos bilaterales o multilaterales con países de origen de aceptación de mano de obra extranjera, bajo programas de migración temporal circular  y trabajo decente.</a:t>
            </a:r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Deben realizar estudios sobre sectores económicos específicos necesitados de mano de obra extranjera, lo cual contribuye a dinamizar sus economías.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sz="2500" dirty="0" smtClean="0"/>
              <a:t>Garantizar el derecho a la seguridad social y previsional de los trabajadores inmigrantes.</a:t>
            </a:r>
          </a:p>
          <a:p>
            <a:pPr algn="just"/>
            <a:endParaRPr lang="es-ES_tradnl" sz="2500" dirty="0" smtClean="0"/>
          </a:p>
          <a:p>
            <a:pPr algn="just"/>
            <a:r>
              <a:rPr lang="es-ES_tradnl" sz="2500" dirty="0" smtClean="0"/>
              <a:t>Garantizarles el acceso a la justicia (administrativa y judicial), en la demanda de sus derechos laborales.</a:t>
            </a:r>
          </a:p>
          <a:p>
            <a:pPr algn="just"/>
            <a:endParaRPr lang="es-ES_tradnl" sz="2500" dirty="0" smtClean="0"/>
          </a:p>
          <a:p>
            <a:pPr algn="just"/>
            <a:r>
              <a:rPr lang="es-ES_tradnl" sz="2500" dirty="0" smtClean="0"/>
              <a:t>Asegurarles la transferencia de las cotizaciones previsionales a los estados de origen de los trabajadores emigrantes para que gocen de un retiro digno.</a:t>
            </a:r>
          </a:p>
          <a:p>
            <a:pPr>
              <a:buNone/>
            </a:pPr>
            <a:endParaRPr lang="es-ES_tradn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/>
              <a:t>Crear comisiones binacionales que aseguren la protección de los derechos laborales de los trabajadores emigrantes.</a:t>
            </a:r>
            <a:endParaRPr lang="es-MX" dirty="0" smtClean="0"/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Crear en coordinación con los países de origen campañas de información y divulgación de los derechos laborales que les asisten en sus estados y la obligación de estos de cumplírselos.</a:t>
            </a:r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Facilitar la transferencia de remesas, capitales, competencias y conocimientos a sus países de origen.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sz="2500" dirty="0" smtClean="0"/>
              <a:t>Asegurarles en general su bienestar social, integración y cohesión social.</a:t>
            </a:r>
          </a:p>
          <a:p>
            <a:pPr algn="just"/>
            <a:endParaRPr lang="es-ES_tradnl" sz="2500" dirty="0" smtClean="0"/>
          </a:p>
          <a:p>
            <a:pPr algn="just"/>
            <a:r>
              <a:rPr lang="es-ES_tradnl" sz="2500" dirty="0" smtClean="0"/>
              <a:t>Revisar los sistemas de admisión de mano de obra extranjera.</a:t>
            </a:r>
            <a:endParaRPr lang="es-MX" sz="25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sz="2500" dirty="0" smtClean="0"/>
              <a:t>Comparten fronteras comunes</a:t>
            </a:r>
          </a:p>
          <a:p>
            <a:endParaRPr lang="es-ES_tradnl" sz="2500" dirty="0" smtClean="0"/>
          </a:p>
          <a:p>
            <a:r>
              <a:rPr lang="es-ES_tradnl" sz="2500" dirty="0" smtClean="0"/>
              <a:t>Aproximación geográfica</a:t>
            </a:r>
          </a:p>
          <a:p>
            <a:endParaRPr lang="es-ES_tradnl" sz="2500" dirty="0" smtClean="0"/>
          </a:p>
          <a:p>
            <a:r>
              <a:rPr lang="es-ES_tradnl" sz="2500" dirty="0" smtClean="0"/>
              <a:t>Países con  índices de desarrollo coincidentes o similares.</a:t>
            </a:r>
            <a:endParaRPr lang="es-MX" sz="25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es-ES_tradnl" sz="4400" dirty="0" smtClean="0"/>
              <a:t>Migración sur-sur</a:t>
            </a:r>
            <a:br>
              <a:rPr lang="es-ES_tradnl" sz="4400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sz="3600" dirty="0" smtClean="0"/>
              <a:t>Características: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535</TotalTime>
  <Words>940</Words>
  <Application>Microsoft Office PowerPoint</Application>
  <PresentationFormat>On-screen Show (4:3)</PresentationFormat>
  <Paragraphs>136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Concurrencia</vt:lpstr>
      <vt:lpstr>2º TALLER DE LA CRM SOBRE PROGRAMAS DE TRABAJADORES TEMPORALES EXTRANJEROS.  Enfoque Intra Regional o Sur-Sur </vt:lpstr>
      <vt:lpstr>Introducción</vt:lpstr>
      <vt:lpstr>Objetivo</vt:lpstr>
      <vt:lpstr>Políticas de Migración Laboral en Países de Destino</vt:lpstr>
      <vt:lpstr>…</vt:lpstr>
      <vt:lpstr>…</vt:lpstr>
      <vt:lpstr>…</vt:lpstr>
      <vt:lpstr>…</vt:lpstr>
      <vt:lpstr>Migración sur-sur  Características:</vt:lpstr>
      <vt:lpstr>… según la OIM</vt:lpstr>
      <vt:lpstr>…</vt:lpstr>
      <vt:lpstr>PowerPoint Presentation</vt:lpstr>
      <vt:lpstr>Migración en El Salvador</vt:lpstr>
      <vt:lpstr>Como país de destino</vt:lpstr>
      <vt:lpstr>Protección de los Trabajadores Migrantes</vt:lpstr>
      <vt:lpstr>PowerPoint Presentation</vt:lpstr>
      <vt:lpstr>Propuestas de Políticas Migratorias</vt:lpstr>
      <vt:lpstr>Propuestas de Políticas Migratorias</vt:lpstr>
      <vt:lpstr>Propuestas de Políticas Migratorias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2º TALLER DE LA CRM SOBRE PROGRAMAS DE TRABAJADORES TEMPORALES EXTRANJEROS; enfoque Intrarregional o Sur-Sur</dc:title>
  <dc:creator>Administrator</dc:creator>
  <cp:lastModifiedBy>CON Ana Paola</cp:lastModifiedBy>
  <cp:revision>83</cp:revision>
  <dcterms:created xsi:type="dcterms:W3CDTF">2011-04-26T17:13:38Z</dcterms:created>
  <dcterms:modified xsi:type="dcterms:W3CDTF">2017-03-14T18:01:56Z</dcterms:modified>
</cp:coreProperties>
</file>