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58" r:id="rId3"/>
    <p:sldId id="270" r:id="rId4"/>
    <p:sldId id="272" r:id="rId5"/>
    <p:sldId id="259" r:id="rId6"/>
    <p:sldId id="260" r:id="rId7"/>
    <p:sldId id="268" r:id="rId8"/>
    <p:sldId id="269" r:id="rId9"/>
    <p:sldId id="271" r:id="rId10"/>
  </p:sldIdLst>
  <p:sldSz cx="9144000" cy="6858000" type="screen4x3"/>
  <p:notesSz cx="6858000" cy="91440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72" autoAdjust="0"/>
    <p:restoredTop sz="94660"/>
  </p:normalViewPr>
  <p:slideViewPr>
    <p:cSldViewPr>
      <p:cViewPr>
        <p:scale>
          <a:sx n="156" d="100"/>
          <a:sy n="156" d="100"/>
        </p:scale>
        <p:origin x="-664" y="-2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4C675F-231E-487A-9453-6601BEF55245}" type="datetimeFigureOut">
              <a:rPr lang="es-CR" smtClean="0"/>
              <a:pPr/>
              <a:t>11/19/13</a:t>
            </a:fld>
            <a:endParaRPr lang="es-CR"/>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R"/>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B799CB-95BC-41A7-960A-C2B827EDA232}" type="slidenum">
              <a:rPr lang="es-CR" smtClean="0"/>
              <a:pPr/>
              <a:t>‹Nr.›</a:t>
            </a:fld>
            <a:endParaRPr lang="es-CR"/>
          </a:p>
        </p:txBody>
      </p:sp>
    </p:spTree>
    <p:extLst>
      <p:ext uri="{BB962C8B-B14F-4D97-AF65-F5344CB8AC3E}">
        <p14:creationId xmlns:p14="http://schemas.microsoft.com/office/powerpoint/2010/main" val="18260901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6387"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ES" dirty="0" smtClean="0"/>
          </a:p>
        </p:txBody>
      </p:sp>
      <p:sp>
        <p:nvSpPr>
          <p:cNvPr id="14340"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F8053D4-99FB-447C-B235-D819B7FE7AE5}" type="slidenum">
              <a:rPr lang="es-CR" smtClean="0"/>
              <a:pPr fontAlgn="base">
                <a:spcBef>
                  <a:spcPct val="0"/>
                </a:spcBef>
                <a:spcAft>
                  <a:spcPct val="0"/>
                </a:spcAft>
                <a:defRPr/>
              </a:pPr>
              <a:t>2</a:t>
            </a:fld>
            <a:endParaRPr lang="es-C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R" dirty="0"/>
          </a:p>
        </p:txBody>
      </p:sp>
      <p:sp>
        <p:nvSpPr>
          <p:cNvPr id="4" name="3 Marcador de número de diapositiva"/>
          <p:cNvSpPr>
            <a:spLocks noGrp="1"/>
          </p:cNvSpPr>
          <p:nvPr>
            <p:ph type="sldNum" sz="quarter" idx="10"/>
          </p:nvPr>
        </p:nvSpPr>
        <p:spPr/>
        <p:txBody>
          <a:bodyPr/>
          <a:lstStyle/>
          <a:p>
            <a:fld id="{4DB799CB-95BC-41A7-960A-C2B827EDA232}" type="slidenum">
              <a:rPr lang="es-CR" smtClean="0"/>
              <a:pPr/>
              <a:t>5</a:t>
            </a:fld>
            <a:endParaRPr lang="es-C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R"/>
          </a:p>
        </p:txBody>
      </p:sp>
      <p:sp>
        <p:nvSpPr>
          <p:cNvPr id="4" name="3 Marcador de fecha"/>
          <p:cNvSpPr>
            <a:spLocks noGrp="1"/>
          </p:cNvSpPr>
          <p:nvPr>
            <p:ph type="dt" sz="half" idx="10"/>
          </p:nvPr>
        </p:nvSpPr>
        <p:spPr/>
        <p:txBody>
          <a:bodyPr/>
          <a:lstStyle/>
          <a:p>
            <a:fld id="{3C373DC5-AF42-4283-89A6-84AE7486D197}" type="datetimeFigureOut">
              <a:rPr lang="es-CR" smtClean="0"/>
              <a:pPr/>
              <a:t>11/19/13</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96D5F7D3-B91E-46ED-A6AB-5CFA8410D7DD}" type="slidenum">
              <a:rPr lang="es-CR" smtClean="0"/>
              <a:pPr/>
              <a:t>‹Nr.›</a:t>
            </a:fld>
            <a:endParaRPr lang="es-C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3C373DC5-AF42-4283-89A6-84AE7486D197}" type="datetimeFigureOut">
              <a:rPr lang="es-CR" smtClean="0"/>
              <a:pPr/>
              <a:t>11/19/13</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96D5F7D3-B91E-46ED-A6AB-5CFA8410D7DD}" type="slidenum">
              <a:rPr lang="es-CR" smtClean="0"/>
              <a:pPr/>
              <a:t>‹Nr.›</a:t>
            </a:fld>
            <a:endParaRPr lang="es-C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3C373DC5-AF42-4283-89A6-84AE7486D197}" type="datetimeFigureOut">
              <a:rPr lang="es-CR" smtClean="0"/>
              <a:pPr/>
              <a:t>11/19/13</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96D5F7D3-B91E-46ED-A6AB-5CFA8410D7DD}" type="slidenum">
              <a:rPr lang="es-CR" smtClean="0"/>
              <a:pPr/>
              <a:t>‹Nr.›</a:t>
            </a:fld>
            <a:endParaRPr lang="es-C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3C373DC5-AF42-4283-89A6-84AE7486D197}" type="datetimeFigureOut">
              <a:rPr lang="es-CR" smtClean="0"/>
              <a:pPr/>
              <a:t>11/19/13</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96D5F7D3-B91E-46ED-A6AB-5CFA8410D7DD}" type="slidenum">
              <a:rPr lang="es-CR" smtClean="0"/>
              <a:pPr/>
              <a:t>‹Nr.›</a:t>
            </a:fld>
            <a:endParaRPr lang="es-C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C373DC5-AF42-4283-89A6-84AE7486D197}" type="datetimeFigureOut">
              <a:rPr lang="es-CR" smtClean="0"/>
              <a:pPr/>
              <a:t>11/19/13</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96D5F7D3-B91E-46ED-A6AB-5CFA8410D7DD}" type="slidenum">
              <a:rPr lang="es-CR" smtClean="0"/>
              <a:pPr/>
              <a:t>‹Nr.›</a:t>
            </a:fld>
            <a:endParaRPr lang="es-C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fecha"/>
          <p:cNvSpPr>
            <a:spLocks noGrp="1"/>
          </p:cNvSpPr>
          <p:nvPr>
            <p:ph type="dt" sz="half" idx="10"/>
          </p:nvPr>
        </p:nvSpPr>
        <p:spPr/>
        <p:txBody>
          <a:bodyPr/>
          <a:lstStyle/>
          <a:p>
            <a:fld id="{3C373DC5-AF42-4283-89A6-84AE7486D197}" type="datetimeFigureOut">
              <a:rPr lang="es-CR" smtClean="0"/>
              <a:pPr/>
              <a:t>11/19/13</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96D5F7D3-B91E-46ED-A6AB-5CFA8410D7DD}" type="slidenum">
              <a:rPr lang="es-CR" smtClean="0"/>
              <a:pPr/>
              <a:t>‹Nr.›</a:t>
            </a:fld>
            <a:endParaRPr lang="es-C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7" name="6 Marcador de fecha"/>
          <p:cNvSpPr>
            <a:spLocks noGrp="1"/>
          </p:cNvSpPr>
          <p:nvPr>
            <p:ph type="dt" sz="half" idx="10"/>
          </p:nvPr>
        </p:nvSpPr>
        <p:spPr/>
        <p:txBody>
          <a:bodyPr/>
          <a:lstStyle/>
          <a:p>
            <a:fld id="{3C373DC5-AF42-4283-89A6-84AE7486D197}" type="datetimeFigureOut">
              <a:rPr lang="es-CR" smtClean="0"/>
              <a:pPr/>
              <a:t>11/19/13</a:t>
            </a:fld>
            <a:endParaRPr lang="es-CR"/>
          </a:p>
        </p:txBody>
      </p:sp>
      <p:sp>
        <p:nvSpPr>
          <p:cNvPr id="8" name="7 Marcador de pie de página"/>
          <p:cNvSpPr>
            <a:spLocks noGrp="1"/>
          </p:cNvSpPr>
          <p:nvPr>
            <p:ph type="ftr" sz="quarter" idx="11"/>
          </p:nvPr>
        </p:nvSpPr>
        <p:spPr/>
        <p:txBody>
          <a:bodyPr/>
          <a:lstStyle/>
          <a:p>
            <a:endParaRPr lang="es-CR"/>
          </a:p>
        </p:txBody>
      </p:sp>
      <p:sp>
        <p:nvSpPr>
          <p:cNvPr id="9" name="8 Marcador de número de diapositiva"/>
          <p:cNvSpPr>
            <a:spLocks noGrp="1"/>
          </p:cNvSpPr>
          <p:nvPr>
            <p:ph type="sldNum" sz="quarter" idx="12"/>
          </p:nvPr>
        </p:nvSpPr>
        <p:spPr/>
        <p:txBody>
          <a:bodyPr/>
          <a:lstStyle/>
          <a:p>
            <a:fld id="{96D5F7D3-B91E-46ED-A6AB-5CFA8410D7DD}" type="slidenum">
              <a:rPr lang="es-CR" smtClean="0"/>
              <a:pPr/>
              <a:t>‹Nr.›</a:t>
            </a:fld>
            <a:endParaRPr lang="es-C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fecha"/>
          <p:cNvSpPr>
            <a:spLocks noGrp="1"/>
          </p:cNvSpPr>
          <p:nvPr>
            <p:ph type="dt" sz="half" idx="10"/>
          </p:nvPr>
        </p:nvSpPr>
        <p:spPr/>
        <p:txBody>
          <a:bodyPr/>
          <a:lstStyle/>
          <a:p>
            <a:fld id="{3C373DC5-AF42-4283-89A6-84AE7486D197}" type="datetimeFigureOut">
              <a:rPr lang="es-CR" smtClean="0"/>
              <a:pPr/>
              <a:t>11/19/13</a:t>
            </a:fld>
            <a:endParaRPr lang="es-CR"/>
          </a:p>
        </p:txBody>
      </p:sp>
      <p:sp>
        <p:nvSpPr>
          <p:cNvPr id="4" name="3 Marcador de pie de página"/>
          <p:cNvSpPr>
            <a:spLocks noGrp="1"/>
          </p:cNvSpPr>
          <p:nvPr>
            <p:ph type="ftr" sz="quarter" idx="11"/>
          </p:nvPr>
        </p:nvSpPr>
        <p:spPr/>
        <p:txBody>
          <a:bodyPr/>
          <a:lstStyle/>
          <a:p>
            <a:endParaRPr lang="es-CR"/>
          </a:p>
        </p:txBody>
      </p:sp>
      <p:sp>
        <p:nvSpPr>
          <p:cNvPr id="5" name="4 Marcador de número de diapositiva"/>
          <p:cNvSpPr>
            <a:spLocks noGrp="1"/>
          </p:cNvSpPr>
          <p:nvPr>
            <p:ph type="sldNum" sz="quarter" idx="12"/>
          </p:nvPr>
        </p:nvSpPr>
        <p:spPr/>
        <p:txBody>
          <a:bodyPr/>
          <a:lstStyle/>
          <a:p>
            <a:fld id="{96D5F7D3-B91E-46ED-A6AB-5CFA8410D7DD}" type="slidenum">
              <a:rPr lang="es-CR" smtClean="0"/>
              <a:pPr/>
              <a:t>‹Nr.›</a:t>
            </a:fld>
            <a:endParaRPr lang="es-C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C373DC5-AF42-4283-89A6-84AE7486D197}" type="datetimeFigureOut">
              <a:rPr lang="es-CR" smtClean="0"/>
              <a:pPr/>
              <a:t>11/19/13</a:t>
            </a:fld>
            <a:endParaRPr lang="es-CR"/>
          </a:p>
        </p:txBody>
      </p:sp>
      <p:sp>
        <p:nvSpPr>
          <p:cNvPr id="3" name="2 Marcador de pie de página"/>
          <p:cNvSpPr>
            <a:spLocks noGrp="1"/>
          </p:cNvSpPr>
          <p:nvPr>
            <p:ph type="ftr" sz="quarter" idx="11"/>
          </p:nvPr>
        </p:nvSpPr>
        <p:spPr/>
        <p:txBody>
          <a:bodyPr/>
          <a:lstStyle/>
          <a:p>
            <a:endParaRPr lang="es-CR"/>
          </a:p>
        </p:txBody>
      </p:sp>
      <p:sp>
        <p:nvSpPr>
          <p:cNvPr id="4" name="3 Marcador de número de diapositiva"/>
          <p:cNvSpPr>
            <a:spLocks noGrp="1"/>
          </p:cNvSpPr>
          <p:nvPr>
            <p:ph type="sldNum" sz="quarter" idx="12"/>
          </p:nvPr>
        </p:nvSpPr>
        <p:spPr/>
        <p:txBody>
          <a:bodyPr/>
          <a:lstStyle/>
          <a:p>
            <a:fld id="{96D5F7D3-B91E-46ED-A6AB-5CFA8410D7DD}" type="slidenum">
              <a:rPr lang="es-CR" smtClean="0"/>
              <a:pPr/>
              <a:t>‹Nr.›</a:t>
            </a:fld>
            <a:endParaRPr lang="es-C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C373DC5-AF42-4283-89A6-84AE7486D197}" type="datetimeFigureOut">
              <a:rPr lang="es-CR" smtClean="0"/>
              <a:pPr/>
              <a:t>11/19/13</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96D5F7D3-B91E-46ED-A6AB-5CFA8410D7DD}" type="slidenum">
              <a:rPr lang="es-CR" smtClean="0"/>
              <a:pPr/>
              <a:t>‹Nr.›</a:t>
            </a:fld>
            <a:endParaRPr lang="es-C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C373DC5-AF42-4283-89A6-84AE7486D197}" type="datetimeFigureOut">
              <a:rPr lang="es-CR" smtClean="0"/>
              <a:pPr/>
              <a:t>11/19/13</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96D5F7D3-B91E-46ED-A6AB-5CFA8410D7DD}" type="slidenum">
              <a:rPr lang="es-CR" smtClean="0"/>
              <a:pPr/>
              <a:t>‹Nr.›</a:t>
            </a:fld>
            <a:endParaRPr lang="es-C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373DC5-AF42-4283-89A6-84AE7486D197}" type="datetimeFigureOut">
              <a:rPr lang="es-CR" smtClean="0"/>
              <a:pPr/>
              <a:t>11/19/13</a:t>
            </a:fld>
            <a:endParaRPr lang="es-C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D5F7D3-B91E-46ED-A6AB-5CFA8410D7DD}" type="slidenum">
              <a:rPr lang="es-CR" smtClean="0"/>
              <a:pPr/>
              <a:t>‹Nr.›</a:t>
            </a:fld>
            <a:endParaRPr lang="es-C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 Id="rId3"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642910" y="1928802"/>
            <a:ext cx="7772400" cy="2357454"/>
          </a:xfrm>
          <a:prstGeom prst="rect">
            <a:avLst/>
          </a:prstGeom>
        </p:spPr>
        <p:txBody>
          <a:bodyPr lIns="0" rIns="0" bIns="0" anchor="b"/>
          <a:lstStyle/>
          <a:p>
            <a:pPr algn="ctr"/>
            <a:r>
              <a:rPr lang="en-GB" sz="2000" b="1" dirty="0" smtClean="0"/>
              <a:t>Meeting of the Liaison Officer Network to Combat </a:t>
            </a:r>
          </a:p>
          <a:p>
            <a:pPr algn="ctr"/>
            <a:r>
              <a:rPr lang="en-GB" sz="2000" b="1" dirty="0" smtClean="0"/>
              <a:t>Migrant Smuggling and Trafficking </a:t>
            </a:r>
          </a:p>
          <a:p>
            <a:pPr algn="ctr"/>
            <a:r>
              <a:rPr lang="en-GB" sz="2000" b="1" dirty="0" smtClean="0"/>
              <a:t>Regional Consultation Group on Migration (RCGM)</a:t>
            </a:r>
            <a:endParaRPr lang="en-GB" sz="2000" dirty="0" smtClean="0"/>
          </a:p>
          <a:p>
            <a:pPr algn="ctr" fontAlgn="auto">
              <a:spcAft>
                <a:spcPts val="0"/>
              </a:spcAft>
              <a:defRPr/>
            </a:pPr>
            <a:r>
              <a:rPr lang="en-GB" sz="2000" b="1" dirty="0" smtClean="0">
                <a:ea typeface="+mj-ea"/>
                <a:cs typeface="+mj-cs"/>
              </a:rPr>
              <a:t/>
            </a:r>
            <a:br>
              <a:rPr lang="en-GB" sz="2000" b="1" dirty="0" smtClean="0">
                <a:ea typeface="+mj-ea"/>
                <a:cs typeface="+mj-cs"/>
              </a:rPr>
            </a:br>
            <a:r>
              <a:rPr lang="en-GB" sz="2000" b="1" dirty="0" smtClean="0">
                <a:ea typeface="+mj-ea"/>
                <a:cs typeface="+mj-cs"/>
              </a:rPr>
              <a:t>San José, Costa Rica</a:t>
            </a:r>
            <a:br>
              <a:rPr lang="en-GB" sz="2000" b="1" dirty="0" smtClean="0">
                <a:ea typeface="+mj-ea"/>
                <a:cs typeface="+mj-cs"/>
              </a:rPr>
            </a:br>
            <a:r>
              <a:rPr lang="en-GB" sz="2000" b="1" dirty="0" smtClean="0">
                <a:ea typeface="+mj-ea"/>
                <a:cs typeface="+mj-cs"/>
              </a:rPr>
              <a:t>November 18, 2013</a:t>
            </a:r>
            <a:endParaRPr lang="en-GB" sz="2000" b="1" dirty="0">
              <a:ea typeface="+mj-ea"/>
              <a:cs typeface="+mj-cs"/>
            </a:endParaRPr>
          </a:p>
        </p:txBody>
      </p:sp>
      <p:sp>
        <p:nvSpPr>
          <p:cNvPr id="5" name="2 Subtítulo"/>
          <p:cNvSpPr txBox="1">
            <a:spLocks/>
          </p:cNvSpPr>
          <p:nvPr/>
        </p:nvSpPr>
        <p:spPr>
          <a:xfrm>
            <a:off x="1143000" y="4572015"/>
            <a:ext cx="7072313" cy="1071563"/>
          </a:xfrm>
          <a:prstGeom prst="rect">
            <a:avLst/>
          </a:prstGeom>
        </p:spPr>
        <p:txBody>
          <a:bodyPr>
            <a:normAutofit/>
          </a:bodyPr>
          <a:lstStyle/>
          <a:p>
            <a:pPr marL="274320" indent="-274320" algn="ctr" fontAlgn="auto">
              <a:spcBef>
                <a:spcPct val="20000"/>
              </a:spcBef>
              <a:spcAft>
                <a:spcPts val="0"/>
              </a:spcAft>
              <a:buClr>
                <a:schemeClr val="accent3"/>
              </a:buClr>
              <a:buSzPct val="95000"/>
              <a:defRPr/>
            </a:pPr>
            <a:r>
              <a:rPr lang="en-GB" sz="2000" b="1" dirty="0" smtClean="0">
                <a:solidFill>
                  <a:schemeClr val="tx2">
                    <a:lumMod val="75000"/>
                  </a:schemeClr>
                </a:solidFill>
                <a:latin typeface="+mn-lt"/>
              </a:rPr>
              <a:t>REGIONAL NETWORK FOR </a:t>
            </a:r>
          </a:p>
          <a:p>
            <a:pPr marL="274320" indent="-274320" algn="ctr" fontAlgn="auto">
              <a:spcBef>
                <a:spcPct val="20000"/>
              </a:spcBef>
              <a:spcAft>
                <a:spcPts val="0"/>
              </a:spcAft>
              <a:buClr>
                <a:schemeClr val="accent3"/>
              </a:buClr>
              <a:buSzPct val="95000"/>
              <a:defRPr/>
            </a:pPr>
            <a:r>
              <a:rPr lang="en-GB" sz="2000" b="1" dirty="0" smtClean="0">
                <a:solidFill>
                  <a:schemeClr val="tx2">
                    <a:lumMod val="75000"/>
                  </a:schemeClr>
                </a:solidFill>
                <a:latin typeface="+mn-lt"/>
              </a:rPr>
              <a:t>CIVIL ORGANIZATIONS ON MIGRATION (RNCOM)</a:t>
            </a:r>
            <a:endParaRPr lang="en-GB" sz="2000" b="1" dirty="0">
              <a:solidFill>
                <a:schemeClr val="tx2">
                  <a:lumMod val="75000"/>
                </a:schemeClr>
              </a:solidFill>
              <a:latin typeface="+mn-lt"/>
            </a:endParaRPr>
          </a:p>
        </p:txBody>
      </p:sp>
      <p:pic>
        <p:nvPicPr>
          <p:cNvPr id="5124" name="Imagen 1" descr="LOGORROCM"/>
          <p:cNvPicPr>
            <a:picLocks noChangeAspect="1" noChangeArrowheads="1"/>
          </p:cNvPicPr>
          <p:nvPr/>
        </p:nvPicPr>
        <p:blipFill>
          <a:blip r:embed="rId2"/>
          <a:srcRect/>
          <a:stretch>
            <a:fillRect/>
          </a:stretch>
        </p:blipFill>
        <p:spPr bwMode="auto">
          <a:xfrm>
            <a:off x="3643306" y="642918"/>
            <a:ext cx="1560539" cy="1571636"/>
          </a:xfrm>
          <a:prstGeom prst="rect">
            <a:avLst/>
          </a:prstGeom>
          <a:noFill/>
          <a:ln w="9525">
            <a:noFill/>
            <a:miter lim="800000"/>
            <a:headEnd/>
            <a:tailEnd/>
          </a:ln>
        </p:spPr>
      </p:pic>
      <p:pic>
        <p:nvPicPr>
          <p:cNvPr id="5125" name="Imagen 2" descr="CRM Logo"/>
          <p:cNvPicPr>
            <a:picLocks noChangeAspect="1" noChangeArrowheads="1"/>
          </p:cNvPicPr>
          <p:nvPr/>
        </p:nvPicPr>
        <p:blipFill>
          <a:blip r:embed="rId3" cstate="print"/>
          <a:srcRect/>
          <a:stretch>
            <a:fillRect/>
          </a:stretch>
        </p:blipFill>
        <p:spPr bwMode="auto">
          <a:xfrm>
            <a:off x="7215206" y="5429264"/>
            <a:ext cx="1596426" cy="500077"/>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2 Marcador de contenido"/>
          <p:cNvSpPr>
            <a:spLocks noGrp="1"/>
          </p:cNvSpPr>
          <p:nvPr>
            <p:ph idx="1"/>
          </p:nvPr>
        </p:nvSpPr>
        <p:spPr>
          <a:xfrm>
            <a:off x="428596" y="857232"/>
            <a:ext cx="8229600" cy="5143536"/>
          </a:xfrm>
        </p:spPr>
        <p:txBody>
          <a:bodyPr>
            <a:normAutofit/>
          </a:bodyPr>
          <a:lstStyle/>
          <a:p>
            <a:pPr algn="just" eaLnBrk="1" hangingPunct="1">
              <a:buFont typeface="Wingdings" pitchFamily="2" charset="2"/>
              <a:buChar char="ü"/>
            </a:pPr>
            <a:r>
              <a:rPr lang="en-GB" sz="2400" dirty="0" smtClean="0"/>
              <a:t>RNCOM has observed advances in the passing of laws against the crime of trafficking in persons and the corresponding bylaws, with active participation of civil society through National Coalitions Against Trafficking in Persons.</a:t>
            </a:r>
          </a:p>
          <a:p>
            <a:pPr algn="just" eaLnBrk="1" hangingPunct="1">
              <a:buFont typeface="Wingdings" pitchFamily="2" charset="2"/>
              <a:buChar char="ü"/>
            </a:pPr>
            <a:endParaRPr lang="en-GB" sz="2400" dirty="0" smtClean="0"/>
          </a:p>
          <a:p>
            <a:pPr algn="just" eaLnBrk="1" hangingPunct="1">
              <a:buFont typeface="Wingdings" pitchFamily="2" charset="2"/>
              <a:buChar char="ü"/>
            </a:pPr>
            <a:r>
              <a:rPr lang="en-GB" sz="2400" dirty="0" smtClean="0"/>
              <a:t>We celebrate the recent passing of the Act on Transplantation of Organs, Tissues and Human Cells by the Government of Nicaragua.</a:t>
            </a:r>
          </a:p>
          <a:p>
            <a:pPr algn="just" eaLnBrk="1" hangingPunct="1">
              <a:buFont typeface="Wingdings 2" pitchFamily="18" charset="2"/>
              <a:buNone/>
            </a:pPr>
            <a:endParaRPr lang="en-GB" sz="2400" dirty="0" smtClean="0"/>
          </a:p>
          <a:p>
            <a:pPr algn="just" eaLnBrk="1" hangingPunct="1">
              <a:buFont typeface="Wingdings 2" pitchFamily="18" charset="2"/>
              <a:buNone/>
            </a:pPr>
            <a:endParaRPr lang="en-GB" sz="2400" dirty="0" smtClean="0"/>
          </a:p>
          <a:p>
            <a:pPr algn="just" eaLnBrk="1" hangingPunct="1">
              <a:buFont typeface="Wingdings 2" pitchFamily="18" charset="2"/>
              <a:buNone/>
            </a:pPr>
            <a:endParaRPr lang="en-GB" sz="2400" dirty="0" smtClean="0"/>
          </a:p>
          <a:p>
            <a:pPr algn="just" eaLnBrk="1" hangingPunct="1"/>
            <a:endParaRPr lang="en-GB" sz="2400" dirty="0" smtClean="0"/>
          </a:p>
        </p:txBody>
      </p:sp>
      <p:pic>
        <p:nvPicPr>
          <p:cNvPr id="6" name="Imagen 1" descr="LOGORROCM"/>
          <p:cNvPicPr>
            <a:picLocks noChangeAspect="1" noChangeArrowheads="1"/>
          </p:cNvPicPr>
          <p:nvPr/>
        </p:nvPicPr>
        <p:blipFill>
          <a:blip r:embed="rId3" cstate="print"/>
          <a:srcRect/>
          <a:stretch>
            <a:fillRect/>
          </a:stretch>
        </p:blipFill>
        <p:spPr bwMode="auto">
          <a:xfrm>
            <a:off x="8643966" y="6357958"/>
            <a:ext cx="428596" cy="431473"/>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57166"/>
            <a:ext cx="8229600" cy="6143668"/>
          </a:xfrm>
        </p:spPr>
        <p:txBody>
          <a:bodyPr vert="horz" lIns="91440" tIns="45720" rIns="91440" bIns="45720" rtlCol="0">
            <a:normAutofit/>
          </a:bodyPr>
          <a:lstStyle/>
          <a:p>
            <a:pPr algn="just">
              <a:buFont typeface="Wingdings" pitchFamily="2" charset="2"/>
              <a:buChar char="ü"/>
            </a:pPr>
            <a:r>
              <a:rPr lang="en-GB" sz="2400" dirty="0" smtClean="0"/>
              <a:t>We recognize the advances in joint efforts by civil </a:t>
            </a:r>
            <a:r>
              <a:rPr lang="en-GB" sz="2400" dirty="0" smtClean="0"/>
              <a:t>society and the Judiciaries relating to the implementation of training processes and protocols for action, specifically oriented toward judges in Costa Rica and Mexico</a:t>
            </a:r>
            <a:r>
              <a:rPr lang="en-GB" sz="2400" dirty="0" smtClean="0"/>
              <a:t>. </a:t>
            </a:r>
          </a:p>
          <a:p>
            <a:pPr algn="just">
              <a:buFont typeface="Wingdings" pitchFamily="2" charset="2"/>
              <a:buChar char="ü"/>
            </a:pPr>
            <a:endParaRPr lang="en-GB" sz="2400" dirty="0" smtClean="0"/>
          </a:p>
          <a:p>
            <a:pPr algn="just">
              <a:buFont typeface="Wingdings" pitchFamily="2" charset="2"/>
              <a:buChar char="ü"/>
            </a:pPr>
            <a:r>
              <a:rPr lang="en-GB" sz="2400" dirty="0" smtClean="0"/>
              <a:t>We urge the Regional Coalition Against Migrant Smuggling and Trafficking to </a:t>
            </a:r>
            <a:r>
              <a:rPr lang="en-GB" sz="2400" dirty="0" smtClean="0"/>
              <a:t>approach migrants’ and civil society organizations with the aim of implementing joint education, training and awareness-raising efforts, promoting active participation in the development of relevant laws and policies in Member States of RCM.</a:t>
            </a:r>
            <a:endParaRPr lang="en-GB" sz="2400" dirty="0" smtClean="0"/>
          </a:p>
          <a:p>
            <a:pPr algn="just">
              <a:buFont typeface="Wingdings" pitchFamily="2" charset="2"/>
              <a:buChar char="ü"/>
            </a:pPr>
            <a:endParaRPr lang="en-GB" sz="2400" dirty="0" smtClean="0"/>
          </a:p>
          <a:p>
            <a:pPr algn="just">
              <a:buFont typeface="Wingdings" pitchFamily="2" charset="2"/>
              <a:buChar char="ü"/>
            </a:pPr>
            <a:endParaRPr lang="en-GB" sz="2400" dirty="0" smtClean="0"/>
          </a:p>
        </p:txBody>
      </p:sp>
      <p:pic>
        <p:nvPicPr>
          <p:cNvPr id="4" name="Imagen 1" descr="LOGORROCM"/>
          <p:cNvPicPr>
            <a:picLocks noChangeAspect="1" noChangeArrowheads="1"/>
          </p:cNvPicPr>
          <p:nvPr/>
        </p:nvPicPr>
        <p:blipFill>
          <a:blip r:embed="rId2" cstate="print"/>
          <a:srcRect/>
          <a:stretch>
            <a:fillRect/>
          </a:stretch>
        </p:blipFill>
        <p:spPr bwMode="auto">
          <a:xfrm>
            <a:off x="8643966" y="6357958"/>
            <a:ext cx="428596" cy="431473"/>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buFont typeface="Wingdings" pitchFamily="2" charset="2"/>
              <a:buChar char="ü"/>
            </a:pPr>
            <a:r>
              <a:rPr lang="en-GB" sz="2400" dirty="0" smtClean="0"/>
              <a:t>As </a:t>
            </a:r>
            <a:r>
              <a:rPr lang="en-GB" sz="2400" dirty="0" smtClean="0"/>
              <a:t>social organizations, we have helped provide assistance to victims of trafficking. Within this framework, we have observed the limited advances by governments in ensuring the protection and assistance of victims of trafficking, in view of the lack of centres for specialized assistance</a:t>
            </a:r>
            <a:r>
              <a:rPr lang="en-GB" sz="2400" dirty="0" smtClean="0"/>
              <a:t>.</a:t>
            </a:r>
          </a:p>
          <a:p>
            <a:pPr algn="just">
              <a:buFont typeface="Wingdings" pitchFamily="2" charset="2"/>
              <a:buChar char="ü"/>
            </a:pPr>
            <a:endParaRPr lang="en-GB" sz="2400" dirty="0" smtClean="0"/>
          </a:p>
          <a:p>
            <a:pPr algn="just">
              <a:buFont typeface="Wingdings" pitchFamily="2" charset="2"/>
              <a:buChar char="ü"/>
            </a:pPr>
            <a:r>
              <a:rPr lang="en-GB" sz="2400" dirty="0" smtClean="0"/>
              <a:t>Training for administrative and judicial officers on identification of victims of trafficking and refuge seekers in need of protection should be implemented and strengthened. </a:t>
            </a:r>
          </a:p>
          <a:p>
            <a:pPr algn="just"/>
            <a:endParaRPr lang="en-GB" sz="2400" dirty="0" smtClean="0"/>
          </a:p>
          <a:p>
            <a:pPr algn="just"/>
            <a:endParaRPr lang="en-GB" sz="2400"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2 Marcador de contenido"/>
          <p:cNvSpPr>
            <a:spLocks noGrp="1"/>
          </p:cNvSpPr>
          <p:nvPr>
            <p:ph idx="1"/>
          </p:nvPr>
        </p:nvSpPr>
        <p:spPr>
          <a:xfrm>
            <a:off x="142844" y="571500"/>
            <a:ext cx="8786812" cy="6026150"/>
          </a:xfrm>
        </p:spPr>
        <p:txBody>
          <a:bodyPr>
            <a:normAutofit/>
          </a:bodyPr>
          <a:lstStyle/>
          <a:p>
            <a:pPr algn="just">
              <a:buNone/>
            </a:pPr>
            <a:endParaRPr lang="en-GB" sz="2400" dirty="0" smtClean="0"/>
          </a:p>
          <a:p>
            <a:pPr algn="just">
              <a:buFont typeface="Wingdings" pitchFamily="2" charset="2"/>
              <a:buChar char="ü"/>
            </a:pPr>
            <a:r>
              <a:rPr lang="en-GB" sz="2400" dirty="0" smtClean="0"/>
              <a:t>We are concerned about the fact that, upon identification of victims of trafficking by administrative officers with </a:t>
            </a:r>
            <a:r>
              <a:rPr lang="en-GB" sz="2400" dirty="0" smtClean="0"/>
              <a:t>a great deal of discretion, actions are implemented that violate the basic rights of the victims. We requests that a special visa is granted to persons identified as victims of trafficking, when appropriate</a:t>
            </a:r>
            <a:r>
              <a:rPr lang="en-GB" sz="2400" dirty="0" smtClean="0"/>
              <a:t>.</a:t>
            </a:r>
          </a:p>
          <a:p>
            <a:pPr algn="just">
              <a:buNone/>
            </a:pPr>
            <a:endParaRPr lang="en-GB" sz="2400" dirty="0" smtClean="0"/>
          </a:p>
          <a:p>
            <a:pPr algn="just">
              <a:buFont typeface="Wingdings" pitchFamily="2" charset="2"/>
              <a:buChar char="ü"/>
            </a:pPr>
            <a:r>
              <a:rPr lang="en-GB" sz="2400" dirty="0" smtClean="0"/>
              <a:t>We request that the guidelines and protocols of </a:t>
            </a:r>
            <a:r>
              <a:rPr lang="en-GB" sz="2400" dirty="0" smtClean="0"/>
              <a:t>RCM and the Regional Coalition Against Migrant Smuggling and Trafficking be implemented in an effective manner</a:t>
            </a:r>
            <a:r>
              <a:rPr lang="en-GB" sz="2400" dirty="0" smtClean="0"/>
              <a:t>.</a:t>
            </a:r>
          </a:p>
          <a:p>
            <a:pPr algn="just">
              <a:buNone/>
            </a:pPr>
            <a:endParaRPr lang="en-GB" sz="2400" dirty="0" smtClean="0"/>
          </a:p>
          <a:p>
            <a:pPr algn="just">
              <a:buFont typeface="Wingdings" pitchFamily="2" charset="2"/>
              <a:buChar char="ü"/>
            </a:pPr>
            <a:r>
              <a:rPr lang="en-GB" sz="2400" dirty="0" smtClean="0"/>
              <a:t>In regard to the </a:t>
            </a:r>
            <a:r>
              <a:rPr lang="en-GB" sz="2400" b="1" dirty="0" smtClean="0"/>
              <a:t>voluntary return </a:t>
            </a:r>
            <a:r>
              <a:rPr lang="en-GB" sz="2400" dirty="0" smtClean="0"/>
              <a:t>of victims or potential victims of trafficking, the terms established in the Palermo Protocol should be respected</a:t>
            </a:r>
            <a:r>
              <a:rPr lang="en-GB" sz="2400" dirty="0" smtClean="0"/>
              <a:t>.</a:t>
            </a:r>
          </a:p>
          <a:p>
            <a:pPr algn="just">
              <a:buFont typeface="Wingdings" pitchFamily="2" charset="2"/>
              <a:buChar char="ü"/>
            </a:pPr>
            <a:endParaRPr lang="en-GB" sz="2400" dirty="0" smtClean="0"/>
          </a:p>
          <a:p>
            <a:pPr algn="just" eaLnBrk="1" hangingPunct="1">
              <a:buNone/>
            </a:pPr>
            <a:endParaRPr lang="en-GB" sz="2400" dirty="0" smtClean="0"/>
          </a:p>
          <a:p>
            <a:pPr algn="just" eaLnBrk="1" hangingPunct="1">
              <a:buNone/>
            </a:pPr>
            <a:endParaRPr lang="en-GB" sz="2400" dirty="0"/>
          </a:p>
        </p:txBody>
      </p:sp>
      <p:pic>
        <p:nvPicPr>
          <p:cNvPr id="3" name="Imagen 1" descr="LOGORROCM"/>
          <p:cNvPicPr>
            <a:picLocks noChangeAspect="1" noChangeArrowheads="1"/>
          </p:cNvPicPr>
          <p:nvPr/>
        </p:nvPicPr>
        <p:blipFill>
          <a:blip r:embed="rId3" cstate="print"/>
          <a:srcRect/>
          <a:stretch>
            <a:fillRect/>
          </a:stretch>
        </p:blipFill>
        <p:spPr bwMode="auto">
          <a:xfrm>
            <a:off x="8643966" y="6357958"/>
            <a:ext cx="428596" cy="431473"/>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2 Marcador de contenido"/>
          <p:cNvSpPr>
            <a:spLocks noGrp="1"/>
          </p:cNvSpPr>
          <p:nvPr>
            <p:ph idx="1"/>
          </p:nvPr>
        </p:nvSpPr>
        <p:spPr>
          <a:xfrm>
            <a:off x="357158" y="357166"/>
            <a:ext cx="8229600" cy="6072230"/>
          </a:xfrm>
        </p:spPr>
        <p:txBody>
          <a:bodyPr>
            <a:normAutofit/>
          </a:bodyPr>
          <a:lstStyle/>
          <a:p>
            <a:pPr algn="just" eaLnBrk="1" hangingPunct="1">
              <a:buFont typeface="Wingdings" pitchFamily="2" charset="2"/>
              <a:buChar char="ü"/>
            </a:pPr>
            <a:r>
              <a:rPr lang="en-GB" sz="2400" dirty="0" smtClean="0"/>
              <a:t>We recognize the </a:t>
            </a:r>
            <a:r>
              <a:rPr lang="en-GB" sz="2400" dirty="0" smtClean="0"/>
              <a:t>actions implemented by the Directorate of Immigration of the Dominican Republic, together with IOM, to protect boys and girls in situations of beggary</a:t>
            </a:r>
            <a:r>
              <a:rPr lang="en-GB" sz="2400" dirty="0" smtClean="0"/>
              <a:t>.</a:t>
            </a:r>
          </a:p>
          <a:p>
            <a:pPr algn="just">
              <a:buNone/>
            </a:pPr>
            <a:endParaRPr lang="en-GB" sz="2400" dirty="0" smtClean="0"/>
          </a:p>
          <a:p>
            <a:pPr algn="just">
              <a:buFont typeface="Wingdings" pitchFamily="2" charset="2"/>
              <a:buChar char="ü"/>
            </a:pPr>
            <a:r>
              <a:rPr lang="en-GB" sz="2400" dirty="0" smtClean="0"/>
              <a:t>RNCOM insists on the need </a:t>
            </a:r>
            <a:r>
              <a:rPr lang="en-GB" sz="2400" dirty="0" smtClean="0"/>
              <a:t>to increase inspections by Ministries of Labour in order to prevent trafficking for the purpose of labour exploitation of migrant men and women, senior citizens and boys, girls and adolescents</a:t>
            </a:r>
            <a:r>
              <a:rPr lang="en-GB" sz="2400" dirty="0" smtClean="0"/>
              <a:t>.</a:t>
            </a:r>
          </a:p>
          <a:p>
            <a:pPr algn="just">
              <a:buFont typeface="Wingdings" pitchFamily="2" charset="2"/>
              <a:buChar char="ü"/>
            </a:pPr>
            <a:endParaRPr lang="en-GB" sz="2400" dirty="0" smtClean="0"/>
          </a:p>
          <a:p>
            <a:pPr algn="just">
              <a:buFont typeface="Wingdings" pitchFamily="2" charset="2"/>
              <a:buChar char="ü"/>
            </a:pPr>
            <a:r>
              <a:rPr lang="en-GB" sz="2400" dirty="0"/>
              <a:t>C</a:t>
            </a:r>
            <a:r>
              <a:rPr lang="en-GB" sz="2400" dirty="0" smtClean="0"/>
              <a:t>oordinated inter-institutional monitoring and training mechanisms should be developed to enable the identification of victims of trafficking for labour exploitation.</a:t>
            </a:r>
          </a:p>
          <a:p>
            <a:pPr algn="just">
              <a:buNone/>
            </a:pPr>
            <a:endParaRPr lang="en-GB" sz="2400" dirty="0" smtClean="0"/>
          </a:p>
          <a:p>
            <a:pPr algn="just">
              <a:buFont typeface="Wingdings" pitchFamily="2" charset="2"/>
              <a:buChar char="ü"/>
            </a:pPr>
            <a:endParaRPr lang="en-GB" sz="2400" dirty="0" smtClean="0"/>
          </a:p>
          <a:p>
            <a:pPr algn="just" eaLnBrk="1" hangingPunct="1">
              <a:buNone/>
            </a:pPr>
            <a:endParaRPr lang="en-GB" sz="2400" dirty="0" smtClean="0"/>
          </a:p>
          <a:p>
            <a:pPr algn="just" eaLnBrk="1" hangingPunct="1">
              <a:buFont typeface="Wingdings" pitchFamily="2" charset="2"/>
              <a:buChar char="ü"/>
            </a:pPr>
            <a:endParaRPr lang="en-GB" sz="2400" dirty="0" smtClean="0"/>
          </a:p>
          <a:p>
            <a:pPr algn="just" eaLnBrk="1" hangingPunct="1">
              <a:buFont typeface="Wingdings 2" pitchFamily="18" charset="2"/>
              <a:buNone/>
            </a:pPr>
            <a:endParaRPr lang="en-GB" sz="2400" dirty="0" smtClean="0"/>
          </a:p>
        </p:txBody>
      </p:sp>
      <p:pic>
        <p:nvPicPr>
          <p:cNvPr id="3" name="Imagen 1" descr="LOGORROCM"/>
          <p:cNvPicPr>
            <a:picLocks noChangeAspect="1" noChangeArrowheads="1"/>
          </p:cNvPicPr>
          <p:nvPr/>
        </p:nvPicPr>
        <p:blipFill>
          <a:blip r:embed="rId2" cstate="print"/>
          <a:srcRect/>
          <a:stretch>
            <a:fillRect/>
          </a:stretch>
        </p:blipFill>
        <p:spPr bwMode="auto">
          <a:xfrm>
            <a:off x="8643966" y="6357958"/>
            <a:ext cx="428596" cy="431473"/>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71472" y="357166"/>
            <a:ext cx="8229600" cy="6500834"/>
          </a:xfrm>
        </p:spPr>
        <p:txBody>
          <a:bodyPr vert="horz" lIns="91440" tIns="45720" rIns="91440" bIns="45720" rtlCol="0">
            <a:normAutofit/>
          </a:bodyPr>
          <a:lstStyle/>
          <a:p>
            <a:pPr algn="just">
              <a:buFont typeface="Wingdings" pitchFamily="2" charset="2"/>
              <a:buChar char="ü"/>
            </a:pPr>
            <a:r>
              <a:rPr lang="en-GB" sz="2400" dirty="0" smtClean="0"/>
              <a:t>We observe with attention the advances by governments relating to trafficking in persons for commercial sexual exploitation. However, we are concerned abou</a:t>
            </a:r>
            <a:r>
              <a:rPr lang="en-GB" sz="2400" dirty="0" smtClean="0"/>
              <a:t>t the absence of actions relating to the identification and protection of victims and prosecution of perpetrators of the crime of trafficking for labour exploitation. </a:t>
            </a:r>
            <a:r>
              <a:rPr lang="en-GB" sz="2400" dirty="0" smtClean="0"/>
              <a:t>Therefore, we recommend that </a:t>
            </a:r>
            <a:r>
              <a:rPr lang="en-GB" sz="2400" dirty="0" smtClean="0"/>
              <a:t>on-going monitoring efforts be carried out to ensure the implementation of labour inspection mechanisms that enable strengthening processes to identify victims of this crime</a:t>
            </a:r>
            <a:r>
              <a:rPr lang="en-GB" sz="2400" dirty="0" smtClean="0"/>
              <a:t>.</a:t>
            </a:r>
          </a:p>
          <a:p>
            <a:pPr algn="just">
              <a:buFont typeface="Wingdings" pitchFamily="2" charset="2"/>
              <a:buChar char="ü"/>
            </a:pPr>
            <a:endParaRPr lang="en-GB" sz="2400" dirty="0" smtClean="0"/>
          </a:p>
          <a:p>
            <a:pPr algn="just">
              <a:buFont typeface="Wingdings" pitchFamily="2" charset="2"/>
              <a:buChar char="ü"/>
            </a:pPr>
            <a:r>
              <a:rPr lang="en-GB" sz="2400" dirty="0" smtClean="0"/>
              <a:t>We invite governments to engage in dialogue – together with civil society – with employers, contractors and unions, </a:t>
            </a:r>
            <a:r>
              <a:rPr lang="en-GB" sz="2400" dirty="0" smtClean="0"/>
              <a:t>with the aim of preventing the crime of trafficking for labour exploitation</a:t>
            </a:r>
            <a:r>
              <a:rPr lang="en-GB" sz="2400" dirty="0" smtClean="0"/>
              <a:t>.</a:t>
            </a:r>
          </a:p>
          <a:p>
            <a:pPr algn="just">
              <a:buFont typeface="Wingdings" pitchFamily="2" charset="2"/>
              <a:buChar char="ü"/>
            </a:pPr>
            <a:endParaRPr lang="en-GB" sz="2400" dirty="0" smtClean="0"/>
          </a:p>
          <a:p>
            <a:pPr algn="just">
              <a:buNone/>
            </a:pPr>
            <a:endParaRPr lang="en-GB" sz="2400" dirty="0" smtClean="0"/>
          </a:p>
          <a:p>
            <a:pPr algn="just">
              <a:buNone/>
            </a:pPr>
            <a:endParaRPr lang="en-GB" sz="2400" dirty="0" smtClean="0"/>
          </a:p>
          <a:p>
            <a:pPr algn="just"/>
            <a:endParaRPr lang="en-GB" sz="2400" dirty="0" smtClean="0"/>
          </a:p>
          <a:p>
            <a:pPr algn="just"/>
            <a:endParaRPr lang="en-GB" sz="2400" dirty="0" smtClean="0"/>
          </a:p>
          <a:p>
            <a:pPr algn="just"/>
            <a:endParaRPr lang="en-GB" sz="2400" dirty="0" smtClean="0"/>
          </a:p>
          <a:p>
            <a:pPr algn="just"/>
            <a:endParaRPr lang="en-GB" sz="2400" dirty="0" smtClean="0"/>
          </a:p>
          <a:p>
            <a:pPr algn="just"/>
            <a:endParaRPr lang="en-GB" sz="2400" dirty="0" smtClean="0"/>
          </a:p>
        </p:txBody>
      </p:sp>
      <p:pic>
        <p:nvPicPr>
          <p:cNvPr id="4" name="Imagen 1" descr="LOGORROCM"/>
          <p:cNvPicPr>
            <a:picLocks noChangeAspect="1" noChangeArrowheads="1"/>
          </p:cNvPicPr>
          <p:nvPr/>
        </p:nvPicPr>
        <p:blipFill>
          <a:blip r:embed="rId2" cstate="print"/>
          <a:srcRect/>
          <a:stretch>
            <a:fillRect/>
          </a:stretch>
        </p:blipFill>
        <p:spPr bwMode="auto">
          <a:xfrm>
            <a:off x="8643966" y="6357958"/>
            <a:ext cx="428596" cy="431473"/>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596" y="-142900"/>
            <a:ext cx="8229600" cy="7000900"/>
          </a:xfrm>
        </p:spPr>
        <p:txBody>
          <a:bodyPr vert="horz" lIns="91440" tIns="45720" rIns="91440" bIns="45720" rtlCol="0">
            <a:noAutofit/>
          </a:bodyPr>
          <a:lstStyle/>
          <a:p>
            <a:pPr algn="just">
              <a:lnSpc>
                <a:spcPct val="80000"/>
              </a:lnSpc>
              <a:spcAft>
                <a:spcPts val="1200"/>
              </a:spcAft>
              <a:buFont typeface="Wingdings" pitchFamily="2" charset="2"/>
              <a:buChar char="ü"/>
            </a:pPr>
            <a:endParaRPr lang="en-GB" sz="2400" dirty="0" smtClean="0"/>
          </a:p>
          <a:p>
            <a:pPr algn="just">
              <a:spcAft>
                <a:spcPts val="1200"/>
              </a:spcAft>
              <a:buFont typeface="Wingdings" pitchFamily="2" charset="2"/>
              <a:buChar char="ü"/>
            </a:pPr>
            <a:r>
              <a:rPr lang="en-GB" sz="2400" dirty="0" smtClean="0"/>
              <a:t>With the aim of fostering </a:t>
            </a:r>
            <a:r>
              <a:rPr lang="en-GB" sz="2400" dirty="0" smtClean="0"/>
              <a:t>regular and orderly migration flows, temporary worker programmes are being promoted. Therefore, we urge governments to review and implement mechanisms that help prevent </a:t>
            </a:r>
            <a:r>
              <a:rPr lang="en-GB" sz="2400" dirty="0" smtClean="0"/>
              <a:t>migrant workers from being at risk of becoming victims of trafficking for labour exploitation</a:t>
            </a:r>
            <a:r>
              <a:rPr lang="en-GB" sz="2400" dirty="0" smtClean="0"/>
              <a:t>. </a:t>
            </a:r>
          </a:p>
          <a:p>
            <a:pPr algn="just">
              <a:spcAft>
                <a:spcPts val="1200"/>
              </a:spcAft>
              <a:buFont typeface="Wingdings" pitchFamily="2" charset="2"/>
              <a:buChar char="ü"/>
            </a:pPr>
            <a:r>
              <a:rPr lang="en-GB" sz="2400" dirty="0" smtClean="0"/>
              <a:t>It is important that government review the programmes and </a:t>
            </a:r>
            <a:r>
              <a:rPr lang="en-GB" sz="2400" dirty="0" smtClean="0"/>
              <a:t>hiring conditions (employers, contractors, and international recruitment agencies) in consultation and collaboration with civil society</a:t>
            </a:r>
            <a:r>
              <a:rPr lang="en-GB" sz="2400" dirty="0" smtClean="0"/>
              <a:t>.</a:t>
            </a:r>
          </a:p>
          <a:p>
            <a:pPr algn="just">
              <a:spcAft>
                <a:spcPts val="1200"/>
              </a:spcAft>
              <a:buFont typeface="Wingdings" pitchFamily="2" charset="2"/>
              <a:buChar char="ü"/>
            </a:pPr>
            <a:r>
              <a:rPr lang="en-GB" sz="2400" dirty="0" smtClean="0"/>
              <a:t>We urge Member States of RCM to sign, ratify and implement international agreements and conventions. Furthermore, each country should submit regular reports on populations of migrant workers to the United Nations.</a:t>
            </a:r>
            <a:endParaRPr lang="en-GB" sz="2400" dirty="0" smtClean="0"/>
          </a:p>
        </p:txBody>
      </p:sp>
      <p:pic>
        <p:nvPicPr>
          <p:cNvPr id="4" name="Imagen 1" descr="LOGORROCM"/>
          <p:cNvPicPr>
            <a:picLocks noChangeAspect="1" noChangeArrowheads="1"/>
          </p:cNvPicPr>
          <p:nvPr/>
        </p:nvPicPr>
        <p:blipFill>
          <a:blip r:embed="rId2" cstate="print"/>
          <a:srcRect/>
          <a:stretch>
            <a:fillRect/>
          </a:stretch>
        </p:blipFill>
        <p:spPr bwMode="auto">
          <a:xfrm>
            <a:off x="8643966" y="6357958"/>
            <a:ext cx="428596" cy="431473"/>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596" y="1142984"/>
            <a:ext cx="8229600" cy="4525963"/>
          </a:xfrm>
        </p:spPr>
        <p:txBody>
          <a:bodyPr>
            <a:normAutofit lnSpcReduction="10000"/>
          </a:bodyPr>
          <a:lstStyle/>
          <a:p>
            <a:pPr algn="just">
              <a:buFont typeface="Wingdings" pitchFamily="2" charset="2"/>
              <a:buChar char="ü"/>
            </a:pPr>
            <a:r>
              <a:rPr lang="en-GB" sz="2400" dirty="0" smtClean="0"/>
              <a:t>We urge governments to ratify the United Nations International Convention on the Protection of the Rights of All Migrant Workers and Members of Their Families </a:t>
            </a:r>
            <a:r>
              <a:rPr lang="en-GB" sz="2400" dirty="0" smtClean="0"/>
              <a:t>(1990) and ILO Agreement No. 189 on Decent Work for Domestic Workers. In addition, we invite countries to adjust their  national legislation to ensure compliance with international mechanisms that have already been ratified.</a:t>
            </a:r>
          </a:p>
          <a:p>
            <a:pPr algn="just">
              <a:buNone/>
            </a:pPr>
            <a:endParaRPr lang="en-GB" sz="2400" dirty="0" smtClean="0"/>
          </a:p>
          <a:p>
            <a:pPr algn="just">
              <a:buFont typeface="Wingdings" pitchFamily="2" charset="2"/>
              <a:buChar char="ü"/>
            </a:pPr>
            <a:r>
              <a:rPr lang="en-GB" sz="2400" dirty="0" smtClean="0"/>
              <a:t>We invite governments to take up again joint actions – within the framework of the </a:t>
            </a:r>
            <a:r>
              <a:rPr lang="en-GB" sz="2400" dirty="0" smtClean="0"/>
              <a:t>Ad Hoc Group – to combat trafficking in persons, with a special focus on migrants in vulnerable situations, and especially unaccompanied and separated migrant boys, girls and adolescents</a:t>
            </a:r>
            <a:r>
              <a:rPr lang="en-GB" sz="2400" dirty="0" smtClean="0"/>
              <a:t>. </a:t>
            </a:r>
          </a:p>
          <a:p>
            <a:endParaRPr lang="en-GB" sz="2400" dirty="0"/>
          </a:p>
        </p:txBody>
      </p:sp>
      <p:pic>
        <p:nvPicPr>
          <p:cNvPr id="4" name="Imagen 1" descr="LOGORROCM"/>
          <p:cNvPicPr>
            <a:picLocks noChangeAspect="1" noChangeArrowheads="1"/>
          </p:cNvPicPr>
          <p:nvPr/>
        </p:nvPicPr>
        <p:blipFill>
          <a:blip r:embed="rId2" cstate="print"/>
          <a:srcRect/>
          <a:stretch>
            <a:fillRect/>
          </a:stretch>
        </p:blipFill>
        <p:spPr bwMode="auto">
          <a:xfrm>
            <a:off x="8643966" y="6357958"/>
            <a:ext cx="428596" cy="431473"/>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624</TotalTime>
  <Words>778</Words>
  <Application>Microsoft Macintosh PowerPoint</Application>
  <PresentationFormat>Presentación en pantalla (4:3)</PresentationFormat>
  <Paragraphs>50</Paragraphs>
  <Slides>9</Slides>
  <Notes>2</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http://www.centor.mx.gd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Centor</dc:creator>
  <cp:lastModifiedBy>Christiane Lehnhoff</cp:lastModifiedBy>
  <cp:revision>34</cp:revision>
  <dcterms:created xsi:type="dcterms:W3CDTF">2013-11-15T23:27:15Z</dcterms:created>
  <dcterms:modified xsi:type="dcterms:W3CDTF">2013-11-19T18:10:49Z</dcterms:modified>
</cp:coreProperties>
</file>