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535E86-E32B-4558-A649-EA344C5CA66D}" type="datetimeFigureOut">
              <a:rPr lang="es-CR" smtClean="0"/>
              <a:pPr/>
              <a:t>20/06/2012</a:t>
            </a:fld>
            <a:endParaRPr lang="es-CR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64FA71-CE76-4036-84C1-D14235C78DD0}" type="slidenum">
              <a:rPr lang="es-CR" smtClean="0"/>
              <a:pPr/>
              <a:t>‹Nº›</a:t>
            </a:fld>
            <a:endParaRPr lang="es-CR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728690" y="1571612"/>
            <a:ext cx="7772400" cy="242889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Meeting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of the Liaison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Officer Network to </a:t>
            </a:r>
            <a:r>
              <a:rPr lang="en-GB" sz="2800" b="1" noProof="0" dirty="0" smtClean="0">
                <a:latin typeface="+mj-lt"/>
                <a:ea typeface="+mj-ea"/>
                <a:cs typeface="+mj-cs"/>
              </a:rPr>
              <a:t>Co</a:t>
            </a:r>
            <a:r>
              <a:rPr kumimoji="0" lang="en-GB" sz="2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mbat Migrant Smuggling and Trafficking</a:t>
            </a: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Panama City, Panama</a:t>
            </a:r>
            <a:b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June 19,</a:t>
            </a:r>
            <a:r>
              <a:rPr kumimoji="0" lang="en-GB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2012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1142976" y="4286256"/>
            <a:ext cx="7072362" cy="107157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REGIONAL NETWORK</a:t>
            </a:r>
            <a:r>
              <a:rPr kumimoji="0" lang="en-GB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CIVIL ORGANIZATIONS ON MIGRATION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n 1" descr="LOGORROC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5059416"/>
            <a:ext cx="1785918" cy="1798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2" descr="CRM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694478"/>
            <a:ext cx="3714776" cy="1162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/>
              <a:t>Contributions to RCM by RNCOM </a:t>
            </a:r>
            <a:endParaRPr lang="en-GB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RNCOM welcomes the </a:t>
            </a:r>
            <a:r>
              <a:rPr lang="en-GB" dirty="0" smtClean="0"/>
              <a:t>REGIONAL COALITION AGAINST TRAFFICKING IN PERONS, given that this is a transnational crime that cannot be addressed only </a:t>
            </a:r>
            <a:r>
              <a:rPr lang="en-GB" dirty="0" smtClean="0"/>
              <a:t>at a national level</a:t>
            </a:r>
            <a:r>
              <a:rPr lang="en-GB" dirty="0" smtClean="0"/>
              <a:t>.</a:t>
            </a:r>
          </a:p>
          <a:p>
            <a:pPr algn="just">
              <a:buNone/>
            </a:pPr>
            <a:endParaRPr lang="en-GB" dirty="0" smtClean="0"/>
          </a:p>
          <a:p>
            <a:pPr algn="just"/>
            <a:r>
              <a:rPr lang="en-GB" dirty="0" smtClean="0"/>
              <a:t>RNCOM is present through its member organizations in most National Coalitions Against </a:t>
            </a:r>
            <a:r>
              <a:rPr lang="en-GB" dirty="0"/>
              <a:t>T</a:t>
            </a:r>
            <a:r>
              <a:rPr lang="en-GB" dirty="0" smtClean="0"/>
              <a:t>rafficking in Persons, through protection of victims, participation in awareness-raising campaigns to prevent the crime, and training of relevant officers. </a:t>
            </a:r>
            <a:endParaRPr lang="en-GB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4675" y="6143644"/>
            <a:ext cx="709325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54"/>
          </a:xfrm>
        </p:spPr>
        <p:txBody>
          <a:bodyPr>
            <a:normAutofit/>
          </a:bodyPr>
          <a:lstStyle/>
          <a:p>
            <a:pPr algn="just"/>
            <a:r>
              <a:rPr lang="en-GB" sz="2400" dirty="0" smtClean="0"/>
              <a:t>It should be highlighted that all Member States of RCM are implementing the Palermo Protocol in identifying victims of the crime of trafficking in persons.  RNCOM </a:t>
            </a:r>
            <a:r>
              <a:rPr lang="en-GB" sz="2400" dirty="0" smtClean="0"/>
              <a:t>considers these actions to be a significant advance in combating the crime of trafficking in persons</a:t>
            </a:r>
            <a:r>
              <a:rPr lang="en-GB" sz="2400" dirty="0" smtClean="0"/>
              <a:t>.</a:t>
            </a:r>
          </a:p>
          <a:p>
            <a:pPr algn="just"/>
            <a:endParaRPr lang="en-GB" sz="2400" dirty="0" smtClean="0"/>
          </a:p>
          <a:p>
            <a:pPr algn="just"/>
            <a:r>
              <a:rPr lang="en-GB" sz="2400" dirty="0" smtClean="0"/>
              <a:t>A new law is in place in M</a:t>
            </a:r>
            <a:r>
              <a:rPr lang="en-GB" sz="2400" dirty="0" smtClean="0"/>
              <a:t>ember States of RCM, in accordance with the Palermo Protocol, thus advancing in legislative procedures (Costa Rica ).</a:t>
            </a:r>
          </a:p>
          <a:p>
            <a:pPr algn="just">
              <a:buNone/>
            </a:pPr>
            <a:endParaRPr lang="en-GB" sz="2400" dirty="0" smtClean="0"/>
          </a:p>
          <a:p>
            <a:pPr lvl="0" algn="just"/>
            <a:r>
              <a:rPr lang="en-GB" sz="2400" dirty="0" smtClean="0"/>
              <a:t>Social organizations that are members of RNCOM are actively involved in training officers, police officers, district attorneys, and judges that deal with victims of trafficking and traffickers on a daily basis</a:t>
            </a:r>
            <a:r>
              <a:rPr lang="en-GB" sz="2400" dirty="0" smtClean="0"/>
              <a:t>.</a:t>
            </a:r>
          </a:p>
          <a:p>
            <a:pPr algn="just"/>
            <a:endParaRPr lang="en-GB" sz="2400" dirty="0" smtClean="0"/>
          </a:p>
          <a:p>
            <a:pPr algn="just"/>
            <a:endParaRPr lang="en-GB" sz="2400" dirty="0" smtClean="0"/>
          </a:p>
          <a:p>
            <a:pPr algn="just"/>
            <a:endParaRPr lang="en-GB" sz="2400" dirty="0" smtClean="0"/>
          </a:p>
          <a:p>
            <a:pPr algn="just">
              <a:buNone/>
            </a:pPr>
            <a:endParaRPr lang="en-GB" sz="2400" dirty="0" smtClean="0"/>
          </a:p>
          <a:p>
            <a:pPr algn="just"/>
            <a:endParaRPr lang="en-GB" sz="24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2805" y="6000768"/>
            <a:ext cx="851195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 lvl="0" algn="just">
              <a:buNone/>
            </a:pPr>
            <a:endParaRPr lang="en-GB" sz="2400" dirty="0" smtClean="0"/>
          </a:p>
          <a:p>
            <a:pPr algn="just"/>
            <a:r>
              <a:rPr lang="en-GB" sz="2400" dirty="0" smtClean="0"/>
              <a:t>We perceive the importance of establishing appropriate shelters to protect victims and witnesses. </a:t>
            </a:r>
            <a:endParaRPr lang="en-GB" sz="2400" dirty="0" smtClean="0"/>
          </a:p>
          <a:p>
            <a:pPr algn="just">
              <a:buNone/>
            </a:pPr>
            <a:endParaRPr lang="en-GB" sz="2400" dirty="0" smtClean="0"/>
          </a:p>
          <a:p>
            <a:pPr algn="just"/>
            <a:r>
              <a:rPr lang="en-GB" sz="2400" dirty="0" smtClean="0"/>
              <a:t>One of the challenges we are facing in the region is establishing appropriate records of victims of trafficking for labour and sexual exploitation purposes.</a:t>
            </a:r>
            <a:endParaRPr lang="en-GB" sz="2400" dirty="0" smtClean="0"/>
          </a:p>
          <a:p>
            <a:pPr algn="just">
              <a:buNone/>
            </a:pPr>
            <a:endParaRPr lang="en-GB" sz="2400" dirty="0" smtClean="0"/>
          </a:p>
          <a:p>
            <a:pPr algn="just"/>
            <a:r>
              <a:rPr lang="en-GB" sz="2400" dirty="0" smtClean="0"/>
              <a:t>Unaccompanied boys, girls, and adolescents in situations of migration or forced displacement are most vulnerable to becoming victims of trafficking networks.</a:t>
            </a:r>
          </a:p>
          <a:p>
            <a:pPr algn="just">
              <a:buNone/>
            </a:pPr>
            <a:endParaRPr lang="en-GB" sz="2400" dirty="0" smtClean="0"/>
          </a:p>
          <a:p>
            <a:pPr algn="just">
              <a:buNone/>
            </a:pPr>
            <a:endParaRPr lang="en-GB" sz="2400" dirty="0" smtClean="0"/>
          </a:p>
          <a:p>
            <a:pPr algn="just">
              <a:buNone/>
            </a:pPr>
            <a:endParaRPr lang="en-GB" sz="24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05610" y="6215082"/>
            <a:ext cx="63839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714908"/>
          </a:xfrm>
        </p:spPr>
        <p:txBody>
          <a:bodyPr>
            <a:normAutofit/>
          </a:bodyPr>
          <a:lstStyle/>
          <a:p>
            <a:pPr algn="just"/>
            <a:r>
              <a:rPr lang="en-GB" sz="2400" dirty="0" smtClean="0"/>
              <a:t>RNCOM would like to remind all Member States of RCM that the return of a victim of trafficking should be voluntary.</a:t>
            </a:r>
          </a:p>
          <a:p>
            <a:pPr algn="just">
              <a:buNone/>
            </a:pPr>
            <a:endParaRPr lang="en-GB" sz="2400" dirty="0" smtClean="0"/>
          </a:p>
          <a:p>
            <a:pPr algn="just"/>
            <a:r>
              <a:rPr lang="en-GB" sz="2400" dirty="0"/>
              <a:t>B</a:t>
            </a:r>
            <a:r>
              <a:rPr lang="en-GB" sz="2400" dirty="0" smtClean="0"/>
              <a:t>oys, girls, and adolescents should be particularly protected against the crime of trafficking in persons, ensuring the Child’s Best Interest.  Therefore, we would like to share our concern regarding deportations or </a:t>
            </a:r>
            <a:r>
              <a:rPr lang="en-GB" sz="2400" i="1" dirty="0" smtClean="0"/>
              <a:t>refoulement</a:t>
            </a:r>
            <a:r>
              <a:rPr lang="en-GB" sz="2400" dirty="0" smtClean="0"/>
              <a:t> of unaccompanied boys, girls, and adolescents, since they should be prevented from being re-victimized by trafficking networks</a:t>
            </a:r>
            <a:r>
              <a:rPr lang="en-GB" sz="2400" dirty="0" smtClean="0"/>
              <a:t>. </a:t>
            </a:r>
            <a:endParaRPr lang="en-GB" sz="2400" dirty="0" smtClean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4675" y="6143644"/>
            <a:ext cx="709325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 smtClean="0"/>
              <a:t>RNCOM sees the importance of </a:t>
            </a:r>
            <a:r>
              <a:rPr lang="en-GB" sz="2400" dirty="0" smtClean="0"/>
              <a:t>establishing </a:t>
            </a:r>
            <a:r>
              <a:rPr lang="en-GB" sz="2400" dirty="0" smtClean="0"/>
              <a:t>legislation against </a:t>
            </a:r>
            <a:r>
              <a:rPr lang="en-GB" sz="2400" dirty="0" smtClean="0"/>
              <a:t>the crime of trafficking in persons as well as legislation against migrant smuggling, in accordance with the Protocol</a:t>
            </a:r>
            <a:r>
              <a:rPr lang="en-GB" sz="2400" dirty="0"/>
              <a:t>.</a:t>
            </a:r>
            <a:endParaRPr lang="en-GB" sz="2400" dirty="0" smtClean="0"/>
          </a:p>
          <a:p>
            <a:pPr algn="just"/>
            <a:endParaRPr lang="en-GB" sz="2400" dirty="0" smtClean="0"/>
          </a:p>
          <a:p>
            <a:pPr algn="just"/>
            <a:r>
              <a:rPr lang="en-GB" sz="2400" dirty="0" smtClean="0"/>
              <a:t>RNCOM considers preventing re-victimization to be essential. </a:t>
            </a:r>
          </a:p>
          <a:p>
            <a:pPr algn="just">
              <a:buNone/>
            </a:pPr>
            <a:endParaRPr lang="en-GB" sz="2400" dirty="0"/>
          </a:p>
        </p:txBody>
      </p:sp>
      <p:pic>
        <p:nvPicPr>
          <p:cNvPr id="4" name="Imagen 1" descr="LOGORROC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63740" y="6072206"/>
            <a:ext cx="780260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</TotalTime>
  <Words>373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Presentación de PowerPoint</vt:lpstr>
      <vt:lpstr>Contributions to RCM by RNCOM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http://www.centor.mx.gd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Centor</dc:creator>
  <cp:lastModifiedBy>Christiane Lehnhoff</cp:lastModifiedBy>
  <cp:revision>16</cp:revision>
  <dcterms:created xsi:type="dcterms:W3CDTF">2012-06-19T03:38:23Z</dcterms:created>
  <dcterms:modified xsi:type="dcterms:W3CDTF">2012-06-20T16:02:23Z</dcterms:modified>
</cp:coreProperties>
</file>