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7" r:id="rId3"/>
    <p:sldId id="259" r:id="rId4"/>
    <p:sldId id="258" r:id="rId5"/>
    <p:sldId id="260" r:id="rId6"/>
    <p:sldId id="261" r:id="rId7"/>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08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19" name="18 Marcador de pie de página"/>
          <p:cNvSpPr>
            <a:spLocks noGrp="1"/>
          </p:cNvSpPr>
          <p:nvPr>
            <p:ph type="ftr" sz="quarter" idx="11"/>
          </p:nvPr>
        </p:nvSpPr>
        <p:spPr/>
        <p:txBody>
          <a:bodyPr/>
          <a:lstStyle/>
          <a:p>
            <a:endParaRPr lang="es-CR"/>
          </a:p>
        </p:txBody>
      </p:sp>
      <p:sp>
        <p:nvSpPr>
          <p:cNvPr id="27" name="26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0364FA71-CE76-4036-84C1-D14235C78DD0}" type="slidenum">
              <a:rPr lang="es-CR" smtClean="0"/>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0535E86-E32B-4558-A649-EA344C5CA66D}" type="datetimeFigureOut">
              <a:rPr lang="es-CR" smtClean="0"/>
              <a:pPr/>
              <a:t>19/06/2012</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a:xfrm>
            <a:off x="8077200" y="6356350"/>
            <a:ext cx="609600" cy="365125"/>
          </a:xfrm>
        </p:spPr>
        <p:txBody>
          <a:bodyPr/>
          <a:lstStyle/>
          <a:p>
            <a:fld id="{0364FA71-CE76-4036-84C1-D14235C78DD0}" type="slidenum">
              <a:rPr lang="es-CR" smtClean="0"/>
              <a:pPr/>
              <a:t>‹Nº›</a:t>
            </a:fld>
            <a:endParaRPr lang="es-C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535E86-E32B-4558-A649-EA344C5CA66D}" type="datetimeFigureOut">
              <a:rPr lang="es-CR" smtClean="0"/>
              <a:pPr/>
              <a:t>19/06/2012</a:t>
            </a:fld>
            <a:endParaRPr lang="es-CR"/>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R"/>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64FA71-CE76-4036-84C1-D14235C78DD0}" type="slidenum">
              <a:rPr lang="es-CR" smtClean="0"/>
              <a:pPr/>
              <a:t>‹Nº›</a:t>
            </a:fld>
            <a:endParaRPr lang="es-CR"/>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728690" y="1571612"/>
            <a:ext cx="7772400" cy="2428892"/>
          </a:xfrm>
          <a:prstGeom prst="rect">
            <a:avLst/>
          </a:prstGeom>
        </p:spPr>
        <p:txBody>
          <a:bodyPr vert="horz" lIns="0"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2800" b="1" i="0" u="none" strike="noStrike" kern="1200" cap="none" spc="0" normalizeH="0" baseline="0" noProof="0" dirty="0" smtClean="0">
                <a:ln>
                  <a:noFill/>
                </a:ln>
                <a:effectLst/>
                <a:uLnTx/>
                <a:uFillTx/>
                <a:latin typeface="+mj-lt"/>
                <a:ea typeface="+mj-ea"/>
                <a:cs typeface="+mj-cs"/>
              </a:rPr>
              <a:t> Reunión Red de Funcionarios de Enlace para el Combate al Tráfico Ilícito de Migrantes y la Trata de Personas</a:t>
            </a:r>
            <a:r>
              <a:rPr kumimoji="0" lang="es-MX" sz="3200" b="1" i="0" u="none" strike="noStrike" kern="1200" cap="none" spc="0" normalizeH="0" baseline="0" noProof="0" dirty="0" smtClean="0">
                <a:ln>
                  <a:noFill/>
                </a:ln>
                <a:effectLst/>
                <a:uLnTx/>
                <a:uFillTx/>
                <a:latin typeface="+mj-lt"/>
                <a:ea typeface="+mj-ea"/>
                <a:cs typeface="+mj-cs"/>
              </a:rPr>
              <a:t/>
            </a:r>
            <a:br>
              <a:rPr kumimoji="0" lang="es-MX" sz="3200" b="1" i="0" u="none" strike="noStrike" kern="1200" cap="none" spc="0" normalizeH="0" baseline="0" noProof="0" dirty="0" smtClean="0">
                <a:ln>
                  <a:noFill/>
                </a:ln>
                <a:effectLst/>
                <a:uLnTx/>
                <a:uFillTx/>
                <a:latin typeface="+mj-lt"/>
                <a:ea typeface="+mj-ea"/>
                <a:cs typeface="+mj-cs"/>
              </a:rPr>
            </a:br>
            <a:r>
              <a:rPr kumimoji="0" lang="es-MX" b="1" i="0" u="none" strike="noStrike" kern="1200" cap="none" spc="0" normalizeH="0" baseline="0" noProof="0" dirty="0" smtClean="0">
                <a:ln>
                  <a:noFill/>
                </a:ln>
                <a:effectLst/>
                <a:uLnTx/>
                <a:uFillTx/>
                <a:latin typeface="+mj-lt"/>
                <a:ea typeface="+mj-ea"/>
                <a:cs typeface="+mj-cs"/>
              </a:rPr>
              <a:t>Ciudad de Panamá, Panamá</a:t>
            </a:r>
            <a:r>
              <a:rPr kumimoji="0" lang="es-CR" b="1" i="0" u="none" strike="noStrike" kern="1200" cap="none" spc="0" normalizeH="0" baseline="0" noProof="0" dirty="0" smtClean="0">
                <a:ln>
                  <a:noFill/>
                </a:ln>
                <a:effectLst/>
                <a:uLnTx/>
                <a:uFillTx/>
                <a:latin typeface="+mj-lt"/>
                <a:ea typeface="+mj-ea"/>
                <a:cs typeface="+mj-cs"/>
              </a:rPr>
              <a:t/>
            </a:r>
            <a:br>
              <a:rPr kumimoji="0" lang="es-CR" b="1" i="0" u="none" strike="noStrike" kern="1200" cap="none" spc="0" normalizeH="0" baseline="0" noProof="0" dirty="0" smtClean="0">
                <a:ln>
                  <a:noFill/>
                </a:ln>
                <a:effectLst/>
                <a:uLnTx/>
                <a:uFillTx/>
                <a:latin typeface="+mj-lt"/>
                <a:ea typeface="+mj-ea"/>
                <a:cs typeface="+mj-cs"/>
              </a:rPr>
            </a:br>
            <a:r>
              <a:rPr kumimoji="0" lang="es-MX" b="1" i="0" u="none" strike="noStrike" kern="1200" cap="none" spc="0" normalizeH="0" baseline="0" noProof="0" dirty="0" smtClean="0">
                <a:ln>
                  <a:noFill/>
                </a:ln>
                <a:effectLst/>
                <a:uLnTx/>
                <a:uFillTx/>
                <a:latin typeface="+mj-lt"/>
                <a:ea typeface="+mj-ea"/>
                <a:cs typeface="+mj-cs"/>
              </a:rPr>
              <a:t>19 de junio de 2012</a:t>
            </a:r>
            <a:endParaRPr kumimoji="0" lang="es-MX" sz="2400" b="1" i="0" u="none" strike="noStrike" kern="1200" cap="none" spc="0" normalizeH="0" baseline="0" noProof="0" dirty="0" smtClean="0">
              <a:ln>
                <a:noFill/>
              </a:ln>
              <a:effectLst/>
              <a:uLnTx/>
              <a:uFillTx/>
              <a:latin typeface="+mj-lt"/>
              <a:ea typeface="+mj-ea"/>
              <a:cs typeface="+mj-cs"/>
            </a:endParaRPr>
          </a:p>
        </p:txBody>
      </p:sp>
      <p:sp>
        <p:nvSpPr>
          <p:cNvPr id="5" name="2 Subtítulo"/>
          <p:cNvSpPr txBox="1">
            <a:spLocks/>
          </p:cNvSpPr>
          <p:nvPr/>
        </p:nvSpPr>
        <p:spPr>
          <a:xfrm>
            <a:off x="1142976" y="4286256"/>
            <a:ext cx="7072362" cy="1071570"/>
          </a:xfrm>
          <a:prstGeom prst="rect">
            <a:avLst/>
          </a:prstGeom>
        </p:spPr>
        <p:txBody>
          <a:bodyPr vert="horz">
            <a:normAutofit/>
          </a:bodyPr>
          <a:lstStyle/>
          <a:p>
            <a:pPr marL="274320" marR="0" lvl="0" indent="-274320" algn="ctr" defTabSz="914400" rtl="0" eaLnBrk="1" fontAlgn="auto" latinLnBrk="0" hangingPunct="1">
              <a:lnSpc>
                <a:spcPct val="100000"/>
              </a:lnSpc>
              <a:spcBef>
                <a:spcPct val="20000"/>
              </a:spcBef>
              <a:spcAft>
                <a:spcPts val="0"/>
              </a:spcAft>
              <a:buClr>
                <a:schemeClr val="accent3"/>
              </a:buClr>
              <a:buSzPct val="95000"/>
              <a:tabLst/>
              <a:defRPr/>
            </a:pPr>
            <a:r>
              <a:rPr kumimoji="0" lang="es-CR" sz="2400" b="1" i="0" u="none" strike="noStrike" kern="1200" cap="none" spc="0" normalizeH="0" baseline="0" noProof="0" dirty="0" smtClean="0">
                <a:ln>
                  <a:noFill/>
                </a:ln>
                <a:solidFill>
                  <a:schemeClr val="tx2">
                    <a:lumMod val="75000"/>
                  </a:schemeClr>
                </a:solidFill>
                <a:effectLst/>
                <a:uLnTx/>
                <a:uFillTx/>
                <a:latin typeface="+mn-lt"/>
                <a:ea typeface="+mn-ea"/>
                <a:cs typeface="+mn-cs"/>
              </a:rPr>
              <a:t>RED REGIONAL DE ORGANIZACIONES CIVILES PARA LAS MIGRACIONES</a:t>
            </a:r>
          </a:p>
        </p:txBody>
      </p:sp>
      <p:pic>
        <p:nvPicPr>
          <p:cNvPr id="6" name="Imagen 1" descr="LOGORROCM"/>
          <p:cNvPicPr>
            <a:picLocks noChangeAspect="1" noChangeArrowheads="1"/>
          </p:cNvPicPr>
          <p:nvPr/>
        </p:nvPicPr>
        <p:blipFill>
          <a:blip r:embed="rId2"/>
          <a:srcRect/>
          <a:stretch>
            <a:fillRect/>
          </a:stretch>
        </p:blipFill>
        <p:spPr bwMode="auto">
          <a:xfrm>
            <a:off x="3643306" y="5059416"/>
            <a:ext cx="1785918" cy="1798584"/>
          </a:xfrm>
          <a:prstGeom prst="rect">
            <a:avLst/>
          </a:prstGeom>
          <a:noFill/>
          <a:ln w="9525">
            <a:noFill/>
            <a:miter lim="800000"/>
            <a:headEnd/>
            <a:tailEnd/>
          </a:ln>
        </p:spPr>
      </p:pic>
      <p:pic>
        <p:nvPicPr>
          <p:cNvPr id="7" name="Imagen 2" descr="CRM Logo"/>
          <p:cNvPicPr>
            <a:picLocks noChangeAspect="1" noChangeArrowheads="1"/>
          </p:cNvPicPr>
          <p:nvPr/>
        </p:nvPicPr>
        <p:blipFill>
          <a:blip r:embed="rId3"/>
          <a:srcRect/>
          <a:stretch>
            <a:fillRect/>
          </a:stretch>
        </p:blipFill>
        <p:spPr bwMode="auto">
          <a:xfrm>
            <a:off x="2643174" y="694478"/>
            <a:ext cx="3714776" cy="116288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04"/>
            <a:ext cx="8229600" cy="1143000"/>
          </a:xfrm>
        </p:spPr>
        <p:txBody>
          <a:bodyPr>
            <a:normAutofit/>
          </a:bodyPr>
          <a:lstStyle/>
          <a:p>
            <a:pPr algn="ctr"/>
            <a:r>
              <a:rPr lang="es-CR" sz="4400" b="1" dirty="0" smtClean="0"/>
              <a:t>Aportes de RROCM A LA CRM</a:t>
            </a:r>
            <a:endParaRPr lang="es-CR" sz="4400" b="1" dirty="0"/>
          </a:p>
        </p:txBody>
      </p:sp>
      <p:sp>
        <p:nvSpPr>
          <p:cNvPr id="3" name="2 Marcador de contenido"/>
          <p:cNvSpPr>
            <a:spLocks noGrp="1"/>
          </p:cNvSpPr>
          <p:nvPr>
            <p:ph idx="1"/>
          </p:nvPr>
        </p:nvSpPr>
        <p:spPr/>
        <p:txBody>
          <a:bodyPr>
            <a:normAutofit fontScale="92500"/>
          </a:bodyPr>
          <a:lstStyle/>
          <a:p>
            <a:pPr algn="just"/>
            <a:r>
              <a:rPr lang="es-CR" dirty="0" smtClean="0"/>
              <a:t>RROCM recibe con beneplácito la</a:t>
            </a:r>
            <a:r>
              <a:rPr lang="es-GT" dirty="0"/>
              <a:t> COALICION REGIONAL CONTRA LA TRATA DE </a:t>
            </a:r>
            <a:r>
              <a:rPr lang="es-GT" dirty="0" smtClean="0"/>
              <a:t>PERSONAS, en la medida que es un delito transnacional que no es posible atacarlo solamente desde los espacios nacionales.</a:t>
            </a:r>
          </a:p>
          <a:p>
            <a:pPr algn="just">
              <a:buNone/>
            </a:pPr>
            <a:endParaRPr lang="es-GT" dirty="0" smtClean="0"/>
          </a:p>
          <a:p>
            <a:pPr algn="just"/>
            <a:r>
              <a:rPr lang="es-GT" dirty="0" smtClean="0"/>
              <a:t>RROCM esta presente mediante sus organizaciones miembros en la mayoría de las Coaliciones Nacionales  contra el delito de trata de personas, a través de la protección de víctimas, participación en campañas de sensibilización para la prevención del delito, formación y capacitación de funcionarios/as concernidos. </a:t>
            </a:r>
            <a:endParaRPr lang="es-CR" dirty="0"/>
          </a:p>
        </p:txBody>
      </p:sp>
      <p:pic>
        <p:nvPicPr>
          <p:cNvPr id="4" name="Imagen 1" descr="LOGORROCM"/>
          <p:cNvPicPr>
            <a:picLocks noChangeAspect="1" noChangeArrowheads="1"/>
          </p:cNvPicPr>
          <p:nvPr/>
        </p:nvPicPr>
        <p:blipFill>
          <a:blip r:embed="rId2"/>
          <a:srcRect/>
          <a:stretch>
            <a:fillRect/>
          </a:stretch>
        </p:blipFill>
        <p:spPr bwMode="auto">
          <a:xfrm>
            <a:off x="8434675" y="6143644"/>
            <a:ext cx="709325" cy="7143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929354"/>
          </a:xfrm>
        </p:spPr>
        <p:txBody>
          <a:bodyPr>
            <a:normAutofit/>
          </a:bodyPr>
          <a:lstStyle/>
          <a:p>
            <a:pPr algn="just"/>
            <a:r>
              <a:rPr lang="es-CR" sz="2400" dirty="0" smtClean="0"/>
              <a:t>Es importante </a:t>
            </a:r>
            <a:r>
              <a:rPr lang="es-CR" sz="2400" dirty="0" smtClean="0"/>
              <a:t>reconocer que </a:t>
            </a:r>
            <a:r>
              <a:rPr lang="es-CR" sz="2400" dirty="0" smtClean="0"/>
              <a:t>todos los países miembros  de la CRM para la identificación de una víctima del delito de trata, están aplicando el Protocolo de Palermo. RROCM ve estas acciones como un avance sustantivo en la lucha contra este delito.</a:t>
            </a:r>
          </a:p>
          <a:p>
            <a:pPr algn="just"/>
            <a:endParaRPr lang="es-CR" sz="2400" dirty="0" smtClean="0"/>
          </a:p>
          <a:p>
            <a:pPr algn="just"/>
            <a:r>
              <a:rPr lang="es-CR" sz="2400" dirty="0" smtClean="0"/>
              <a:t>Países miembros de la CRM, ya cuentan con una nueva ley, adecuada al protocolo de Palermo  avanzando en el trámite legislativo. (Costa Rica ).</a:t>
            </a:r>
          </a:p>
          <a:p>
            <a:pPr algn="just">
              <a:buNone/>
            </a:pPr>
            <a:endParaRPr lang="es-CR" sz="2400" dirty="0" smtClean="0"/>
          </a:p>
          <a:p>
            <a:pPr lvl="0" algn="just"/>
            <a:r>
              <a:rPr lang="es-CR" sz="2400" dirty="0" smtClean="0"/>
              <a:t>Organizaciones sociales, miembros de la RROCM, participan activamente en la formación de funcionarios/as, policías, </a:t>
            </a:r>
            <a:r>
              <a:rPr lang="es-CR" sz="2400" dirty="0" smtClean="0"/>
              <a:t>fiscales </a:t>
            </a:r>
            <a:r>
              <a:rPr lang="es-CR" sz="2400" dirty="0" smtClean="0"/>
              <a:t>y jueces, que cotidianamente se  ven enfrentados a personas víctimas y tratantes.</a:t>
            </a:r>
          </a:p>
          <a:p>
            <a:pPr algn="just"/>
            <a:endParaRPr lang="es-CR" sz="2400" dirty="0" smtClean="0"/>
          </a:p>
          <a:p>
            <a:pPr algn="just"/>
            <a:endParaRPr lang="es-CR" sz="2400" dirty="0" smtClean="0"/>
          </a:p>
          <a:p>
            <a:pPr algn="just"/>
            <a:endParaRPr lang="es-CR" sz="2400" dirty="0" smtClean="0"/>
          </a:p>
          <a:p>
            <a:pPr algn="just">
              <a:buNone/>
            </a:pPr>
            <a:endParaRPr lang="es-CR" sz="2400" dirty="0" smtClean="0"/>
          </a:p>
          <a:p>
            <a:pPr algn="just"/>
            <a:endParaRPr lang="es-CR" sz="2400" dirty="0"/>
          </a:p>
        </p:txBody>
      </p:sp>
      <p:pic>
        <p:nvPicPr>
          <p:cNvPr id="4" name="Imagen 1" descr="LOGORROCM"/>
          <p:cNvPicPr>
            <a:picLocks noChangeAspect="1" noChangeArrowheads="1"/>
          </p:cNvPicPr>
          <p:nvPr/>
        </p:nvPicPr>
        <p:blipFill>
          <a:blip r:embed="rId2"/>
          <a:srcRect/>
          <a:stretch>
            <a:fillRect/>
          </a:stretch>
        </p:blipFill>
        <p:spPr bwMode="auto">
          <a:xfrm>
            <a:off x="8292805" y="6000768"/>
            <a:ext cx="851195" cy="8572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253054"/>
          </a:xfrm>
        </p:spPr>
        <p:txBody>
          <a:bodyPr>
            <a:normAutofit/>
          </a:bodyPr>
          <a:lstStyle/>
          <a:p>
            <a:pPr lvl="0" algn="just">
              <a:buNone/>
            </a:pPr>
            <a:endParaRPr lang="es-CR" sz="2400" dirty="0"/>
          </a:p>
          <a:p>
            <a:pPr algn="just"/>
            <a:r>
              <a:rPr lang="es-CR" sz="2400" dirty="0" smtClean="0"/>
              <a:t>Vemos la importancia de contar con albergues adecuados para la protección de víctimas y testigos.</a:t>
            </a:r>
          </a:p>
          <a:p>
            <a:pPr algn="just">
              <a:buNone/>
            </a:pPr>
            <a:endParaRPr lang="es-CR" sz="2400" dirty="0" smtClean="0"/>
          </a:p>
          <a:p>
            <a:pPr algn="just"/>
            <a:r>
              <a:rPr lang="es-CR" sz="2400" dirty="0" smtClean="0"/>
              <a:t>Uno de los desafíos que tenemos en la región es contar con registros adecuados de víctimas de trata laboral y sexual.</a:t>
            </a:r>
          </a:p>
          <a:p>
            <a:pPr algn="just">
              <a:buNone/>
            </a:pPr>
            <a:endParaRPr lang="es-CR" sz="2400" dirty="0" smtClean="0"/>
          </a:p>
          <a:p>
            <a:pPr algn="just"/>
            <a:r>
              <a:rPr lang="es-CR" sz="2400" dirty="0" smtClean="0"/>
              <a:t>Las personas menores de edad no acompañadas en condición de migración o desplazamiento forzado, son las más vulnerables a ser víctimas de redes de tratantes.</a:t>
            </a:r>
          </a:p>
          <a:p>
            <a:pPr algn="just">
              <a:buNone/>
            </a:pPr>
            <a:endParaRPr lang="es-CR" sz="2400" dirty="0" smtClean="0"/>
          </a:p>
          <a:p>
            <a:pPr algn="just">
              <a:buNone/>
            </a:pPr>
            <a:endParaRPr lang="es-CR" sz="2400" dirty="0"/>
          </a:p>
          <a:p>
            <a:pPr algn="just">
              <a:buNone/>
            </a:pPr>
            <a:endParaRPr lang="es-CR" sz="2400" dirty="0"/>
          </a:p>
        </p:txBody>
      </p:sp>
      <p:pic>
        <p:nvPicPr>
          <p:cNvPr id="4" name="Imagen 1" descr="LOGORROCM"/>
          <p:cNvPicPr>
            <a:picLocks noChangeAspect="1" noChangeArrowheads="1"/>
          </p:cNvPicPr>
          <p:nvPr/>
        </p:nvPicPr>
        <p:blipFill>
          <a:blip r:embed="rId2"/>
          <a:srcRect/>
          <a:stretch>
            <a:fillRect/>
          </a:stretch>
        </p:blipFill>
        <p:spPr bwMode="auto">
          <a:xfrm>
            <a:off x="8505610" y="6215082"/>
            <a:ext cx="638390" cy="6429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357298"/>
            <a:ext cx="8229600" cy="4714908"/>
          </a:xfrm>
        </p:spPr>
        <p:txBody>
          <a:bodyPr>
            <a:normAutofit/>
          </a:bodyPr>
          <a:lstStyle/>
          <a:p>
            <a:pPr algn="just"/>
            <a:r>
              <a:rPr lang="es-CR" sz="2400" dirty="0" smtClean="0"/>
              <a:t>RROCM, desea recordar a todos los países de la región de la CRM , que el retorno de una víctima de trata, debe ser voluntario.</a:t>
            </a:r>
          </a:p>
          <a:p>
            <a:pPr algn="just">
              <a:buNone/>
            </a:pPr>
            <a:endParaRPr lang="es-CR" sz="2400" dirty="0" smtClean="0"/>
          </a:p>
          <a:p>
            <a:pPr algn="just"/>
            <a:r>
              <a:rPr lang="es-CR" sz="2400" dirty="0" smtClean="0"/>
              <a:t>Las personas menores de edad, deben ser especialmente protegidas contra este delito, asegurando siempre el interés superior del niño. Por este motivo, deseamos compartir nuestra preocupación por las deportaciones o devoluciones de Niños, niñas y adolescentes no acompañados; evitando así caer en las manos de una red de tratantes. </a:t>
            </a:r>
          </a:p>
        </p:txBody>
      </p:sp>
      <p:pic>
        <p:nvPicPr>
          <p:cNvPr id="4" name="Imagen 1" descr="LOGORROCM"/>
          <p:cNvPicPr>
            <a:picLocks noChangeAspect="1" noChangeArrowheads="1"/>
          </p:cNvPicPr>
          <p:nvPr/>
        </p:nvPicPr>
        <p:blipFill>
          <a:blip r:embed="rId2"/>
          <a:srcRect/>
          <a:stretch>
            <a:fillRect/>
          </a:stretch>
        </p:blipFill>
        <p:spPr bwMode="auto">
          <a:xfrm>
            <a:off x="8434675" y="6143644"/>
            <a:ext cx="709325" cy="7143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CR" sz="2400" dirty="0" smtClean="0"/>
              <a:t>RROCM, ve la  necesidad de definir las legislaciones contra el delito de trata de personas, así como la importancia de contar con una legislación acorde al protocolo contra el tráfico ilícito de migrantes.</a:t>
            </a:r>
          </a:p>
          <a:p>
            <a:pPr algn="just"/>
            <a:endParaRPr lang="es-CR" sz="2400" dirty="0" smtClean="0"/>
          </a:p>
          <a:p>
            <a:pPr algn="just"/>
            <a:r>
              <a:rPr lang="es-CR" sz="2400" dirty="0" smtClean="0"/>
              <a:t>Para RROCM es de vital importancia evitar la re-victimización.</a:t>
            </a:r>
          </a:p>
          <a:p>
            <a:pPr algn="just">
              <a:buNone/>
            </a:pPr>
            <a:endParaRPr lang="es-CR" sz="2400" dirty="0"/>
          </a:p>
        </p:txBody>
      </p:sp>
      <p:pic>
        <p:nvPicPr>
          <p:cNvPr id="4" name="Imagen 1" descr="LOGORROCM"/>
          <p:cNvPicPr>
            <a:picLocks noChangeAspect="1" noChangeArrowheads="1"/>
          </p:cNvPicPr>
          <p:nvPr/>
        </p:nvPicPr>
        <p:blipFill>
          <a:blip r:embed="rId2"/>
          <a:srcRect/>
          <a:stretch>
            <a:fillRect/>
          </a:stretch>
        </p:blipFill>
        <p:spPr bwMode="auto">
          <a:xfrm>
            <a:off x="8363740" y="6072206"/>
            <a:ext cx="780260" cy="7857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159</TotalTime>
  <Words>414</Words>
  <Application>Microsoft Office PowerPoint</Application>
  <PresentationFormat>Presentación en pantalla (4:3)</PresentationFormat>
  <Paragraphs>27</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Diapositiva 1</vt:lpstr>
      <vt:lpstr>Aportes de RROCM A LA CRM</vt:lpstr>
      <vt:lpstr>Diapositiva 3</vt:lpstr>
      <vt:lpstr>Diapositiva 4</vt:lpstr>
      <vt:lpstr>Diapositiva 5</vt:lpstr>
      <vt:lpstr>Diapositiva 6</vt:lpstr>
    </vt:vector>
  </TitlesOfParts>
  <Company>http://www.centor.mx.gd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Centor</dc:creator>
  <cp:lastModifiedBy>Centor</cp:lastModifiedBy>
  <cp:revision>11</cp:revision>
  <dcterms:created xsi:type="dcterms:W3CDTF">2012-06-19T03:38:23Z</dcterms:created>
  <dcterms:modified xsi:type="dcterms:W3CDTF">2012-06-19T14:35:24Z</dcterms:modified>
</cp:coreProperties>
</file>