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9"/>
  </p:notesMasterIdLst>
  <p:sldIdLst>
    <p:sldId id="256" r:id="rId2"/>
    <p:sldId id="271" r:id="rId3"/>
    <p:sldId id="272" r:id="rId4"/>
    <p:sldId id="276" r:id="rId5"/>
    <p:sldId id="273" r:id="rId6"/>
    <p:sldId id="274" r:id="rId7"/>
    <p:sldId id="275" r:id="rId8"/>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7" autoAdjust="0"/>
    <p:restoredTop sz="94660"/>
  </p:normalViewPr>
  <p:slideViewPr>
    <p:cSldViewPr>
      <p:cViewPr>
        <p:scale>
          <a:sx n="70" d="100"/>
          <a:sy n="70" d="100"/>
        </p:scale>
        <p:origin x="-53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SV"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48D5DF-8E2B-41AE-A98F-6DE46E1FC76A}" type="datetimeFigureOut">
              <a:rPr lang="es-SV" smtClean="0"/>
              <a:pPr/>
              <a:t>04/12/2012</a:t>
            </a:fld>
            <a:endParaRPr lang="es-SV"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SV"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SV"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958012-AD9E-4EC2-B7E8-AE72EC6B74AF}" type="slidenum">
              <a:rPr lang="es-SV" smtClean="0"/>
              <a:pPr/>
              <a:t>‹Nº›</a:t>
            </a:fld>
            <a:endParaRPr lang="es-SV" dirty="0"/>
          </a:p>
        </p:txBody>
      </p:sp>
    </p:spTree>
    <p:extLst>
      <p:ext uri="{BB962C8B-B14F-4D97-AF65-F5344CB8AC3E}">
        <p14:creationId xmlns:p14="http://schemas.microsoft.com/office/powerpoint/2010/main" val="3874659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SV" dirty="0"/>
          </a:p>
        </p:txBody>
      </p:sp>
      <p:sp>
        <p:nvSpPr>
          <p:cNvPr id="4" name="3 Marcador de número de diapositiva"/>
          <p:cNvSpPr>
            <a:spLocks noGrp="1"/>
          </p:cNvSpPr>
          <p:nvPr>
            <p:ph type="sldNum" sz="quarter" idx="10"/>
          </p:nvPr>
        </p:nvSpPr>
        <p:spPr/>
        <p:txBody>
          <a:bodyPr/>
          <a:lstStyle/>
          <a:p>
            <a:fld id="{74958012-AD9E-4EC2-B7E8-AE72EC6B74AF}" type="slidenum">
              <a:rPr lang="es-SV" smtClean="0"/>
              <a:pPr/>
              <a:t>1</a:t>
            </a:fld>
            <a:endParaRPr lang="es-SV"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3" name="22 Rectángulo"/>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Rectángulo"/>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Rectángulo"/>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Rectángulo"/>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26 Rectángulo"/>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29 Rectángulo redondeado"/>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30 Rectángulo redondeado"/>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6 Rectángulo"/>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Rectángulo"/>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Rectángulo"/>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Rectángulo"/>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Título"/>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705600" y="4206240"/>
            <a:ext cx="960120" cy="457200"/>
          </a:xfrm>
        </p:spPr>
        <p:txBody>
          <a:bodyPr/>
          <a:lstStyle/>
          <a:p>
            <a:fld id="{E1C9F9D2-7734-4F10-900E-06AD4AA7AA58}" type="datetime1">
              <a:rPr lang="es-SV" smtClean="0"/>
              <a:pPr/>
              <a:t>04/12/2012</a:t>
            </a:fld>
            <a:endParaRPr lang="es-SV" dirty="0"/>
          </a:p>
        </p:txBody>
      </p:sp>
      <p:sp>
        <p:nvSpPr>
          <p:cNvPr id="17" name="16 Marcador de pie de página"/>
          <p:cNvSpPr>
            <a:spLocks noGrp="1"/>
          </p:cNvSpPr>
          <p:nvPr>
            <p:ph type="ftr" sz="quarter" idx="11"/>
          </p:nvPr>
        </p:nvSpPr>
        <p:spPr>
          <a:xfrm>
            <a:off x="5410200" y="4205288"/>
            <a:ext cx="1295400" cy="457200"/>
          </a:xfrm>
        </p:spPr>
        <p:txBody>
          <a:bodyPr/>
          <a:lstStyle/>
          <a:p>
            <a:endParaRPr lang="es-SV" dirty="0"/>
          </a:p>
        </p:txBody>
      </p:sp>
      <p:sp>
        <p:nvSpPr>
          <p:cNvPr id="29" name="28 Marcador de número de diapositiva"/>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0F9D6FE-DF3A-4BC1-82D7-1DFE22E3BDC7}" type="slidenum">
              <a:rPr lang="es-SV" smtClean="0"/>
              <a:pPr/>
              <a:t>‹Nº›</a:t>
            </a:fld>
            <a:endParaRPr lang="es-SV"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EF461DE-EE4C-44EA-8F53-479F50F4308E}" type="datetime1">
              <a:rPr lang="es-SV" smtClean="0"/>
              <a:pPr/>
              <a:t>04/12/2012</a:t>
            </a:fld>
            <a:endParaRPr lang="es-SV" dirty="0"/>
          </a:p>
        </p:txBody>
      </p:sp>
      <p:sp>
        <p:nvSpPr>
          <p:cNvPr id="5" name="4 Marcador de pie de página"/>
          <p:cNvSpPr>
            <a:spLocks noGrp="1"/>
          </p:cNvSpPr>
          <p:nvPr>
            <p:ph type="ftr" sz="quarter" idx="11"/>
          </p:nvPr>
        </p:nvSpPr>
        <p:spPr/>
        <p:txBody>
          <a:bodyPr/>
          <a:lstStyle/>
          <a:p>
            <a:endParaRPr lang="es-SV" dirty="0"/>
          </a:p>
        </p:txBody>
      </p:sp>
      <p:sp>
        <p:nvSpPr>
          <p:cNvPr id="6" name="5 Marcador de número de diapositiva"/>
          <p:cNvSpPr>
            <a:spLocks noGrp="1"/>
          </p:cNvSpPr>
          <p:nvPr>
            <p:ph type="sldNum" sz="quarter" idx="12"/>
          </p:nvPr>
        </p:nvSpPr>
        <p:spPr/>
        <p:txBody>
          <a:bodyPr/>
          <a:lstStyle/>
          <a:p>
            <a:fld id="{B0F9D6FE-DF3A-4BC1-82D7-1DFE22E3BDC7}" type="slidenum">
              <a:rPr lang="es-SV" smtClean="0"/>
              <a:pPr/>
              <a:t>‹Nº›</a:t>
            </a:fld>
            <a:endParaRPr lang="es-SV"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1143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143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4BAE690-F296-4E54-A92F-0181FE3DFC07}" type="datetime1">
              <a:rPr lang="es-SV" smtClean="0"/>
              <a:pPr/>
              <a:t>04/12/2012</a:t>
            </a:fld>
            <a:endParaRPr lang="es-SV" dirty="0"/>
          </a:p>
        </p:txBody>
      </p:sp>
      <p:sp>
        <p:nvSpPr>
          <p:cNvPr id="5" name="4 Marcador de pie de página"/>
          <p:cNvSpPr>
            <a:spLocks noGrp="1"/>
          </p:cNvSpPr>
          <p:nvPr>
            <p:ph type="ftr" sz="quarter" idx="11"/>
          </p:nvPr>
        </p:nvSpPr>
        <p:spPr/>
        <p:txBody>
          <a:bodyPr/>
          <a:lstStyle/>
          <a:p>
            <a:endParaRPr lang="es-SV" dirty="0"/>
          </a:p>
        </p:txBody>
      </p:sp>
      <p:sp>
        <p:nvSpPr>
          <p:cNvPr id="6" name="5 Marcador de número de diapositiva"/>
          <p:cNvSpPr>
            <a:spLocks noGrp="1"/>
          </p:cNvSpPr>
          <p:nvPr>
            <p:ph type="sldNum" sz="quarter" idx="12"/>
          </p:nvPr>
        </p:nvSpPr>
        <p:spPr/>
        <p:txBody>
          <a:bodyPr/>
          <a:lstStyle/>
          <a:p>
            <a:fld id="{B0F9D6FE-DF3A-4BC1-82D7-1DFE22E3BDC7}" type="slidenum">
              <a:rPr lang="es-SV" smtClean="0"/>
              <a:pPr/>
              <a:t>‹Nº›</a:t>
            </a:fld>
            <a:endParaRPr lang="es-SV"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042A57F-4F67-4305-94C6-628983D395F4}" type="datetime1">
              <a:rPr lang="es-SV" smtClean="0"/>
              <a:pPr/>
              <a:t>04/12/2012</a:t>
            </a:fld>
            <a:endParaRPr lang="es-SV" dirty="0"/>
          </a:p>
        </p:txBody>
      </p:sp>
      <p:sp>
        <p:nvSpPr>
          <p:cNvPr id="5" name="4 Marcador de pie de página"/>
          <p:cNvSpPr>
            <a:spLocks noGrp="1"/>
          </p:cNvSpPr>
          <p:nvPr>
            <p:ph type="ftr" sz="quarter" idx="11"/>
          </p:nvPr>
        </p:nvSpPr>
        <p:spPr/>
        <p:txBody>
          <a:bodyPr/>
          <a:lstStyle/>
          <a:p>
            <a:endParaRPr lang="es-SV" dirty="0"/>
          </a:p>
        </p:txBody>
      </p:sp>
      <p:sp>
        <p:nvSpPr>
          <p:cNvPr id="6" name="5 Marcador de número de diapositiva"/>
          <p:cNvSpPr>
            <a:spLocks noGrp="1"/>
          </p:cNvSpPr>
          <p:nvPr>
            <p:ph type="sldNum" sz="quarter" idx="12"/>
          </p:nvPr>
        </p:nvSpPr>
        <p:spPr/>
        <p:txBody>
          <a:bodyPr/>
          <a:lstStyle/>
          <a:p>
            <a:fld id="{B0F9D6FE-DF3A-4BC1-82D7-1DFE22E3BDC7}" type="slidenum">
              <a:rPr lang="es-SV" smtClean="0"/>
              <a:pPr/>
              <a:t>‹Nº›</a:t>
            </a:fld>
            <a:endParaRPr lang="es-SV"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00C6BF39-3491-4B91-82B3-6DCC65AD941A}" type="datetime1">
              <a:rPr lang="es-SV" smtClean="0"/>
              <a:pPr/>
              <a:t>04/12/2012</a:t>
            </a:fld>
            <a:endParaRPr lang="es-SV" dirty="0"/>
          </a:p>
        </p:txBody>
      </p:sp>
      <p:sp>
        <p:nvSpPr>
          <p:cNvPr id="5" name="4 Marcador de pie de página"/>
          <p:cNvSpPr>
            <a:spLocks noGrp="1"/>
          </p:cNvSpPr>
          <p:nvPr>
            <p:ph type="ftr" sz="quarter" idx="11"/>
          </p:nvPr>
        </p:nvSpPr>
        <p:spPr/>
        <p:txBody>
          <a:bodyPr/>
          <a:lstStyle/>
          <a:p>
            <a:endParaRPr lang="es-SV" dirty="0"/>
          </a:p>
        </p:txBody>
      </p:sp>
      <p:sp>
        <p:nvSpPr>
          <p:cNvPr id="6" name="5 Marcador de número de diapositiva"/>
          <p:cNvSpPr>
            <a:spLocks noGrp="1"/>
          </p:cNvSpPr>
          <p:nvPr>
            <p:ph type="sldNum" sz="quarter" idx="12"/>
          </p:nvPr>
        </p:nvSpPr>
        <p:spPr/>
        <p:txBody>
          <a:bodyPr/>
          <a:lstStyle/>
          <a:p>
            <a:fld id="{B0F9D6FE-DF3A-4BC1-82D7-1DFE22E3BDC7}" type="slidenum">
              <a:rPr lang="es-SV" smtClean="0"/>
              <a:pPr/>
              <a:t>‹Nº›</a:t>
            </a:fld>
            <a:endParaRPr lang="es-SV"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BD953316-3C30-4A57-ACF7-F8451429068A}" type="datetime1">
              <a:rPr lang="es-SV" smtClean="0"/>
              <a:pPr/>
              <a:t>04/12/2012</a:t>
            </a:fld>
            <a:endParaRPr lang="es-SV" dirty="0"/>
          </a:p>
        </p:txBody>
      </p:sp>
      <p:sp>
        <p:nvSpPr>
          <p:cNvPr id="6" name="5 Marcador de pie de página"/>
          <p:cNvSpPr>
            <a:spLocks noGrp="1"/>
          </p:cNvSpPr>
          <p:nvPr>
            <p:ph type="ftr" sz="quarter" idx="11"/>
          </p:nvPr>
        </p:nvSpPr>
        <p:spPr/>
        <p:txBody>
          <a:bodyPr/>
          <a:lstStyle/>
          <a:p>
            <a:endParaRPr lang="es-SV" dirty="0"/>
          </a:p>
        </p:txBody>
      </p:sp>
      <p:sp>
        <p:nvSpPr>
          <p:cNvPr id="7" name="6 Marcador de número de diapositiva"/>
          <p:cNvSpPr>
            <a:spLocks noGrp="1"/>
          </p:cNvSpPr>
          <p:nvPr>
            <p:ph type="sldNum" sz="quarter" idx="12"/>
          </p:nvPr>
        </p:nvSpPr>
        <p:spPr/>
        <p:txBody>
          <a:bodyPr/>
          <a:lstStyle/>
          <a:p>
            <a:fld id="{B0F9D6FE-DF3A-4BC1-82D7-1DFE22E3BDC7}" type="slidenum">
              <a:rPr lang="es-SV" smtClean="0"/>
              <a:pPr/>
              <a:t>‹Nº›</a:t>
            </a:fld>
            <a:endParaRPr lang="es-SV"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81000" y="1143000"/>
            <a:ext cx="8382000" cy="1069848"/>
          </a:xfrm>
        </p:spPr>
        <p:txBody>
          <a:bodyPr anchor="ctr"/>
          <a:lstStyle>
            <a:lvl1pPr>
              <a:defRPr sz="4000" b="0" i="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fecha"/>
          <p:cNvSpPr>
            <a:spLocks noGrp="1"/>
          </p:cNvSpPr>
          <p:nvPr>
            <p:ph type="dt" sz="half" idx="10"/>
          </p:nvPr>
        </p:nvSpPr>
        <p:spPr/>
        <p:txBody>
          <a:bodyPr rtlCol="0"/>
          <a:lstStyle/>
          <a:p>
            <a:fld id="{7241DB3D-A4CF-4867-B2A7-51A78AD4D42F}" type="datetime1">
              <a:rPr lang="es-SV" smtClean="0"/>
              <a:pPr/>
              <a:t>04/12/2012</a:t>
            </a:fld>
            <a:endParaRPr lang="es-SV" dirty="0"/>
          </a:p>
        </p:txBody>
      </p:sp>
      <p:sp>
        <p:nvSpPr>
          <p:cNvPr id="27" name="26 Marcador de número de diapositiva"/>
          <p:cNvSpPr>
            <a:spLocks noGrp="1"/>
          </p:cNvSpPr>
          <p:nvPr>
            <p:ph type="sldNum" sz="quarter" idx="11"/>
          </p:nvPr>
        </p:nvSpPr>
        <p:spPr/>
        <p:txBody>
          <a:bodyPr rtlCol="0"/>
          <a:lstStyle/>
          <a:p>
            <a:fld id="{B0F9D6FE-DF3A-4BC1-82D7-1DFE22E3BDC7}" type="slidenum">
              <a:rPr lang="es-SV" smtClean="0"/>
              <a:pPr/>
              <a:t>‹Nº›</a:t>
            </a:fld>
            <a:endParaRPr lang="es-SV" dirty="0"/>
          </a:p>
        </p:txBody>
      </p:sp>
      <p:sp>
        <p:nvSpPr>
          <p:cNvPr id="28" name="27 Marcador de pie de página"/>
          <p:cNvSpPr>
            <a:spLocks noGrp="1"/>
          </p:cNvSpPr>
          <p:nvPr>
            <p:ph type="ftr" sz="quarter" idx="12"/>
          </p:nvPr>
        </p:nvSpPr>
        <p:spPr/>
        <p:txBody>
          <a:bodyPr rtlCol="0"/>
          <a:lstStyle/>
          <a:p>
            <a:endParaRPr lang="es-SV"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a:xfrm>
            <a:off x="6583680" y="612648"/>
            <a:ext cx="957264" cy="457200"/>
          </a:xfrm>
        </p:spPr>
        <p:txBody>
          <a:bodyPr/>
          <a:lstStyle/>
          <a:p>
            <a:fld id="{F3567ABB-A312-4F9E-AC0D-0DCCE7A832E9}" type="datetime1">
              <a:rPr lang="es-SV" smtClean="0"/>
              <a:pPr/>
              <a:t>04/12/2012</a:t>
            </a:fld>
            <a:endParaRPr lang="es-SV" dirty="0"/>
          </a:p>
        </p:txBody>
      </p:sp>
      <p:sp>
        <p:nvSpPr>
          <p:cNvPr id="4" name="3 Marcador de pie de página"/>
          <p:cNvSpPr>
            <a:spLocks noGrp="1"/>
          </p:cNvSpPr>
          <p:nvPr>
            <p:ph type="ftr" sz="quarter" idx="11"/>
          </p:nvPr>
        </p:nvSpPr>
        <p:spPr>
          <a:xfrm>
            <a:off x="5257800" y="612648"/>
            <a:ext cx="1325880" cy="457200"/>
          </a:xfrm>
        </p:spPr>
        <p:txBody>
          <a:bodyPr/>
          <a:lstStyle/>
          <a:p>
            <a:endParaRPr lang="es-SV" dirty="0"/>
          </a:p>
        </p:txBody>
      </p:sp>
      <p:sp>
        <p:nvSpPr>
          <p:cNvPr id="5" name="4 Marcador de número de diapositiva"/>
          <p:cNvSpPr>
            <a:spLocks noGrp="1"/>
          </p:cNvSpPr>
          <p:nvPr>
            <p:ph type="sldNum" sz="quarter" idx="12"/>
          </p:nvPr>
        </p:nvSpPr>
        <p:spPr>
          <a:xfrm>
            <a:off x="8174736" y="2272"/>
            <a:ext cx="762000" cy="365760"/>
          </a:xfrm>
        </p:spPr>
        <p:txBody>
          <a:bodyPr/>
          <a:lstStyle/>
          <a:p>
            <a:fld id="{B0F9D6FE-DF3A-4BC1-82D7-1DFE22E3BDC7}" type="slidenum">
              <a:rPr lang="es-SV" smtClean="0"/>
              <a:pPr/>
              <a:t>‹Nº›</a:t>
            </a:fld>
            <a:endParaRPr lang="es-SV"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FB18B98-000E-4969-A12E-37AC931829FA}" type="datetime1">
              <a:rPr lang="es-SV" smtClean="0"/>
              <a:pPr/>
              <a:t>04/12/2012</a:t>
            </a:fld>
            <a:endParaRPr lang="es-SV" dirty="0"/>
          </a:p>
        </p:txBody>
      </p:sp>
      <p:sp>
        <p:nvSpPr>
          <p:cNvPr id="3" name="2 Marcador de pie de página"/>
          <p:cNvSpPr>
            <a:spLocks noGrp="1"/>
          </p:cNvSpPr>
          <p:nvPr>
            <p:ph type="ftr" sz="quarter" idx="11"/>
          </p:nvPr>
        </p:nvSpPr>
        <p:spPr/>
        <p:txBody>
          <a:bodyPr/>
          <a:lstStyle/>
          <a:p>
            <a:endParaRPr lang="es-SV" dirty="0"/>
          </a:p>
        </p:txBody>
      </p:sp>
      <p:sp>
        <p:nvSpPr>
          <p:cNvPr id="4" name="3 Marcador de número de diapositiva"/>
          <p:cNvSpPr>
            <a:spLocks noGrp="1"/>
          </p:cNvSpPr>
          <p:nvPr>
            <p:ph type="sldNum" sz="quarter" idx="12"/>
          </p:nvPr>
        </p:nvSpPr>
        <p:spPr/>
        <p:txBody>
          <a:bodyPr/>
          <a:lstStyle/>
          <a:p>
            <a:fld id="{B0F9D6FE-DF3A-4BC1-82D7-1DFE22E3BDC7}" type="slidenum">
              <a:rPr lang="es-SV" smtClean="0"/>
              <a:pPr/>
              <a:t>‹Nº›</a:t>
            </a:fld>
            <a:endParaRPr lang="es-SV"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53496" y="1101970"/>
            <a:ext cx="3383280" cy="877824"/>
          </a:xfrm>
        </p:spPr>
        <p:txBody>
          <a:bodyPr anchor="b"/>
          <a:lstStyle>
            <a:lvl1pPr algn="l">
              <a:buNone/>
              <a:defRPr sz="1800" b="1"/>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0B29768-71F2-401C-8353-C11DD4FDB0EA}" type="datetime1">
              <a:rPr lang="es-SV" smtClean="0"/>
              <a:pPr/>
              <a:t>04/12/2012</a:t>
            </a:fld>
            <a:endParaRPr lang="es-SV" dirty="0"/>
          </a:p>
        </p:txBody>
      </p:sp>
      <p:sp>
        <p:nvSpPr>
          <p:cNvPr id="6" name="5 Marcador de pie de página"/>
          <p:cNvSpPr>
            <a:spLocks noGrp="1"/>
          </p:cNvSpPr>
          <p:nvPr>
            <p:ph type="ftr" sz="quarter" idx="11"/>
          </p:nvPr>
        </p:nvSpPr>
        <p:spPr/>
        <p:txBody>
          <a:bodyPr/>
          <a:lstStyle/>
          <a:p>
            <a:endParaRPr lang="es-SV" dirty="0"/>
          </a:p>
        </p:txBody>
      </p:sp>
      <p:sp>
        <p:nvSpPr>
          <p:cNvPr id="7" name="6 Marcador de número de diapositiva"/>
          <p:cNvSpPr>
            <a:spLocks noGrp="1"/>
          </p:cNvSpPr>
          <p:nvPr>
            <p:ph type="sldNum" sz="quarter" idx="12"/>
          </p:nvPr>
        </p:nvSpPr>
        <p:spPr/>
        <p:txBody>
          <a:bodyPr/>
          <a:lstStyle/>
          <a:p>
            <a:fld id="{B0F9D6FE-DF3A-4BC1-82D7-1DFE22E3BDC7}" type="slidenum">
              <a:rPr lang="es-SV" smtClean="0"/>
              <a:pPr/>
              <a:t>‹Nº›</a:t>
            </a:fld>
            <a:endParaRPr lang="es-SV"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s-ES" dirty="0" smtClean="0"/>
              <a:t>Haga clic en el icono para agregar una imagen</a:t>
            </a:r>
            <a:endParaRPr kumimoji="0" lang="en-US" dirty="0"/>
          </a:p>
        </p:txBody>
      </p:sp>
      <p:sp>
        <p:nvSpPr>
          <p:cNvPr id="4" name="3 Marcador de texto"/>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ADE50BEF-DA20-43BA-AD3F-324CAA95F579}" type="datetime1">
              <a:rPr lang="es-SV" smtClean="0"/>
              <a:pPr/>
              <a:t>04/12/2012</a:t>
            </a:fld>
            <a:endParaRPr lang="es-SV" dirty="0"/>
          </a:p>
        </p:txBody>
      </p:sp>
      <p:sp>
        <p:nvSpPr>
          <p:cNvPr id="6" name="5 Marcador de pie de página"/>
          <p:cNvSpPr>
            <a:spLocks noGrp="1"/>
          </p:cNvSpPr>
          <p:nvPr>
            <p:ph type="ftr" sz="quarter" idx="11"/>
          </p:nvPr>
        </p:nvSpPr>
        <p:spPr/>
        <p:txBody>
          <a:bodyPr/>
          <a:lstStyle/>
          <a:p>
            <a:endParaRPr lang="es-SV" dirty="0"/>
          </a:p>
        </p:txBody>
      </p:sp>
      <p:sp>
        <p:nvSpPr>
          <p:cNvPr id="7" name="6 Marcador de número de diapositiva"/>
          <p:cNvSpPr>
            <a:spLocks noGrp="1"/>
          </p:cNvSpPr>
          <p:nvPr>
            <p:ph type="sldNum" sz="quarter" idx="12"/>
          </p:nvPr>
        </p:nvSpPr>
        <p:spPr/>
        <p:txBody>
          <a:bodyPr/>
          <a:lstStyle/>
          <a:p>
            <a:fld id="{B0F9D6FE-DF3A-4BC1-82D7-1DFE22E3BDC7}" type="slidenum">
              <a:rPr lang="es-SV" smtClean="0"/>
              <a:pPr/>
              <a:t>‹Nº›</a:t>
            </a:fld>
            <a:endParaRPr lang="es-SV"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Rectángulo"/>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Rectángulo"/>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29 Rectángulo"/>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30 Rectángulo"/>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31 Rectángulo"/>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32 Rectángulo redondeado"/>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33 Rectángulo redondeado"/>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34 Rectángulo"/>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Rectángulo"/>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Rectángulo"/>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37 Rectángulo"/>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38 Rectángulo"/>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39 Rectángulo"/>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457200" y="1143000"/>
            <a:ext cx="8229600" cy="10668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68FB923-323E-4E3A-9A2B-6DC0DD48D4F9}" type="datetime1">
              <a:rPr lang="es-SV" smtClean="0"/>
              <a:pPr/>
              <a:t>04/12/2012</a:t>
            </a:fld>
            <a:endParaRPr lang="es-SV" dirty="0"/>
          </a:p>
        </p:txBody>
      </p:sp>
      <p:sp>
        <p:nvSpPr>
          <p:cNvPr id="3" name="2 Marcador de pie de página"/>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s-SV" dirty="0"/>
          </a:p>
        </p:txBody>
      </p:sp>
      <p:sp>
        <p:nvSpPr>
          <p:cNvPr id="23" name="22 Marcador de número de diapositiva"/>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0F9D6FE-DF3A-4BC1-82D7-1DFE22E3BDC7}" type="slidenum">
              <a:rPr lang="es-SV" smtClean="0"/>
              <a:pPr/>
              <a:t>‹Nº›</a:t>
            </a:fld>
            <a:endParaRPr lang="es-SV" dirty="0"/>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3400" y="980728"/>
            <a:ext cx="7855024" cy="4176464"/>
          </a:xfrm>
        </p:spPr>
        <p:txBody>
          <a:bodyPr>
            <a:normAutofit fontScale="90000"/>
          </a:bodyPr>
          <a:lstStyle/>
          <a:p>
            <a:pPr algn="ctr"/>
            <a:r>
              <a:rPr lang="en-GB" dirty="0" smtClean="0"/>
              <a:t>PRESENTATION BEFORE THE LIAISON OFFICER NETWORK FOR CONSULAR PROTECTION</a:t>
            </a:r>
            <a:br>
              <a:rPr lang="en-GB" dirty="0" smtClean="0"/>
            </a:br>
            <a:r>
              <a:rPr lang="en-GB" dirty="0" smtClean="0"/>
              <a:t/>
            </a:r>
            <a:br>
              <a:rPr lang="en-GB" dirty="0" smtClean="0"/>
            </a:br>
            <a:r>
              <a:rPr lang="en-GB" dirty="0" smtClean="0"/>
              <a:t/>
            </a:r>
            <a:br>
              <a:rPr lang="en-GB" dirty="0" smtClean="0"/>
            </a:br>
            <a:r>
              <a:rPr lang="en-GB" sz="2400" b="1" dirty="0" smtClean="0">
                <a:solidFill>
                  <a:schemeClr val="tx1"/>
                </a:solidFill>
              </a:rPr>
              <a:t>Meeting of the RCM Regional Consultation Group on Migration (RCGM)</a:t>
            </a:r>
            <a:r>
              <a:rPr lang="en-GB" sz="2400" dirty="0" smtClean="0">
                <a:solidFill>
                  <a:schemeClr val="tx1"/>
                </a:solidFill>
              </a:rPr>
              <a:t/>
            </a:r>
            <a:br>
              <a:rPr lang="en-GB" sz="2400" dirty="0" smtClean="0">
                <a:solidFill>
                  <a:schemeClr val="tx1"/>
                </a:solidFill>
              </a:rPr>
            </a:br>
            <a:r>
              <a:rPr lang="en-GB" sz="1600" dirty="0" smtClean="0">
                <a:solidFill>
                  <a:schemeClr val="tx1"/>
                </a:solidFill>
              </a:rPr>
              <a:t>Panama City, Panama, December 4, 2012</a:t>
            </a:r>
            <a:endParaRPr lang="en-GB" sz="1600" dirty="0">
              <a:solidFill>
                <a:schemeClr val="tx1"/>
              </a:solidFill>
            </a:endParaRPr>
          </a:p>
        </p:txBody>
      </p:sp>
      <p:pic>
        <p:nvPicPr>
          <p:cNvPr id="3" name="2 Imagen" descr="LOGORROCM"/>
          <p:cNvPicPr/>
          <p:nvPr/>
        </p:nvPicPr>
        <p:blipFill>
          <a:blip r:embed="rId3" cstate="print"/>
          <a:srcRect/>
          <a:stretch>
            <a:fillRect/>
          </a:stretch>
        </p:blipFill>
        <p:spPr bwMode="auto">
          <a:xfrm>
            <a:off x="3995936" y="5368290"/>
            <a:ext cx="1489710" cy="1489710"/>
          </a:xfrm>
          <a:prstGeom prst="rect">
            <a:avLst/>
          </a:prstGeom>
          <a:noFill/>
          <a:ln w="9525">
            <a:noFill/>
            <a:miter lim="800000"/>
            <a:headEnd/>
            <a:tailEnd/>
          </a:ln>
        </p:spPr>
      </p:pic>
      <p:sp>
        <p:nvSpPr>
          <p:cNvPr id="4" name="3 Marcador de número de diapositiva"/>
          <p:cNvSpPr>
            <a:spLocks noGrp="1"/>
          </p:cNvSpPr>
          <p:nvPr>
            <p:ph type="sldNum" sz="quarter" idx="12"/>
          </p:nvPr>
        </p:nvSpPr>
        <p:spPr/>
        <p:txBody>
          <a:bodyPr/>
          <a:lstStyle/>
          <a:p>
            <a:fld id="{B0F9D6FE-DF3A-4BC1-82D7-1DFE22E3BDC7}" type="slidenum">
              <a:rPr lang="es-SV" smtClean="0"/>
              <a:pPr/>
              <a:t>1</a:t>
            </a:fld>
            <a:endParaRPr lang="es-SV"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1480"/>
            <a:ext cx="8229600" cy="1066800"/>
          </a:xfrm>
        </p:spPr>
        <p:txBody>
          <a:bodyPr/>
          <a:lstStyle/>
          <a:p>
            <a:r>
              <a:rPr lang="en-GB" dirty="0" smtClean="0"/>
              <a:t>ADVANCES	</a:t>
            </a:r>
            <a:endParaRPr lang="en-GB" dirty="0"/>
          </a:p>
        </p:txBody>
      </p:sp>
      <p:sp>
        <p:nvSpPr>
          <p:cNvPr id="3" name="2 Marcador de contenido"/>
          <p:cNvSpPr>
            <a:spLocks noGrp="1"/>
          </p:cNvSpPr>
          <p:nvPr>
            <p:ph idx="1"/>
          </p:nvPr>
        </p:nvSpPr>
        <p:spPr>
          <a:xfrm>
            <a:off x="457200" y="1461342"/>
            <a:ext cx="8229600" cy="4325112"/>
          </a:xfrm>
        </p:spPr>
        <p:txBody>
          <a:bodyPr>
            <a:normAutofit fontScale="92500" lnSpcReduction="10000"/>
          </a:bodyPr>
          <a:lstStyle/>
          <a:p>
            <a:pPr marL="624078" indent="-514350" algn="just">
              <a:buFont typeface="+mj-lt"/>
              <a:buAutoNum type="arabicPeriod"/>
            </a:pPr>
            <a:r>
              <a:rPr lang="en-GB" dirty="0" smtClean="0"/>
              <a:t>In regard to migration regularization, RNCOM recognizes the efforts promoted by Panama and Costa Rica through the process named </a:t>
            </a:r>
            <a:r>
              <a:rPr lang="en-GB" i="1" dirty="0" smtClean="0"/>
              <a:t>“</a:t>
            </a:r>
            <a:r>
              <a:rPr lang="en-GB" i="1" dirty="0" smtClean="0"/>
              <a:t>Crisol</a:t>
            </a:r>
            <a:r>
              <a:rPr lang="en-GB" i="1" dirty="0" smtClean="0"/>
              <a:t> de </a:t>
            </a:r>
            <a:r>
              <a:rPr lang="en-GB" i="1" dirty="0" smtClean="0"/>
              <a:t>Razas</a:t>
            </a:r>
            <a:r>
              <a:rPr lang="en-GB" i="1" dirty="0" smtClean="0"/>
              <a:t>” </a:t>
            </a:r>
            <a:r>
              <a:rPr lang="en-GB" dirty="0" smtClean="0"/>
              <a:t>(Melting Pot) and the coming into force of transitory decrees that have facilitated access to </a:t>
            </a:r>
            <a:r>
              <a:rPr lang="en-GB" dirty="0" smtClean="0"/>
              <a:t>regular migration status categories.</a:t>
            </a:r>
            <a:endParaRPr lang="en-GB" dirty="0" smtClean="0"/>
          </a:p>
          <a:p>
            <a:pPr marL="624078" indent="-514350" algn="just">
              <a:buFont typeface="+mj-lt"/>
              <a:buAutoNum type="arabicPeriod"/>
            </a:pPr>
            <a:endParaRPr lang="en-GB" dirty="0" smtClean="0"/>
          </a:p>
          <a:p>
            <a:pPr marL="624078" indent="-514350" algn="just">
              <a:buFont typeface="+mj-lt"/>
              <a:buAutoNum type="arabicPeriod"/>
            </a:pPr>
            <a:r>
              <a:rPr lang="en-GB" dirty="0" smtClean="0"/>
              <a:t>The importance of consular participation in these processes – through appropriate guidance and facilitating the documents required by relevant authorities in </a:t>
            </a:r>
            <a:r>
              <a:rPr lang="en-GB" dirty="0" smtClean="0"/>
              <a:t>each country – has been evident.</a:t>
            </a:r>
            <a:endParaRPr lang="en-GB" dirty="0"/>
          </a:p>
        </p:txBody>
      </p:sp>
      <p:sp>
        <p:nvSpPr>
          <p:cNvPr id="4" name="3 Marcador de número de diapositiva"/>
          <p:cNvSpPr>
            <a:spLocks noGrp="1"/>
          </p:cNvSpPr>
          <p:nvPr>
            <p:ph type="sldNum" sz="quarter" idx="12"/>
          </p:nvPr>
        </p:nvSpPr>
        <p:spPr/>
        <p:txBody>
          <a:bodyPr/>
          <a:lstStyle/>
          <a:p>
            <a:fld id="{B0F9D6FE-DF3A-4BC1-82D7-1DFE22E3BDC7}" type="slidenum">
              <a:rPr lang="es-SV" smtClean="0"/>
              <a:pPr/>
              <a:t>2</a:t>
            </a:fld>
            <a:endParaRPr lang="es-SV"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00108"/>
            <a:ext cx="8229600" cy="5286412"/>
          </a:xfrm>
        </p:spPr>
        <p:txBody>
          <a:bodyPr>
            <a:normAutofit/>
          </a:bodyPr>
          <a:lstStyle/>
          <a:p>
            <a:pPr marL="624078" indent="-514350" algn="just">
              <a:buFont typeface="+mj-lt"/>
              <a:buAutoNum type="arabicPeriod" startAt="3"/>
            </a:pPr>
            <a:r>
              <a:rPr lang="en-GB" dirty="0" smtClean="0"/>
              <a:t>RNCOM recognizes the political decision of Nicaragua, which has completed its internal process to adhere to the Hague Convention for the Suppression of Legalization on Foreign Public Documents, thus facilitating access to documents by Nicaraguan nationals abroad.</a:t>
            </a:r>
          </a:p>
          <a:p>
            <a:pPr marL="624078" indent="-514350" algn="just">
              <a:buFont typeface="+mj-lt"/>
              <a:buAutoNum type="arabicPeriod" startAt="3"/>
            </a:pPr>
            <a:endParaRPr lang="en-GB" dirty="0" smtClean="0"/>
          </a:p>
          <a:p>
            <a:pPr marL="624078" indent="-514350" algn="just">
              <a:buFont typeface="+mj-lt"/>
              <a:buAutoNum type="arabicPeriod" startAt="3"/>
            </a:pPr>
            <a:r>
              <a:rPr lang="en-GB" dirty="0" smtClean="0"/>
              <a:t>Generating </a:t>
            </a:r>
            <a:r>
              <a:rPr lang="en-GB" dirty="0" smtClean="0"/>
              <a:t>binational</a:t>
            </a:r>
            <a:r>
              <a:rPr lang="en-GB" dirty="0" smtClean="0"/>
              <a:t> spaces by civil society in Nicaragua and Costa Rica, with participation of government authorities of Costa Rica, has become a best practice. </a:t>
            </a:r>
            <a:endParaRPr lang="en-GB" dirty="0" smtClean="0"/>
          </a:p>
        </p:txBody>
      </p:sp>
      <p:sp>
        <p:nvSpPr>
          <p:cNvPr id="4" name="3 Marcador de número de diapositiva"/>
          <p:cNvSpPr>
            <a:spLocks noGrp="1"/>
          </p:cNvSpPr>
          <p:nvPr>
            <p:ph type="sldNum" sz="quarter" idx="12"/>
          </p:nvPr>
        </p:nvSpPr>
        <p:spPr/>
        <p:txBody>
          <a:bodyPr/>
          <a:lstStyle/>
          <a:p>
            <a:fld id="{B0F9D6FE-DF3A-4BC1-82D7-1DFE22E3BDC7}" type="slidenum">
              <a:rPr lang="es-SV" smtClean="0"/>
              <a:pPr/>
              <a:t>3</a:t>
            </a:fld>
            <a:endParaRPr lang="es-SV"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43050"/>
            <a:ext cx="8229600" cy="2073982"/>
          </a:xfrm>
        </p:spPr>
        <p:txBody>
          <a:bodyPr>
            <a:normAutofit lnSpcReduction="10000"/>
          </a:bodyPr>
          <a:lstStyle/>
          <a:p>
            <a:pPr marL="624078" indent="-514350" algn="just">
              <a:buNone/>
            </a:pPr>
            <a:r>
              <a:rPr lang="en-GB" dirty="0" smtClean="0"/>
              <a:t> 5. RNCOM recognizes the ratification by Nicaragua of ILO Convention 189 Concerning Decent Work for Domestic Workers </a:t>
            </a:r>
            <a:r>
              <a:rPr lang="en-GB" dirty="0" smtClean="0"/>
              <a:t>and encourages the other countries to consider ratifying the Convention as well</a:t>
            </a:r>
            <a:r>
              <a:rPr lang="en-GB" dirty="0" smtClean="0"/>
              <a:t>.</a:t>
            </a:r>
          </a:p>
          <a:p>
            <a:endParaRPr lang="en-GB" dirty="0"/>
          </a:p>
        </p:txBody>
      </p:sp>
      <p:sp>
        <p:nvSpPr>
          <p:cNvPr id="5" name="4 Marcador de número de diapositiva"/>
          <p:cNvSpPr>
            <a:spLocks noGrp="1"/>
          </p:cNvSpPr>
          <p:nvPr>
            <p:ph type="sldNum" sz="quarter" idx="12"/>
          </p:nvPr>
        </p:nvSpPr>
        <p:spPr/>
        <p:txBody>
          <a:bodyPr/>
          <a:lstStyle/>
          <a:p>
            <a:fld id="{B0F9D6FE-DF3A-4BC1-82D7-1DFE22E3BDC7}" type="slidenum">
              <a:rPr lang="es-SV" smtClean="0"/>
              <a:pPr/>
              <a:t>4</a:t>
            </a:fld>
            <a:endParaRPr lang="es-SV"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dirty="0" smtClean="0"/>
              <a:t>CHALLENGES….</a:t>
            </a:r>
            <a:endParaRPr lang="en-GB" dirty="0"/>
          </a:p>
        </p:txBody>
      </p:sp>
      <p:sp>
        <p:nvSpPr>
          <p:cNvPr id="3" name="2 Marcador de contenido"/>
          <p:cNvSpPr>
            <a:spLocks noGrp="1"/>
          </p:cNvSpPr>
          <p:nvPr>
            <p:ph idx="1"/>
          </p:nvPr>
        </p:nvSpPr>
        <p:spPr/>
        <p:txBody>
          <a:bodyPr>
            <a:normAutofit fontScale="92500" lnSpcReduction="10000"/>
          </a:bodyPr>
          <a:lstStyle/>
          <a:p>
            <a:pPr marL="624078" indent="-514350" algn="just">
              <a:buFont typeface="+mj-lt"/>
              <a:buAutoNum type="arabicPeriod"/>
            </a:pPr>
            <a:r>
              <a:rPr lang="en-GB" dirty="0" smtClean="0"/>
              <a:t>As a result of t</a:t>
            </a:r>
            <a:r>
              <a:rPr lang="en-GB" dirty="0" smtClean="0"/>
              <a:t>he demand for identity documents by migrant populations in regularization processes, the need has become apparent to</a:t>
            </a:r>
            <a:r>
              <a:rPr lang="en-GB" dirty="0" smtClean="0"/>
              <a:t> modernize relevant systems and use appropriate technologies in order to be able to issue documents in a timely manner</a:t>
            </a:r>
            <a:r>
              <a:rPr lang="en-GB" dirty="0" smtClean="0"/>
              <a:t>.</a:t>
            </a:r>
          </a:p>
          <a:p>
            <a:pPr marL="624078" indent="-514350" algn="just">
              <a:buFont typeface="+mj-lt"/>
              <a:buAutoNum type="arabicPeriod"/>
            </a:pPr>
            <a:endParaRPr lang="en-GB" dirty="0" smtClean="0"/>
          </a:p>
          <a:p>
            <a:pPr marL="624078" indent="-514350" algn="just">
              <a:buFont typeface="+mj-lt"/>
              <a:buAutoNum type="arabicPeriod"/>
            </a:pPr>
            <a:r>
              <a:rPr lang="en-GB" dirty="0" smtClean="0"/>
              <a:t>In this regard, RNCOM invites governments to standardize their document issuance systems with the aim of improving the efficiency of the document issuance process.</a:t>
            </a:r>
            <a:endParaRPr lang="en-GB" dirty="0"/>
          </a:p>
        </p:txBody>
      </p:sp>
      <p:sp>
        <p:nvSpPr>
          <p:cNvPr id="4" name="3 Marcador de número de diapositiva"/>
          <p:cNvSpPr>
            <a:spLocks noGrp="1"/>
          </p:cNvSpPr>
          <p:nvPr>
            <p:ph type="sldNum" sz="quarter" idx="12"/>
          </p:nvPr>
        </p:nvSpPr>
        <p:spPr/>
        <p:txBody>
          <a:bodyPr/>
          <a:lstStyle/>
          <a:p>
            <a:fld id="{B0F9D6FE-DF3A-4BC1-82D7-1DFE22E3BDC7}" type="slidenum">
              <a:rPr lang="en-GB" smtClean="0"/>
              <a:pPr/>
              <a:t>5</a:t>
            </a:fld>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500174"/>
            <a:ext cx="8229600" cy="4572032"/>
          </a:xfrm>
        </p:spPr>
        <p:txBody>
          <a:bodyPr>
            <a:normAutofit lnSpcReduction="10000"/>
          </a:bodyPr>
          <a:lstStyle/>
          <a:p>
            <a:pPr marL="624078" indent="-514350" algn="just">
              <a:buFont typeface="+mj-lt"/>
              <a:buAutoNum type="arabicPeriod" startAt="3"/>
            </a:pPr>
            <a:r>
              <a:rPr lang="en-GB" dirty="0" smtClean="0"/>
              <a:t>We are concerned about the lack of willingness by States to increase the </a:t>
            </a:r>
            <a:r>
              <a:rPr lang="en-GB" dirty="0" smtClean="0"/>
              <a:t>funds to be </a:t>
            </a:r>
            <a:r>
              <a:rPr lang="en-GB" dirty="0" smtClean="0"/>
              <a:t>allocated to consulates to enable them to provide better consular services.</a:t>
            </a:r>
          </a:p>
          <a:p>
            <a:pPr marL="624078" indent="-514350" algn="just">
              <a:buFont typeface="+mj-lt"/>
              <a:buAutoNum type="arabicPeriod" startAt="3"/>
            </a:pPr>
            <a:endParaRPr lang="en-GB" dirty="0" smtClean="0"/>
          </a:p>
          <a:p>
            <a:pPr marL="624078" indent="-514350" algn="just">
              <a:buFont typeface="+mj-lt"/>
              <a:buAutoNum type="arabicPeriod" startAt="3"/>
            </a:pPr>
            <a:r>
              <a:rPr lang="en-GB" dirty="0" smtClean="0"/>
              <a:t>We have noticed the need to provide updated information on relevant legislation to consular officers </a:t>
            </a:r>
            <a:r>
              <a:rPr lang="en-GB" dirty="0" smtClean="0"/>
              <a:t>from </a:t>
            </a:r>
            <a:r>
              <a:rPr lang="en-GB" dirty="0" smtClean="0"/>
              <a:t>countries that have made changes or adopted new legislation relating to migrants, in order to enable them to provide appropriate guidance to their fellow nationals.</a:t>
            </a:r>
          </a:p>
          <a:p>
            <a:pPr algn="just"/>
            <a:endParaRPr lang="en-GB" dirty="0"/>
          </a:p>
        </p:txBody>
      </p:sp>
      <p:sp>
        <p:nvSpPr>
          <p:cNvPr id="4" name="3 Marcador de número de diapositiva"/>
          <p:cNvSpPr>
            <a:spLocks noGrp="1"/>
          </p:cNvSpPr>
          <p:nvPr>
            <p:ph type="sldNum" sz="quarter" idx="12"/>
          </p:nvPr>
        </p:nvSpPr>
        <p:spPr/>
        <p:txBody>
          <a:bodyPr/>
          <a:lstStyle/>
          <a:p>
            <a:fld id="{B0F9D6FE-DF3A-4BC1-82D7-1DFE22E3BDC7}" type="slidenum">
              <a:rPr lang="es-SV" smtClean="0"/>
              <a:pPr/>
              <a:t>6</a:t>
            </a:fld>
            <a:endParaRPr lang="es-SV"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714488"/>
            <a:ext cx="8229600" cy="4860048"/>
          </a:xfrm>
        </p:spPr>
        <p:txBody>
          <a:bodyPr>
            <a:normAutofit/>
          </a:bodyPr>
          <a:lstStyle/>
          <a:p>
            <a:pPr marL="624078" indent="-514350" algn="just">
              <a:buFont typeface="+mj-lt"/>
              <a:buAutoNum type="arabicPeriod" startAt="5"/>
            </a:pPr>
            <a:r>
              <a:rPr lang="en-GB" dirty="0" smtClean="0"/>
              <a:t>RNCOM observes with concern that the increasing migration flows and forced displacement caused by violence in the RCM region requires compliance by governments with Advisory Opinion 16 on consular protection.</a:t>
            </a:r>
          </a:p>
          <a:p>
            <a:pPr marL="624078" indent="-514350" algn="just">
              <a:buFont typeface="+mj-lt"/>
              <a:buAutoNum type="arabicPeriod" startAt="5"/>
            </a:pPr>
            <a:endParaRPr lang="en-GB" dirty="0" smtClean="0"/>
          </a:p>
          <a:p>
            <a:pPr marL="624078" indent="-514350" algn="just">
              <a:buFont typeface="+mj-lt"/>
              <a:buAutoNum type="arabicPeriod" startAt="5"/>
            </a:pPr>
            <a:r>
              <a:rPr lang="en-GB" dirty="0" smtClean="0"/>
              <a:t>RNCOM insists on the need to advance in adopting security protocols for the protection of consular officers in the region.</a:t>
            </a:r>
            <a:endParaRPr lang="en-GB" dirty="0"/>
          </a:p>
        </p:txBody>
      </p:sp>
      <p:sp>
        <p:nvSpPr>
          <p:cNvPr id="4" name="3 Marcador de número de diapositiva"/>
          <p:cNvSpPr>
            <a:spLocks noGrp="1"/>
          </p:cNvSpPr>
          <p:nvPr>
            <p:ph type="sldNum" sz="quarter" idx="12"/>
          </p:nvPr>
        </p:nvSpPr>
        <p:spPr/>
        <p:txBody>
          <a:bodyPr/>
          <a:lstStyle/>
          <a:p>
            <a:fld id="{B0F9D6FE-DF3A-4BC1-82D7-1DFE22E3BDC7}" type="slidenum">
              <a:rPr lang="es-SV" smtClean="0"/>
              <a:pPr/>
              <a:t>7</a:t>
            </a:fld>
            <a:endParaRPr lang="es-SV"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404</TotalTime>
  <Words>385</Words>
  <Application>Microsoft Office PowerPoint</Application>
  <PresentationFormat>Presentación en pantalla (4:3)</PresentationFormat>
  <Paragraphs>27</Paragraphs>
  <Slides>7</Slides>
  <Notes>1</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Urbano</vt:lpstr>
      <vt:lpstr>PRESENTATION BEFORE THE LIAISON OFFICER NETWORK FOR CONSULAR PROTECTION   Meeting of the RCM Regional Consultation Group on Migration (RCGM) Panama City, Panama, December 4, 2012</vt:lpstr>
      <vt:lpstr>ADVANCES </vt:lpstr>
      <vt:lpstr>Presentación de PowerPoint</vt:lpstr>
      <vt:lpstr>Presentación de PowerPoint</vt:lpstr>
      <vt:lpstr>CHALLENGES….</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PRESENTACION ANTE LA  RED DE  FUNCIONARIOS DE ENLACE PARA LA PROTECCION CONSULAR</dc:title>
  <dc:creator>Morales Peréz</dc:creator>
  <cp:lastModifiedBy>Christiane Lehnhoff</cp:lastModifiedBy>
  <cp:revision>54</cp:revision>
  <dcterms:created xsi:type="dcterms:W3CDTF">2011-06-07T11:45:11Z</dcterms:created>
  <dcterms:modified xsi:type="dcterms:W3CDTF">2012-12-04T20:29:54Z</dcterms:modified>
</cp:coreProperties>
</file>