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256" r:id="rId2"/>
    <p:sldId id="271" r:id="rId3"/>
    <p:sldId id="272" r:id="rId4"/>
    <p:sldId id="276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>
        <p:scale>
          <a:sx n="50" d="100"/>
          <a:sy n="50" d="100"/>
        </p:scale>
        <p:origin x="-52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8D5DF-8E2B-41AE-A98F-6DE46E1FC76A}" type="datetimeFigureOut">
              <a:rPr lang="es-SV" smtClean="0"/>
              <a:pPr/>
              <a:t>04/12/2012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58012-AD9E-4EC2-B7E8-AE72EC6B74A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87465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8012-AD9E-4EC2-B7E8-AE72EC6B74AF}" type="slidenum">
              <a:rPr lang="es-SV" smtClean="0"/>
              <a:pPr/>
              <a:t>1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C9F9D2-7734-4F10-900E-06AD4AA7AA58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61DE-EE4C-44EA-8F53-479F50F4308E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E690-F296-4E54-A92F-0181FE3DFC07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A57F-4F67-4305-94C6-628983D395F4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6BF39-3491-4B91-82B3-6DCC65AD941A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3316-3C30-4A57-ACF7-F8451429068A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41DB3D-A4CF-4867-B2A7-51A78AD4D42F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567ABB-A312-4F9E-AC0D-0DCCE7A832E9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B98-000E-4969-A12E-37AC931829FA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768-71F2-401C-8353-C11DD4FDB0EA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0BEF-DA20-43BA-AD3F-324CAA95F579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8FB923-323E-4E3A-9A2B-6DC0DD48D4F9}" type="datetime1">
              <a:rPr lang="es-SV" smtClean="0"/>
              <a:pPr/>
              <a:t>04/12/2012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F9D6FE-DF3A-4BC1-82D7-1DFE22E3BDC7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5024" cy="4176464"/>
          </a:xfrm>
        </p:spPr>
        <p:txBody>
          <a:bodyPr>
            <a:normAutofit/>
          </a:bodyPr>
          <a:lstStyle/>
          <a:p>
            <a:pPr algn="ctr"/>
            <a:r>
              <a:rPr lang="es-SV" dirty="0" smtClean="0"/>
              <a:t>PRESENTACION ANTE LA </a:t>
            </a:r>
            <a:br>
              <a:rPr lang="es-SV" dirty="0" smtClean="0"/>
            </a:br>
            <a:r>
              <a:rPr lang="es-SV" dirty="0" smtClean="0"/>
              <a:t>RED DE  FUNCIONARIOS DE ENLACE PARA LA PROTECCION CONSULAR</a:t>
            </a:r>
            <a:br>
              <a:rPr lang="es-SV" dirty="0" smtClean="0"/>
            </a:br>
            <a:r>
              <a:rPr lang="es-SV" dirty="0" smtClean="0"/>
              <a:t/>
            </a:r>
            <a:br>
              <a:rPr lang="es-SV" dirty="0" smtClean="0"/>
            </a:br>
            <a:r>
              <a:rPr lang="es-SV" sz="2400" b="1" dirty="0" smtClean="0">
                <a:solidFill>
                  <a:schemeClr val="tx1"/>
                </a:solidFill>
              </a:rPr>
              <a:t>Reunión del Grupo Regional de Consulta de la CRM</a:t>
            </a:r>
            <a:r>
              <a:rPr lang="es-SV" sz="2400" dirty="0" smtClean="0">
                <a:solidFill>
                  <a:schemeClr val="tx1"/>
                </a:solidFill>
              </a:rPr>
              <a:t/>
            </a:r>
            <a:br>
              <a:rPr lang="es-SV" sz="2400" dirty="0" smtClean="0">
                <a:solidFill>
                  <a:schemeClr val="tx1"/>
                </a:solidFill>
              </a:rPr>
            </a:br>
            <a:r>
              <a:rPr lang="es-SV" sz="1600" dirty="0" smtClean="0">
                <a:solidFill>
                  <a:schemeClr val="tx1"/>
                </a:solidFill>
              </a:rPr>
              <a:t>Ciudad de Panamá, Panamá, 4 de diciembre del 2012</a:t>
            </a:r>
            <a:endParaRPr lang="es-SV" sz="1600" dirty="0">
              <a:solidFill>
                <a:schemeClr val="tx1"/>
              </a:solidFill>
            </a:endParaRPr>
          </a:p>
        </p:txBody>
      </p:sp>
      <p:pic>
        <p:nvPicPr>
          <p:cNvPr id="3" name="2 Imagen" descr="LOGORROC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368290"/>
            <a:ext cx="1489710" cy="148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1</a:t>
            </a:fld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/>
          <a:lstStyle/>
          <a:p>
            <a:r>
              <a:rPr lang="es-GT" dirty="0" smtClean="0"/>
              <a:t>AVANCES	</a:t>
            </a:r>
            <a:endParaRPr lang="es-GT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61342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es-GT" dirty="0" smtClean="0"/>
              <a:t>En materia de regularización migratoria la RROCM reconoce positivamente los esfuerzos promovidos por los países de Panamá y Costa Rica con la promoción del proceso denominado Crisol de Razas y la puesta en vigencia de Decretos Transitorios que han facilitado el acceso a categorías migratorias regulares.</a:t>
            </a:r>
          </a:p>
          <a:p>
            <a:pPr marL="624078" indent="-514350" algn="just">
              <a:buFont typeface="+mj-lt"/>
              <a:buAutoNum type="arabicPeriod"/>
            </a:pPr>
            <a:endParaRPr lang="es-GT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s-GT" dirty="0" smtClean="0"/>
              <a:t>En estos procesos ha sido evidente la importancia de la participación consular a favor de la orientación adecuada y la facilitación de documentos requeridos por las autoridades de los </a:t>
            </a:r>
            <a:r>
              <a:rPr lang="es-GT" dirty="0" smtClean="0"/>
              <a:t>países.</a:t>
            </a:r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2</a:t>
            </a:fld>
            <a:endParaRPr lang="es-S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86412"/>
          </a:xfrm>
        </p:spPr>
        <p:txBody>
          <a:bodyPr>
            <a:normAutofit lnSpcReduction="10000"/>
          </a:bodyPr>
          <a:lstStyle/>
          <a:p>
            <a:pPr marL="624078" indent="-514350" algn="just">
              <a:buFont typeface="+mj-lt"/>
              <a:buAutoNum type="arabicPeriod" startAt="3"/>
            </a:pPr>
            <a:r>
              <a:rPr lang="es-GT" dirty="0" smtClean="0"/>
              <a:t>La RROCM reconoce la decisión política 	de Nicaragua que ha completado su proceso interno para adherirse al Convenio de la Haya sobre Supresión de Auténticas, facilitando con ello el acceso a  la documentación de sus connacionales en el extranjero.</a:t>
            </a:r>
          </a:p>
          <a:p>
            <a:pPr marL="624078" indent="-514350" algn="just">
              <a:buFont typeface="+mj-lt"/>
              <a:buAutoNum type="arabicPeriod" startAt="3"/>
            </a:pPr>
            <a:endParaRPr lang="es-GT" dirty="0" smtClean="0"/>
          </a:p>
          <a:p>
            <a:pPr marL="624078" indent="-514350" algn="just">
              <a:buFont typeface="+mj-lt"/>
              <a:buAutoNum type="arabicPeriod" startAt="3"/>
            </a:pPr>
            <a:r>
              <a:rPr lang="es-GT" dirty="0" smtClean="0"/>
              <a:t>La generación de espacios binacionales procurados por sociedad civil de los países de </a:t>
            </a:r>
            <a:r>
              <a:rPr lang="es-GT" dirty="0" smtClean="0"/>
              <a:t>Nicaragua y Costa Rica contado </a:t>
            </a:r>
            <a:r>
              <a:rPr lang="es-GT" dirty="0" smtClean="0"/>
              <a:t>con la participación de autoridades gubernamentales de Costa </a:t>
            </a:r>
            <a:r>
              <a:rPr lang="es-GT" dirty="0" smtClean="0"/>
              <a:t>Rica, se </a:t>
            </a:r>
            <a:r>
              <a:rPr lang="es-GT" dirty="0" smtClean="0"/>
              <a:t>constituyen en buenas prácticas de trabajo.</a:t>
            </a:r>
          </a:p>
          <a:p>
            <a:pPr marL="624078" indent="-514350" algn="just">
              <a:buFont typeface="+mj-lt"/>
              <a:buAutoNum type="arabicPeriod" startAt="3"/>
            </a:pPr>
            <a:endParaRPr lang="es-GT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3</a:t>
            </a:fld>
            <a:endParaRPr lang="es-SV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1751080"/>
          </a:xfrm>
        </p:spPr>
        <p:txBody>
          <a:bodyPr>
            <a:normAutofit fontScale="92500" lnSpcReduction="20000"/>
          </a:bodyPr>
          <a:lstStyle/>
          <a:p>
            <a:pPr marL="624078" indent="-514350" algn="just">
              <a:buNone/>
            </a:pPr>
            <a:r>
              <a:rPr lang="es-GT" dirty="0" smtClean="0"/>
              <a:t> 5. La </a:t>
            </a:r>
            <a:r>
              <a:rPr lang="es-GT" dirty="0" smtClean="0"/>
              <a:t>RROCM reconoce la ratificación por parte de Nicaragua del Convenio 189 sobre trabajo decente para trabajadoras y trabajadores </a:t>
            </a:r>
            <a:r>
              <a:rPr lang="es-GT" dirty="0" smtClean="0"/>
              <a:t>domésticos y anima a los otros países a considerar su ratificación.</a:t>
            </a:r>
            <a:endParaRPr lang="es-GT" dirty="0" smtClean="0"/>
          </a:p>
          <a:p>
            <a:endParaRPr lang="es-C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4</a:t>
            </a:fld>
            <a:endParaRPr lang="es-SV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DESAFÍOS….</a:t>
            </a:r>
            <a:endParaRPr lang="es-GT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es-GT" dirty="0" smtClean="0"/>
              <a:t>La demanda de documentos de identidad por parte de poblaciones migrantes en procesos de regularización, </a:t>
            </a:r>
            <a:r>
              <a:rPr lang="es-GT" dirty="0" smtClean="0"/>
              <a:t>ha </a:t>
            </a:r>
            <a:r>
              <a:rPr lang="es-GT" dirty="0" smtClean="0"/>
              <a:t>hecho evidente la urgencia de la modernización y tecnificación para el otorgamiento oportuno de dichos documentos.</a:t>
            </a:r>
          </a:p>
          <a:p>
            <a:pPr marL="624078" indent="-514350" algn="just">
              <a:buFont typeface="+mj-lt"/>
              <a:buAutoNum type="arabicPeriod"/>
            </a:pPr>
            <a:endParaRPr lang="es-GT" dirty="0" smtClean="0"/>
          </a:p>
          <a:p>
            <a:pPr marL="624078" indent="-514350" algn="just">
              <a:buFont typeface="+mj-lt"/>
              <a:buAutoNum type="arabicPeriod"/>
            </a:pPr>
            <a:r>
              <a:rPr lang="es-GT" dirty="0" smtClean="0"/>
              <a:t>En tal sentido la RROCM invita a los gobiernos a estandarizar los sistemas de documentación que poseen, con el propósito de hacer eficiente  la entrega de documentos a los usuarios.</a:t>
            </a:r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5</a:t>
            </a:fld>
            <a:endParaRPr lang="es-SV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72032"/>
          </a:xfrm>
        </p:spPr>
        <p:txBody>
          <a:bodyPr>
            <a:normAutofit fontScale="92500"/>
          </a:bodyPr>
          <a:lstStyle/>
          <a:p>
            <a:pPr marL="624078" indent="-514350" algn="just">
              <a:buFont typeface="+mj-lt"/>
              <a:buAutoNum type="arabicPeriod" startAt="3"/>
            </a:pPr>
            <a:r>
              <a:rPr lang="es-GT" dirty="0" smtClean="0"/>
              <a:t>Observamos con preocupación la falta de disposición de los Estados a favor de mejorar los presupuestos asignados a los consulados para proveer un mejor servicio consular.</a:t>
            </a:r>
          </a:p>
          <a:p>
            <a:pPr marL="624078" indent="-514350" algn="just">
              <a:buFont typeface="+mj-lt"/>
              <a:buAutoNum type="arabicPeriod" startAt="3"/>
            </a:pPr>
            <a:endParaRPr lang="es-GT" dirty="0" smtClean="0"/>
          </a:p>
          <a:p>
            <a:pPr marL="624078" indent="-514350" algn="just">
              <a:buFont typeface="+mj-lt"/>
              <a:buAutoNum type="arabicPeriod" startAt="3"/>
            </a:pPr>
            <a:r>
              <a:rPr lang="es-GT" dirty="0" smtClean="0"/>
              <a:t>Advertimos la necesidad de una mayor actualización del cuerpo consular en materia legislativa en aquellos países que han realizado modificaciones o han adoptado nuevas legislaciones vinculadas con las poblaciones migrantes, a favor de orientar a sus connacionales.</a:t>
            </a:r>
          </a:p>
          <a:p>
            <a:pPr algn="just"/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6</a:t>
            </a:fld>
            <a:endParaRPr lang="es-SV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pPr marL="624078" indent="-514350" algn="just">
              <a:buFont typeface="+mj-lt"/>
              <a:buAutoNum type="arabicPeriod" startAt="5"/>
            </a:pPr>
            <a:r>
              <a:rPr lang="es-GT" dirty="0" smtClean="0"/>
              <a:t>La RROCM ve con preocupación que el incremento de las migraciones y el desplazamiento forzado por la violencia en la región de la CRM, requiere el apego de los gobiernos al cumplimiento de la OC 16 –Opinión Consultiva- referente a la protección consular.</a:t>
            </a:r>
          </a:p>
          <a:p>
            <a:pPr marL="624078" indent="-514350" algn="just">
              <a:buFont typeface="+mj-lt"/>
              <a:buAutoNum type="arabicPeriod" startAt="5"/>
            </a:pPr>
            <a:endParaRPr lang="es-GT" dirty="0" smtClean="0"/>
          </a:p>
          <a:p>
            <a:pPr marL="624078" indent="-514350" algn="just">
              <a:buFont typeface="+mj-lt"/>
              <a:buAutoNum type="arabicPeriod" startAt="5"/>
            </a:pPr>
            <a:r>
              <a:rPr lang="es-GT" dirty="0" smtClean="0"/>
              <a:t>La RROCM insiste en la necesidad de avanzar en la adopción de protocolos de seguridad para la protección de funcionarios consulares en la </a:t>
            </a:r>
            <a:r>
              <a:rPr lang="es-GT" dirty="0" smtClean="0"/>
              <a:t>región.</a:t>
            </a:r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7</a:t>
            </a:fld>
            <a:endParaRPr lang="es-SV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372</TotalTime>
  <Words>335</Words>
  <Application>Microsoft Office PowerPoint</Application>
  <PresentationFormat>Presentación en pantalla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PRESENTACION ANTE LA  RED DE  FUNCIONARIOS DE ENLACE PARA LA PROTECCION CONSULAR  Reunión del Grupo Regional de Consulta de la CRM Ciudad de Panamá, Panamá, 4 de diciembre del 2012</vt:lpstr>
      <vt:lpstr>AVANCES </vt:lpstr>
      <vt:lpstr>Diapositiva 3</vt:lpstr>
      <vt:lpstr>Diapositiva 4</vt:lpstr>
      <vt:lpstr>DESAFÍOS….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 ANTE LA  RED DE  FUNCIONARIOS DE ENLACE PARA LA PROTECCION CONSULAR</dc:title>
  <dc:creator>Morales Peréz</dc:creator>
  <cp:lastModifiedBy>gmorales</cp:lastModifiedBy>
  <cp:revision>46</cp:revision>
  <dcterms:created xsi:type="dcterms:W3CDTF">2011-06-07T11:45:11Z</dcterms:created>
  <dcterms:modified xsi:type="dcterms:W3CDTF">2012-12-04T16:11:44Z</dcterms:modified>
</cp:coreProperties>
</file>