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3"/>
  </p:notesMasterIdLst>
  <p:sldIdLst>
    <p:sldId id="256" r:id="rId2"/>
    <p:sldId id="275" r:id="rId3"/>
    <p:sldId id="276" r:id="rId4"/>
    <p:sldId id="283" r:id="rId5"/>
    <p:sldId id="279" r:id="rId6"/>
    <p:sldId id="285" r:id="rId7"/>
    <p:sldId id="274" r:id="rId8"/>
    <p:sldId id="282" r:id="rId9"/>
    <p:sldId id="286" r:id="rId10"/>
    <p:sldId id="287" r:id="rId11"/>
    <p:sldId id="28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78" autoAdjust="0"/>
    <p:restoredTop sz="94592"/>
  </p:normalViewPr>
  <p:slideViewPr>
    <p:cSldViewPr>
      <p:cViewPr varScale="1">
        <p:scale>
          <a:sx n="169" d="100"/>
          <a:sy n="169" d="100"/>
        </p:scale>
        <p:origin x="-5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94E0EE-2C51-E74F-BFDE-D9B23DBB2BD0}" type="datetimeFigureOut">
              <a:rPr lang="en-US" smtClean="0"/>
              <a:t>11/15/16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2426F-F24C-6045-97BD-93BDB2901BD5}" type="slidenum">
              <a:rPr lang="en-US" smtClean="0"/>
              <a:t>‹Nr.›</a:t>
            </a:fld>
            <a:endParaRPr lang="en-US" dirty="0"/>
          </a:p>
        </p:txBody>
      </p:sp>
    </p:spTree>
    <p:extLst>
      <p:ext uri="{BB962C8B-B14F-4D97-AF65-F5344CB8AC3E}">
        <p14:creationId xmlns:p14="http://schemas.microsoft.com/office/powerpoint/2010/main" val="181499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lnSpc>
                <a:spcPct val="160000"/>
              </a:lnSpc>
              <a:spcAft>
                <a:spcPts val="2400"/>
              </a:spcAft>
            </a:pPr>
            <a:r>
              <a:rPr lang="es-SV" dirty="0" smtClean="0"/>
              <a:t>Facilitar a las organizaciones de la sociedad civil su trabajo con trabajadores migratorios, estén en situación regular o irregular, cuando su fin sea brindar ayuda humanitaria, protección de derechos y asistencia social al trabajador migrante y sus familias. </a:t>
            </a:r>
            <a:endParaRPr lang="es-CR" dirty="0" smtClean="0"/>
          </a:p>
          <a:p>
            <a:pPr algn="just">
              <a:lnSpc>
                <a:spcPct val="160000"/>
              </a:lnSpc>
              <a:spcAft>
                <a:spcPts val="2400"/>
              </a:spcAft>
            </a:pPr>
            <a:r>
              <a:rPr lang="es-CR" dirty="0" smtClean="0"/>
              <a:t>Representación </a:t>
            </a:r>
            <a:r>
              <a:rPr lang="es-ES" dirty="0" smtClean="0"/>
              <a:t>jurídica de </a:t>
            </a:r>
            <a:r>
              <a:rPr lang="es-HN" dirty="0" smtClean="0"/>
              <a:t>sus nacionales. Los consulados pueden establecer acuerdos con sociedad civil, universidades y otros, para asegurar esta representación.</a:t>
            </a:r>
          </a:p>
          <a:p>
            <a:pPr algn="just">
              <a:lnSpc>
                <a:spcPct val="160000"/>
              </a:lnSpc>
              <a:spcAft>
                <a:spcPts val="2400"/>
              </a:spcAft>
            </a:pPr>
            <a:r>
              <a:rPr lang="es-HN" dirty="0" smtClean="0"/>
              <a:t>La </a:t>
            </a:r>
            <a:r>
              <a:rPr lang="es-CR" dirty="0" smtClean="0"/>
              <a:t>protección </a:t>
            </a:r>
            <a:r>
              <a:rPr lang="es-ES" dirty="0" smtClean="0"/>
              <a:t>consular es más que representación jurídica, se trata de </a:t>
            </a:r>
            <a:r>
              <a:rPr lang="es-HN" dirty="0" smtClean="0"/>
              <a:t>un trabajo integral, que debe incluir </a:t>
            </a:r>
            <a:r>
              <a:rPr lang="es-HN" dirty="0" err="1" smtClean="0"/>
              <a:t>atenci</a:t>
            </a:r>
            <a:r>
              <a:rPr lang="es-ES" dirty="0" smtClean="0"/>
              <a:t>ón</a:t>
            </a:r>
            <a:r>
              <a:rPr lang="es-HN" dirty="0" smtClean="0"/>
              <a:t> psicosocial, laboral, jurídica, de sensibilización e información.</a:t>
            </a:r>
          </a:p>
          <a:p>
            <a:pPr algn="just">
              <a:lnSpc>
                <a:spcPct val="160000"/>
              </a:lnSpc>
            </a:pPr>
            <a:endParaRPr lang="es-HN" dirty="0" smtClean="0"/>
          </a:p>
          <a:p>
            <a:endParaRPr lang="es-SV" dirty="0"/>
          </a:p>
        </p:txBody>
      </p:sp>
      <p:sp>
        <p:nvSpPr>
          <p:cNvPr id="4" name="3 Marcador de número de diapositiva"/>
          <p:cNvSpPr>
            <a:spLocks noGrp="1"/>
          </p:cNvSpPr>
          <p:nvPr>
            <p:ph type="sldNum" sz="quarter" idx="10"/>
          </p:nvPr>
        </p:nvSpPr>
        <p:spPr/>
        <p:txBody>
          <a:bodyPr/>
          <a:lstStyle/>
          <a:p>
            <a:fld id="{C972426F-F24C-6045-97BD-93BDB2901BD5}" type="slidenum">
              <a:rPr lang="en-US" smtClean="0"/>
              <a:t>4</a:t>
            </a:fld>
            <a:endParaRPr lang="en-US" dirty="0"/>
          </a:p>
        </p:txBody>
      </p:sp>
    </p:spTree>
    <p:extLst>
      <p:ext uri="{BB962C8B-B14F-4D97-AF65-F5344CB8AC3E}">
        <p14:creationId xmlns:p14="http://schemas.microsoft.com/office/powerpoint/2010/main" val="3180225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7" name="Date Placeholder 6"/>
          <p:cNvSpPr>
            <a:spLocks noGrp="1"/>
          </p:cNvSpPr>
          <p:nvPr>
            <p:ph type="dt" sz="half" idx="10"/>
          </p:nvPr>
        </p:nvSpPr>
        <p:spPr/>
        <p:txBody>
          <a:bodyPr/>
          <a:lstStyle/>
          <a:p>
            <a:fld id="{2F1E35F7-5DED-42D3-AA90-B4B3AF796CB2}" type="datetime1">
              <a:rPr lang="en-US" smtClean="0"/>
              <a:t>11/15/16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85513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FDE3D025-6A8C-4BDA-A686-97E8EB7C726E}"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20239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AF27E17-3576-4199-9E66-48B5E25D6F4D}"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200143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039583B-F19E-41C5-80A0-3E5767ADB543}"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699189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C4FE1D5-6A8D-46D7-81D2-8033AD857D46}"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873678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DF0A8D0E-5E0E-45BC-B523-EB27012EABC2}" type="datetime1">
              <a:rPr lang="en-US" smtClean="0"/>
              <a:t>11/15/16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765710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BB87200E-70FD-4D42-B566-A1C0789BB4B3}" type="datetime1">
              <a:rPr lang="en-US" smtClean="0"/>
              <a:t>11/15/16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1245290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A787D20-BD5E-4C4B-907B-B2B847D0FA27}" type="datetime1">
              <a:rPr lang="en-US" smtClean="0"/>
              <a:t>11/15/16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4235250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34CEFE-60B0-4463-B2C4-BD8DEED18899}" type="datetime1">
              <a:rPr lang="en-US" smtClean="0"/>
              <a:t>11/15/16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228089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ECDD68-57AF-46FE-9EE9-8AA43B6DEC82}" type="datetime1">
              <a:rPr lang="en-US" smtClean="0"/>
              <a:t>11/15/16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939251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3502D6C-DA48-48EC-9FB7-ABB7AAAC5428}" type="datetime1">
              <a:rPr lang="en-US" smtClean="0"/>
              <a:t>11/15/16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31716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A26AE6E-341A-41E9-89FF-E0D5F88FBFDF}"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284632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840000" y="2505075"/>
            <a:ext cx="3768912"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6" name="Content Placeholder 5"/>
          <p:cNvSpPr>
            <a:spLocks noGrp="1"/>
          </p:cNvSpPr>
          <p:nvPr>
            <p:ph sz="quarter" idx="4"/>
          </p:nvPr>
        </p:nvSpPr>
        <p:spPr>
          <a:xfrm>
            <a:off x="4739880" y="2505075"/>
            <a:ext cx="377666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98A8D61-5E2D-458F-8CAA-FB11CEC8C2C6}" type="datetime1">
              <a:rPr lang="en-US" smtClean="0"/>
              <a:t>11/15/16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8221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DD17E16-6E6F-49DF-8605-5193FA2BE1F2}" type="datetime1">
              <a:rPr lang="en-US" smtClean="0"/>
              <a:t>11/15/16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5685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19CFE-233A-477B-90F2-952728D59918}" type="datetime1">
              <a:rPr lang="en-US" smtClean="0"/>
              <a:t>11/15/16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421969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3FC9A52-1083-45E0-A9C9-3E9345615BF7}"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87610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461F9DA-A625-400B-B007-14F4174892B2}" type="datetime1">
              <a:rPr lang="en-US" smtClean="0"/>
              <a:t>11/15/16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37581287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ACAC6ED-DC17-4477-9EE3-26D47FA337D2}" type="datetime1">
              <a:rPr lang="en-US" smtClean="0"/>
              <a:t>11/15/16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B6F711F-9AA6-4503-8B23-6D2472BD09E6}" type="slidenum">
              <a:rPr lang="en-US" smtClean="0"/>
              <a:pPr/>
              <a:t>‹Nr.›</a:t>
            </a:fld>
            <a:endParaRPr lang="en-US" dirty="0"/>
          </a:p>
        </p:txBody>
      </p:sp>
    </p:spTree>
    <p:extLst>
      <p:ext uri="{BB962C8B-B14F-4D97-AF65-F5344CB8AC3E}">
        <p14:creationId xmlns:p14="http://schemas.microsoft.com/office/powerpoint/2010/main" val="53774474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332656"/>
            <a:ext cx="8748464" cy="2736304"/>
          </a:xfrm>
        </p:spPr>
        <p:txBody>
          <a:bodyPr>
            <a:noAutofit/>
          </a:bodyPr>
          <a:lstStyle/>
          <a:p>
            <a:pPr algn="ctr"/>
            <a:r>
              <a:rPr lang="en-GB" sz="3200" b="1" dirty="0" smtClean="0">
                <a:solidFill>
                  <a:schemeClr val="tx1"/>
                </a:solidFill>
              </a:rPr>
              <a:t>Liaison Officer Network for Consular Protection</a:t>
            </a:r>
            <a:r>
              <a:rPr lang="en-GB" sz="2800" dirty="0" smtClean="0">
                <a:solidFill>
                  <a:schemeClr val="tx1"/>
                </a:solidFill>
              </a:rPr>
              <a:t/>
            </a:r>
            <a:br>
              <a:rPr lang="en-GB" sz="2800" dirty="0" smtClean="0">
                <a:solidFill>
                  <a:schemeClr val="tx1"/>
                </a:solidFill>
              </a:rPr>
            </a:br>
            <a:r>
              <a:rPr lang="en-GB" sz="2800" dirty="0" smtClean="0">
                <a:solidFill>
                  <a:schemeClr val="tx1"/>
                </a:solidFill>
              </a:rPr>
              <a:t> </a:t>
            </a:r>
            <a:br>
              <a:rPr lang="en-GB" sz="2800" dirty="0" smtClean="0">
                <a:solidFill>
                  <a:schemeClr val="tx1"/>
                </a:solidFill>
              </a:rPr>
            </a:br>
            <a:r>
              <a:rPr lang="en-GB" sz="2800" dirty="0" smtClean="0">
                <a:solidFill>
                  <a:schemeClr val="tx1"/>
                </a:solidFill>
              </a:rPr>
              <a:t>Regional Consultation Group on Migration</a:t>
            </a:r>
            <a:br>
              <a:rPr lang="en-GB" sz="2800" dirty="0" smtClean="0">
                <a:solidFill>
                  <a:schemeClr val="tx1"/>
                </a:solidFill>
              </a:rPr>
            </a:br>
            <a:r>
              <a:rPr lang="en-GB" sz="2800" dirty="0" smtClean="0">
                <a:solidFill>
                  <a:schemeClr val="tx1"/>
                </a:solidFill>
              </a:rPr>
              <a:t>Regional Conference on Migration</a:t>
            </a:r>
            <a:r>
              <a:rPr lang="en-GB" sz="2800" i="1" dirty="0" smtClean="0">
                <a:solidFill>
                  <a:srgbClr val="FF0000"/>
                </a:solidFill>
              </a:rPr>
              <a:t/>
            </a:r>
            <a:br>
              <a:rPr lang="en-GB" sz="2800" i="1" dirty="0" smtClean="0">
                <a:solidFill>
                  <a:srgbClr val="FF0000"/>
                </a:solidFill>
              </a:rPr>
            </a:br>
            <a:r>
              <a:rPr lang="en-GB" sz="2800" dirty="0" smtClean="0">
                <a:solidFill>
                  <a:srgbClr val="FF0000"/>
                </a:solidFill>
              </a:rPr>
              <a:t/>
            </a:r>
            <a:br>
              <a:rPr lang="en-GB" sz="2800" dirty="0" smtClean="0">
                <a:solidFill>
                  <a:srgbClr val="FF0000"/>
                </a:solidFill>
              </a:rPr>
            </a:br>
            <a:r>
              <a:rPr lang="en-GB" sz="2800" dirty="0" smtClean="0">
                <a:solidFill>
                  <a:schemeClr val="tx1"/>
                </a:solidFill>
              </a:rPr>
              <a:t>Honduran-Arab Social Centre</a:t>
            </a:r>
            <a:r>
              <a:rPr lang="en-GB" sz="2800" dirty="0" smtClean="0">
                <a:solidFill>
                  <a:srgbClr val="FF0000"/>
                </a:solidFill>
              </a:rPr>
              <a:t/>
            </a:r>
            <a:br>
              <a:rPr lang="en-GB" sz="2800" dirty="0" smtClean="0">
                <a:solidFill>
                  <a:srgbClr val="FF0000"/>
                </a:solidFill>
              </a:rPr>
            </a:br>
            <a:r>
              <a:rPr lang="en-GB" sz="2800" dirty="0" smtClean="0">
                <a:solidFill>
                  <a:schemeClr val="tx1"/>
                </a:solidFill>
              </a:rPr>
              <a:t>San Pedro Sula, Honduras , 2016</a:t>
            </a:r>
            <a:r>
              <a:rPr lang="en-GB" sz="2800" dirty="0" smtClean="0">
                <a:solidFill>
                  <a:schemeClr val="bg1"/>
                </a:solidFill>
              </a:rPr>
              <a:t/>
            </a:r>
            <a:br>
              <a:rPr lang="en-GB" sz="2800" dirty="0" smtClean="0">
                <a:solidFill>
                  <a:schemeClr val="bg1"/>
                </a:solidFill>
              </a:rPr>
            </a:br>
            <a:r>
              <a:rPr lang="en-GB" sz="2800" dirty="0" smtClean="0">
                <a:solidFill>
                  <a:schemeClr val="bg1"/>
                </a:solidFill>
              </a:rPr>
              <a:t/>
            </a:r>
            <a:br>
              <a:rPr lang="en-GB" sz="2800" dirty="0" smtClean="0">
                <a:solidFill>
                  <a:schemeClr val="bg1"/>
                </a:solidFill>
              </a:rPr>
            </a:br>
            <a:endParaRPr lang="en-GB" sz="2800" dirty="0">
              <a:solidFill>
                <a:schemeClr val="bg1"/>
              </a:solidFill>
            </a:endParaRPr>
          </a:p>
        </p:txBody>
      </p:sp>
      <p:sp>
        <p:nvSpPr>
          <p:cNvPr id="3" name="2 Subtítulo"/>
          <p:cNvSpPr>
            <a:spLocks noGrp="1"/>
          </p:cNvSpPr>
          <p:nvPr>
            <p:ph type="subTitle" idx="1"/>
          </p:nvPr>
        </p:nvSpPr>
        <p:spPr>
          <a:xfrm>
            <a:off x="1187624" y="3068960"/>
            <a:ext cx="7200800" cy="1752600"/>
          </a:xfrm>
        </p:spPr>
        <p:txBody>
          <a:bodyPr>
            <a:normAutofit/>
          </a:bodyPr>
          <a:lstStyle/>
          <a:p>
            <a:pPr algn="ctr"/>
            <a:endParaRPr lang="en-GB" sz="2400" b="1" dirty="0" smtClean="0"/>
          </a:p>
          <a:p>
            <a:pPr algn="ctr"/>
            <a:r>
              <a:rPr lang="en-GB" sz="2400" b="1" dirty="0" smtClean="0"/>
              <a:t>REGIONAL NETWORK FOR CIVIL ORGANIZATIONS ON MIGRATION</a:t>
            </a:r>
          </a:p>
          <a:p>
            <a:pPr algn="ctr"/>
            <a:r>
              <a:rPr lang="en-GB" sz="2400" dirty="0" smtClean="0"/>
              <a:t>RNCOM</a:t>
            </a:r>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1187624" y="4947443"/>
            <a:ext cx="1560512" cy="1571625"/>
          </a:xfrm>
          <a:prstGeom prst="rect">
            <a:avLst/>
          </a:prstGeom>
          <a:noFill/>
          <a:ln w="9525">
            <a:noFill/>
            <a:miter lim="800000"/>
            <a:headEnd/>
            <a:tailEnd/>
          </a:ln>
        </p:spPr>
      </p:pic>
      <p:pic>
        <p:nvPicPr>
          <p:cNvPr id="5" name="Imagen 2" descr="CRM Logo"/>
          <p:cNvPicPr>
            <a:picLocks noChangeAspect="1" noChangeArrowheads="1"/>
          </p:cNvPicPr>
          <p:nvPr/>
        </p:nvPicPr>
        <p:blipFill>
          <a:blip r:embed="rId3" cstate="print"/>
          <a:srcRect/>
          <a:stretch>
            <a:fillRect/>
          </a:stretch>
        </p:blipFill>
        <p:spPr bwMode="auto">
          <a:xfrm>
            <a:off x="6602664" y="5589240"/>
            <a:ext cx="2056961" cy="644079"/>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fld id="{FB6F711F-9AA6-4503-8B23-6D2472BD09E6}" type="slidenum">
              <a:rPr lang="en-GB" smtClean="0"/>
              <a:pPr/>
              <a:t>1</a:t>
            </a:fld>
            <a:endParaRPr lang="en-GB"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556792"/>
            <a:ext cx="8429684" cy="6215106"/>
          </a:xfrm>
        </p:spPr>
        <p:txBody>
          <a:bodyPr>
            <a:normAutofit/>
          </a:bodyPr>
          <a:lstStyle/>
          <a:p>
            <a:pPr algn="just">
              <a:lnSpc>
                <a:spcPct val="150000"/>
              </a:lnSpc>
              <a:spcAft>
                <a:spcPts val="2400"/>
              </a:spcAft>
            </a:pPr>
            <a:r>
              <a:rPr lang="en-GB" dirty="0" smtClean="0"/>
              <a:t>RNCOM requests the presence of consular officers with experience in providing assistance to boys, girls and adolescents with a human rights approach;</a:t>
            </a:r>
          </a:p>
          <a:p>
            <a:pPr algn="just">
              <a:lnSpc>
                <a:spcPct val="150000"/>
              </a:lnSpc>
              <a:spcAft>
                <a:spcPts val="2400"/>
              </a:spcAft>
            </a:pPr>
            <a:r>
              <a:rPr lang="en-GB" dirty="0" smtClean="0"/>
              <a:t>Prompt adoption, implementation and follow-up by RCM Member Countries of the documents discussed by the Ad Hoc Group for the Protection of Boys, Girls and Adolescents in the Context of Migration.</a:t>
            </a: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7308304" y="5805264"/>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10</a:t>
            </a:fld>
            <a:endParaRPr lang="en-GB" dirty="0"/>
          </a:p>
        </p:txBody>
      </p:sp>
    </p:spTree>
    <p:extLst>
      <p:ext uri="{BB962C8B-B14F-4D97-AF65-F5344CB8AC3E}">
        <p14:creationId xmlns:p14="http://schemas.microsoft.com/office/powerpoint/2010/main" val="34876434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contenido"/>
          <p:cNvSpPr>
            <a:spLocks noGrp="1"/>
          </p:cNvSpPr>
          <p:nvPr>
            <p:ph idx="1"/>
          </p:nvPr>
        </p:nvSpPr>
        <p:spPr>
          <a:xfrm>
            <a:off x="500063" y="285750"/>
            <a:ext cx="8229600" cy="4525963"/>
          </a:xfrm>
        </p:spPr>
        <p:txBody>
          <a:bodyPr/>
          <a:lstStyle/>
          <a:p>
            <a:pPr algn="ctr">
              <a:buFont typeface="Arial" charset="0"/>
              <a:buNone/>
            </a:pPr>
            <a:endParaRPr lang="en-GB" altLang="es-ES" sz="6000" b="1" dirty="0" smtClean="0">
              <a:solidFill>
                <a:srgbClr val="FFC000"/>
              </a:solidFill>
            </a:endParaRPr>
          </a:p>
          <a:p>
            <a:pPr algn="ctr">
              <a:buFont typeface="Arial" charset="0"/>
              <a:buNone/>
            </a:pPr>
            <a:r>
              <a:rPr lang="en-GB" altLang="es-ES" sz="6000" b="1" dirty="0" smtClean="0">
                <a:solidFill>
                  <a:srgbClr val="FFC000"/>
                </a:solidFill>
              </a:rPr>
              <a:t>Thank you </a:t>
            </a:r>
          </a:p>
          <a:p>
            <a:pPr algn="ctr">
              <a:buFont typeface="Arial" charset="0"/>
              <a:buNone/>
            </a:pPr>
            <a:r>
              <a:rPr lang="en-GB" altLang="es-ES" sz="4000" dirty="0" smtClean="0">
                <a:solidFill>
                  <a:schemeClr val="tx1"/>
                </a:solidFill>
              </a:rPr>
              <a:t>www.rrocm.org</a:t>
            </a:r>
            <a:endParaRPr lang="en-GB" altLang="es-ES" sz="4000" dirty="0" smtClean="0">
              <a:solidFill>
                <a:schemeClr val="tx1"/>
              </a:solidFill>
            </a:endParaRPr>
          </a:p>
          <a:p>
            <a:pPr algn="ctr">
              <a:buFont typeface="Arial" charset="0"/>
              <a:buNone/>
            </a:pPr>
            <a:r>
              <a:rPr lang="en-GB" altLang="es-ES" sz="4000" dirty="0" smtClean="0">
                <a:solidFill>
                  <a:schemeClr val="tx1"/>
                </a:solidFill>
              </a:rPr>
              <a:t>stcidehumrrocm@gmail.com</a:t>
            </a:r>
            <a:endParaRPr lang="en-GB" altLang="es-ES" sz="4000" dirty="0" smtClean="0">
              <a:solidFill>
                <a:schemeClr val="tx1"/>
              </a:solidFill>
            </a:endParaRPr>
          </a:p>
        </p:txBody>
      </p:sp>
      <p:pic>
        <p:nvPicPr>
          <p:cNvPr id="4" name="Imagen 1" descr="LOGORROCM"/>
          <p:cNvPicPr>
            <a:picLocks noChangeAspect="1" noChangeArrowheads="1"/>
          </p:cNvPicPr>
          <p:nvPr/>
        </p:nvPicPr>
        <p:blipFill>
          <a:blip r:embed="rId2" cstate="print"/>
          <a:srcRect/>
          <a:stretch>
            <a:fillRect/>
          </a:stretch>
        </p:blipFill>
        <p:spPr bwMode="auto">
          <a:xfrm>
            <a:off x="3563888" y="4365104"/>
            <a:ext cx="1908845" cy="1925813"/>
          </a:xfrm>
          <a:prstGeom prst="rect">
            <a:avLst/>
          </a:prstGeom>
          <a:noFill/>
          <a:ln w="9525">
            <a:noFill/>
            <a:miter lim="800000"/>
            <a:headEnd/>
            <a:tailEnd/>
          </a:ln>
        </p:spPr>
      </p:pic>
      <p:sp>
        <p:nvSpPr>
          <p:cNvPr id="2" name="1 Marcador de número de diapositiva"/>
          <p:cNvSpPr>
            <a:spLocks noGrp="1"/>
          </p:cNvSpPr>
          <p:nvPr>
            <p:ph type="sldNum" sz="quarter" idx="12"/>
          </p:nvPr>
        </p:nvSpPr>
        <p:spPr/>
        <p:txBody>
          <a:bodyPr/>
          <a:lstStyle/>
          <a:p>
            <a:fld id="{FB6F711F-9AA6-4503-8B23-6D2472BD09E6}" type="slidenum">
              <a:rPr lang="en-GB" smtClean="0"/>
              <a:pPr/>
              <a:t>11</a:t>
            </a:fld>
            <a:endParaRPr lang="en-GB" dirty="0"/>
          </a:p>
        </p:txBody>
      </p:sp>
    </p:spTree>
    <p:extLst>
      <p:ext uri="{BB962C8B-B14F-4D97-AF65-F5344CB8AC3E}">
        <p14:creationId xmlns:p14="http://schemas.microsoft.com/office/powerpoint/2010/main" val="31464417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1110"/>
            <a:ext cx="7886700" cy="975642"/>
          </a:xfrm>
        </p:spPr>
        <p:txBody>
          <a:bodyPr/>
          <a:lstStyle/>
          <a:p>
            <a:pPr algn="ctr"/>
            <a:r>
              <a:rPr lang="en-GB" b="1" dirty="0" smtClean="0">
                <a:solidFill>
                  <a:schemeClr val="tx2">
                    <a:lumMod val="75000"/>
                  </a:schemeClr>
                </a:solidFill>
              </a:rPr>
              <a:t>Consular Protection</a:t>
            </a:r>
            <a:endParaRPr lang="en-GB" b="1" dirty="0">
              <a:solidFill>
                <a:schemeClr val="tx2">
                  <a:lumMod val="75000"/>
                </a:schemeClr>
              </a:solidFill>
            </a:endParaRPr>
          </a:p>
        </p:txBody>
      </p:sp>
      <p:sp>
        <p:nvSpPr>
          <p:cNvPr id="3" name="Content Placeholder 2"/>
          <p:cNvSpPr>
            <a:spLocks noGrp="1"/>
          </p:cNvSpPr>
          <p:nvPr>
            <p:ph idx="1"/>
          </p:nvPr>
        </p:nvSpPr>
        <p:spPr>
          <a:xfrm>
            <a:off x="467544" y="1196752"/>
            <a:ext cx="8047806" cy="5328593"/>
          </a:xfrm>
        </p:spPr>
        <p:txBody>
          <a:bodyPr>
            <a:noAutofit/>
          </a:bodyPr>
          <a:lstStyle/>
          <a:p>
            <a:pPr marL="0" indent="0" algn="just">
              <a:lnSpc>
                <a:spcPct val="150000"/>
              </a:lnSpc>
              <a:buNone/>
            </a:pPr>
            <a:r>
              <a:rPr lang="en-GB" sz="2000" dirty="0" smtClean="0"/>
              <a:t>The set of actions, operations, good offices and interventions implemented by the consular and diplomatic officers of a State in the territory of another State to safeguard the rights of their nationals abroad (particularly the right to due process) and prevent undue damages and wrongs to nationals abroad and their goods and interests. The contents of the right to consular protection are set forth in the Vienna Convention on Consular Relations and in Advisory Opinions OC-16 of 1999 and OC-21 of 2014 of the Inter-American Court of Human </a:t>
            </a:r>
            <a:r>
              <a:rPr lang="en-GB" sz="2000" dirty="0" smtClean="0"/>
              <a:t>Rights.</a:t>
            </a:r>
            <a:endParaRPr lang="en-GB" sz="2000" dirty="0"/>
          </a:p>
        </p:txBody>
      </p:sp>
      <p:pic>
        <p:nvPicPr>
          <p:cNvPr id="4" name="Imagen 1" descr="LOGORROCM"/>
          <p:cNvPicPr>
            <a:picLocks noChangeAspect="1" noChangeArrowheads="1"/>
          </p:cNvPicPr>
          <p:nvPr/>
        </p:nvPicPr>
        <p:blipFill>
          <a:blip r:embed="rId2" cstate="print"/>
          <a:srcRect/>
          <a:stretch>
            <a:fillRect/>
          </a:stretch>
        </p:blipFill>
        <p:spPr bwMode="auto">
          <a:xfrm>
            <a:off x="7308304" y="5805264"/>
            <a:ext cx="714375" cy="720725"/>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FB6F711F-9AA6-4503-8B23-6D2472BD09E6}" type="slidenum">
              <a:rPr lang="en-GB" smtClean="0"/>
              <a:pPr/>
              <a:t>2</a:t>
            </a:fld>
            <a:endParaRPr lang="en-GB" dirty="0"/>
          </a:p>
        </p:txBody>
      </p:sp>
    </p:spTree>
    <p:extLst>
      <p:ext uri="{BB962C8B-B14F-4D97-AF65-F5344CB8AC3E}">
        <p14:creationId xmlns:p14="http://schemas.microsoft.com/office/powerpoint/2010/main" val="17323826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730" y="1700808"/>
            <a:ext cx="8194079" cy="4608512"/>
          </a:xfrm>
        </p:spPr>
        <p:txBody>
          <a:bodyPr>
            <a:noAutofit/>
          </a:bodyPr>
          <a:lstStyle/>
          <a:p>
            <a:pPr marL="0" indent="0" algn="just">
              <a:lnSpc>
                <a:spcPct val="160000"/>
              </a:lnSpc>
              <a:spcAft>
                <a:spcPts val="2400"/>
              </a:spcAft>
              <a:buNone/>
            </a:pPr>
            <a:r>
              <a:rPr lang="en-GB" sz="2000" dirty="0" smtClean="0"/>
              <a:t>With the aim of strengthening capacities and </a:t>
            </a:r>
            <a:r>
              <a:rPr lang="en-GB" sz="2000" dirty="0" smtClean="0"/>
              <a:t>fostering the sustainability of the joint actions of civil society and the States, we propose the following</a:t>
            </a:r>
            <a:r>
              <a:rPr lang="en-GB" sz="2000" dirty="0" smtClean="0"/>
              <a:t>:</a:t>
            </a:r>
          </a:p>
          <a:p>
            <a:pPr algn="just">
              <a:lnSpc>
                <a:spcPct val="160000"/>
              </a:lnSpc>
              <a:spcAft>
                <a:spcPts val="2400"/>
              </a:spcAft>
            </a:pPr>
            <a:r>
              <a:rPr lang="en-GB" sz="2000" dirty="0" smtClean="0"/>
              <a:t>Civil society will maintain contact with </a:t>
            </a:r>
            <a:r>
              <a:rPr lang="en-GB" sz="2000" dirty="0" smtClean="0"/>
              <a:t>consular </a:t>
            </a:r>
            <a:r>
              <a:rPr lang="en-GB" sz="2000" dirty="0" smtClean="0"/>
              <a:t>representations to report, in a fluid and permanent manner, the emerging needs of migrants and thus, establish coordination to effectively respond to the needs of this population group. </a:t>
            </a:r>
          </a:p>
          <a:p>
            <a:pPr algn="just">
              <a:lnSpc>
                <a:spcPct val="160000"/>
              </a:lnSpc>
              <a:spcAft>
                <a:spcPts val="2400"/>
              </a:spcAft>
            </a:pPr>
            <a:endParaRPr lang="en-GB" dirty="0" smtClean="0"/>
          </a:p>
          <a:p>
            <a:pPr>
              <a:lnSpc>
                <a:spcPct val="160000"/>
              </a:lnSpc>
            </a:pP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7236296" y="5733256"/>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smtClean="0"/>
              <a:t>How to ensure the effective participation of civil society </a:t>
            </a:r>
            <a:r>
              <a:rPr lang="en-GB" sz="2800" b="1" dirty="0" smtClean="0"/>
              <a:t>in strengthening consular protection</a:t>
            </a:r>
            <a:endParaRPr lang="en-GB" sz="2800" b="1" dirty="0"/>
          </a:p>
        </p:txBody>
      </p:sp>
      <p:sp>
        <p:nvSpPr>
          <p:cNvPr id="6" name="5 Marcador de número de diapositiva"/>
          <p:cNvSpPr>
            <a:spLocks noGrp="1"/>
          </p:cNvSpPr>
          <p:nvPr>
            <p:ph type="sldNum" sz="quarter" idx="12"/>
          </p:nvPr>
        </p:nvSpPr>
        <p:spPr/>
        <p:txBody>
          <a:bodyPr/>
          <a:lstStyle/>
          <a:p>
            <a:fld id="{FB6F711F-9AA6-4503-8B23-6D2472BD09E6}" type="slidenum">
              <a:rPr lang="en-GB" smtClean="0"/>
              <a:pPr/>
              <a:t>3</a:t>
            </a:fld>
            <a:endParaRPr lang="en-GB" dirty="0"/>
          </a:p>
        </p:txBody>
      </p:sp>
    </p:spTree>
    <p:extLst>
      <p:ext uri="{BB962C8B-B14F-4D97-AF65-F5344CB8AC3E}">
        <p14:creationId xmlns:p14="http://schemas.microsoft.com/office/powerpoint/2010/main" val="15558384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103" y="1556792"/>
            <a:ext cx="8194079" cy="4608512"/>
          </a:xfrm>
        </p:spPr>
        <p:txBody>
          <a:bodyPr>
            <a:noAutofit/>
          </a:bodyPr>
          <a:lstStyle/>
          <a:p>
            <a:pPr algn="just">
              <a:lnSpc>
                <a:spcPct val="160000"/>
              </a:lnSpc>
              <a:spcAft>
                <a:spcPts val="2400"/>
              </a:spcAft>
            </a:pPr>
            <a:r>
              <a:rPr lang="en-GB" sz="2200" dirty="0" smtClean="0"/>
              <a:t>Jointly develop a reference directory of civil society organizations and pro </a:t>
            </a:r>
            <a:r>
              <a:rPr lang="en-GB" sz="2200" dirty="0"/>
              <a:t>b</a:t>
            </a:r>
            <a:r>
              <a:rPr lang="en-GB" sz="2200" dirty="0" smtClean="0"/>
              <a:t>ono law firms supporting consular protection in a timely manner; </a:t>
            </a:r>
          </a:p>
          <a:p>
            <a:pPr algn="just">
              <a:lnSpc>
                <a:spcPct val="160000"/>
              </a:lnSpc>
              <a:spcAft>
                <a:spcPts val="2400"/>
              </a:spcAft>
            </a:pPr>
            <a:r>
              <a:rPr lang="en-GB" sz="2200" dirty="0" smtClean="0"/>
              <a:t>Follow up and </a:t>
            </a:r>
            <a:r>
              <a:rPr lang="en-GB" sz="2200" dirty="0" err="1" smtClean="0"/>
              <a:t>provid</a:t>
            </a:r>
            <a:r>
              <a:rPr lang="en-GB" sz="2200" dirty="0" smtClean="0"/>
              <a:t> </a:t>
            </a:r>
            <a:r>
              <a:rPr lang="en-GB" sz="2200" dirty="0" smtClean="0"/>
              <a:t>feedback on the coordination between civil society and consular representations, highlighting best practices and lessons learned and disseminating strategies and consolidating them within the framework of the RCM</a:t>
            </a:r>
            <a:r>
              <a:rPr lang="en-GB" sz="2200" dirty="0" smtClean="0"/>
              <a:t>. </a:t>
            </a:r>
          </a:p>
          <a:p>
            <a:pPr algn="just">
              <a:lnSpc>
                <a:spcPct val="160000"/>
              </a:lnSpc>
              <a:spcAft>
                <a:spcPts val="2400"/>
              </a:spcAft>
            </a:pPr>
            <a:endParaRPr lang="en-GB" dirty="0" smtClean="0"/>
          </a:p>
          <a:p>
            <a:pPr>
              <a:lnSpc>
                <a:spcPct val="160000"/>
              </a:lnSpc>
            </a:pPr>
            <a:endParaRPr lang="en-GB" dirty="0"/>
          </a:p>
        </p:txBody>
      </p:sp>
      <p:pic>
        <p:nvPicPr>
          <p:cNvPr id="4" name="Imagen 1" descr="LOGORROCM"/>
          <p:cNvPicPr>
            <a:picLocks noChangeAspect="1" noChangeArrowheads="1"/>
          </p:cNvPicPr>
          <p:nvPr/>
        </p:nvPicPr>
        <p:blipFill>
          <a:blip r:embed="rId3" cstate="print"/>
          <a:srcRect/>
          <a:stretch>
            <a:fillRect/>
          </a:stretch>
        </p:blipFill>
        <p:spPr bwMode="auto">
          <a:xfrm>
            <a:off x="8266995" y="5733256"/>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4</a:t>
            </a:fld>
            <a:endParaRPr lang="en-GB" dirty="0"/>
          </a:p>
        </p:txBody>
      </p:sp>
    </p:spTree>
    <p:extLst>
      <p:ext uri="{BB962C8B-B14F-4D97-AF65-F5344CB8AC3E}">
        <p14:creationId xmlns:p14="http://schemas.microsoft.com/office/powerpoint/2010/main" val="5795680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352928" cy="5844307"/>
          </a:xfrm>
        </p:spPr>
        <p:txBody>
          <a:bodyPr>
            <a:normAutofit/>
          </a:bodyPr>
          <a:lstStyle/>
          <a:p>
            <a:pPr algn="just">
              <a:lnSpc>
                <a:spcPct val="160000"/>
              </a:lnSpc>
            </a:pPr>
            <a:r>
              <a:rPr lang="en-GB" dirty="0" smtClean="0"/>
              <a:t>Consular protection should be differentiated, </a:t>
            </a:r>
            <a:r>
              <a:rPr lang="en-GB" dirty="0" smtClean="0"/>
              <a:t>with a gender and age approach, ensuring culturally appropriate assistance is provided to members of native/indigenous peoples</a:t>
            </a:r>
            <a:r>
              <a:rPr lang="en-GB" dirty="0"/>
              <a:t>;</a:t>
            </a:r>
            <a:endParaRPr lang="en-GB" dirty="0" smtClean="0"/>
          </a:p>
          <a:p>
            <a:pPr algn="just">
              <a:lnSpc>
                <a:spcPct val="160000"/>
              </a:lnSpc>
            </a:pPr>
            <a:endParaRPr lang="en-GB" dirty="0" smtClean="0"/>
          </a:p>
          <a:p>
            <a:pPr algn="just">
              <a:lnSpc>
                <a:spcPct val="160000"/>
              </a:lnSpc>
            </a:pPr>
            <a:r>
              <a:rPr lang="en-GB" dirty="0" smtClean="0"/>
              <a:t>Civil society proposes sharing experiences and providing differentiated psychosocial assistance to boys, girls, adolescents and adults in an on-going manner, as part of the consular services.</a:t>
            </a:r>
          </a:p>
          <a:p>
            <a:pPr algn="just">
              <a:lnSpc>
                <a:spcPct val="160000"/>
              </a:lnSpc>
            </a:pP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7452320" y="6065838"/>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5</a:t>
            </a:fld>
            <a:endParaRPr lang="en-GB" dirty="0"/>
          </a:p>
        </p:txBody>
      </p:sp>
    </p:spTree>
    <p:extLst>
      <p:ext uri="{BB962C8B-B14F-4D97-AF65-F5344CB8AC3E}">
        <p14:creationId xmlns:p14="http://schemas.microsoft.com/office/powerpoint/2010/main" val="11685633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352928" cy="5844307"/>
          </a:xfrm>
        </p:spPr>
        <p:txBody>
          <a:bodyPr>
            <a:normAutofit/>
          </a:bodyPr>
          <a:lstStyle/>
          <a:p>
            <a:pPr algn="just">
              <a:lnSpc>
                <a:spcPct val="150000"/>
              </a:lnSpc>
              <a:spcAft>
                <a:spcPts val="2400"/>
              </a:spcAft>
            </a:pPr>
            <a:r>
              <a:rPr lang="en-GB" dirty="0" smtClean="0"/>
              <a:t>Harmonize the national legal framework with international standards </a:t>
            </a:r>
            <a:r>
              <a:rPr lang="en-GB" dirty="0" smtClean="0"/>
              <a:t>in order to effectively ensure consular protection, recognizing the dynamics and contexts of migration;</a:t>
            </a:r>
            <a:endParaRPr lang="en-GB" dirty="0" smtClean="0"/>
          </a:p>
          <a:p>
            <a:pPr algn="just">
              <a:lnSpc>
                <a:spcPct val="150000"/>
              </a:lnSpc>
              <a:spcAft>
                <a:spcPts val="2400"/>
              </a:spcAft>
            </a:pPr>
            <a:r>
              <a:rPr lang="en-GB" dirty="0" smtClean="0"/>
              <a:t>Establish a mechanism that enables </a:t>
            </a:r>
            <a:r>
              <a:rPr lang="en-GB" dirty="0" smtClean="0"/>
              <a:t>reporting on the consular protection received with the aim of ensuring due process.</a:t>
            </a:r>
            <a:endParaRPr lang="en-GB" dirty="0" smtClean="0"/>
          </a:p>
          <a:p>
            <a:pPr algn="just">
              <a:lnSpc>
                <a:spcPct val="150000"/>
              </a:lnSpc>
              <a:spcAft>
                <a:spcPts val="2400"/>
              </a:spcAft>
            </a:pPr>
            <a:endParaRPr lang="en-GB" sz="2600" dirty="0"/>
          </a:p>
        </p:txBody>
      </p:sp>
      <p:pic>
        <p:nvPicPr>
          <p:cNvPr id="4" name="Imagen 1" descr="LOGORROCM"/>
          <p:cNvPicPr>
            <a:picLocks noChangeAspect="1" noChangeArrowheads="1"/>
          </p:cNvPicPr>
          <p:nvPr/>
        </p:nvPicPr>
        <p:blipFill>
          <a:blip r:embed="rId2" cstate="print"/>
          <a:srcRect/>
          <a:stretch>
            <a:fillRect/>
          </a:stretch>
        </p:blipFill>
        <p:spPr bwMode="auto">
          <a:xfrm>
            <a:off x="7380312" y="5730875"/>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6</a:t>
            </a:fld>
            <a:endParaRPr lang="en-GB" dirty="0"/>
          </a:p>
        </p:txBody>
      </p:sp>
    </p:spTree>
    <p:extLst>
      <p:ext uri="{BB962C8B-B14F-4D97-AF65-F5344CB8AC3E}">
        <p14:creationId xmlns:p14="http://schemas.microsoft.com/office/powerpoint/2010/main" val="33347100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357166"/>
            <a:ext cx="8429684" cy="6215106"/>
          </a:xfrm>
        </p:spPr>
        <p:txBody>
          <a:bodyPr>
            <a:normAutofit/>
          </a:bodyPr>
          <a:lstStyle/>
          <a:p>
            <a:pPr algn="just">
              <a:lnSpc>
                <a:spcPct val="150000"/>
              </a:lnSpc>
              <a:spcAft>
                <a:spcPts val="2400"/>
              </a:spcAft>
            </a:pPr>
            <a:r>
              <a:rPr lang="en-GB" dirty="0" smtClean="0"/>
              <a:t>Comply with the Memo of Understanding between the Republics of Guatemala, El Salvador, Honduras, Nicaragua and the Dominican Republic for the </a:t>
            </a:r>
            <a:r>
              <a:rPr lang="en-GB" dirty="0"/>
              <a:t>E</a:t>
            </a:r>
            <a:r>
              <a:rPr lang="en-GB" dirty="0" smtClean="0"/>
              <a:t>stablishment of a Consular </a:t>
            </a:r>
            <a:r>
              <a:rPr lang="en-GB" dirty="0"/>
              <a:t>P</a:t>
            </a:r>
            <a:r>
              <a:rPr lang="en-GB" dirty="0" smtClean="0"/>
              <a:t>rotection and Humanitarian Assistance Network of Central America and the Dominican Republic in the United Mexican States; </a:t>
            </a:r>
          </a:p>
          <a:p>
            <a:pPr algn="just">
              <a:lnSpc>
                <a:spcPct val="150000"/>
              </a:lnSpc>
              <a:spcAft>
                <a:spcPts val="2400"/>
              </a:spcAft>
            </a:pPr>
            <a:r>
              <a:rPr lang="en-GB" dirty="0" smtClean="0"/>
              <a:t>We urge countries to continue </a:t>
            </a:r>
            <a:r>
              <a:rPr lang="en-GB" dirty="0" smtClean="0"/>
              <a:t>developing agreements and practices of this nature with the other </a:t>
            </a:r>
            <a:r>
              <a:rPr lang="en-GB" dirty="0" smtClean="0"/>
              <a:t>RCM Member Countries.</a:t>
            </a: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7452320" y="5799114"/>
            <a:ext cx="714375" cy="720725"/>
          </a:xfrm>
          <a:prstGeom prst="rect">
            <a:avLst/>
          </a:prstGeom>
          <a:noFill/>
          <a:ln w="9525">
            <a:noFill/>
            <a:miter lim="800000"/>
            <a:headEnd/>
            <a:tailEnd/>
          </a:ln>
        </p:spPr>
      </p:pic>
      <p:sp>
        <p:nvSpPr>
          <p:cNvPr id="2" name="1 Marcador de número de diapositiva"/>
          <p:cNvSpPr>
            <a:spLocks noGrp="1"/>
          </p:cNvSpPr>
          <p:nvPr>
            <p:ph type="sldNum" sz="quarter" idx="12"/>
          </p:nvPr>
        </p:nvSpPr>
        <p:spPr/>
        <p:txBody>
          <a:bodyPr/>
          <a:lstStyle/>
          <a:p>
            <a:fld id="{FB6F711F-9AA6-4503-8B23-6D2472BD09E6}" type="slidenum">
              <a:rPr lang="en-GB" smtClean="0"/>
              <a:pPr/>
              <a:t>7</a:t>
            </a:fld>
            <a:endParaRPr lang="en-GB"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484784"/>
            <a:ext cx="8429684" cy="6215106"/>
          </a:xfrm>
        </p:spPr>
        <p:txBody>
          <a:bodyPr>
            <a:normAutofit/>
          </a:bodyPr>
          <a:lstStyle/>
          <a:p>
            <a:pPr algn="just">
              <a:lnSpc>
                <a:spcPct val="150000"/>
              </a:lnSpc>
              <a:spcAft>
                <a:spcPts val="2400"/>
              </a:spcAft>
            </a:pPr>
            <a:r>
              <a:rPr lang="en-GB" dirty="0" smtClean="0"/>
              <a:t>Continue to make</a:t>
            </a:r>
            <a:r>
              <a:rPr lang="en-GB" dirty="0" smtClean="0"/>
              <a:t> consular services more available to the general public through mobile and mixed consulates</a:t>
            </a:r>
            <a:r>
              <a:rPr lang="en-GB" dirty="0" smtClean="0"/>
              <a:t>, together with civil society, prioritizing assistance for persons with financial obstacles hindering access to these services. </a:t>
            </a:r>
            <a:endParaRPr lang="en-GB"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7092280" y="5731627"/>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8</a:t>
            </a:fld>
            <a:endParaRPr lang="en-GB" dirty="0"/>
          </a:p>
        </p:txBody>
      </p:sp>
    </p:spTree>
    <p:extLst>
      <p:ext uri="{BB962C8B-B14F-4D97-AF65-F5344CB8AC3E}">
        <p14:creationId xmlns:p14="http://schemas.microsoft.com/office/powerpoint/2010/main" val="13685671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268760"/>
            <a:ext cx="8429684" cy="6215106"/>
          </a:xfrm>
        </p:spPr>
        <p:txBody>
          <a:bodyPr>
            <a:normAutofit/>
          </a:bodyPr>
          <a:lstStyle/>
          <a:p>
            <a:pPr algn="just">
              <a:lnSpc>
                <a:spcPct val="150000"/>
              </a:lnSpc>
              <a:spcAft>
                <a:spcPts val="2400"/>
              </a:spcAft>
            </a:pPr>
            <a:r>
              <a:rPr lang="en-GB" sz="2200" dirty="0" smtClean="0"/>
              <a:t>We specifically call for international cooperation to provide financial and other support to the State of Haiti in order to develop and strengthen a mechanism to facilitate the identification and documentation of Haitians in transit in the region; </a:t>
            </a:r>
          </a:p>
          <a:p>
            <a:pPr algn="just">
              <a:lnSpc>
                <a:spcPct val="150000"/>
              </a:lnSpc>
              <a:spcAft>
                <a:spcPts val="2400"/>
              </a:spcAft>
            </a:pPr>
            <a:r>
              <a:rPr lang="en-GB" sz="2200" dirty="0" smtClean="0"/>
              <a:t>RNCOM offers to provide training for consular officers on identification </a:t>
            </a:r>
            <a:r>
              <a:rPr lang="en-GB" sz="2200" dirty="0" smtClean="0"/>
              <a:t>of and distinguishing between human trafficking and migrant smuggling, with a human rights approach.</a:t>
            </a:r>
            <a:endParaRPr lang="en-GB" sz="2200" dirty="0" smtClean="0"/>
          </a:p>
          <a:p>
            <a:pPr algn="just">
              <a:lnSpc>
                <a:spcPct val="150000"/>
              </a:lnSpc>
              <a:spcAft>
                <a:spcPts val="2400"/>
              </a:spcAft>
            </a:pPr>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7380312" y="5805264"/>
            <a:ext cx="714375" cy="720725"/>
          </a:xfrm>
          <a:prstGeom prst="rect">
            <a:avLst/>
          </a:prstGeom>
          <a:noFill/>
          <a:ln w="9525">
            <a:noFill/>
            <a:miter lim="800000"/>
            <a:headEnd/>
            <a:tailEnd/>
          </a:ln>
        </p:spPr>
      </p:pic>
      <p:sp>
        <p:nvSpPr>
          <p:cNvPr id="5" name="TextBox 1"/>
          <p:cNvSpPr txBox="1"/>
          <p:nvPr/>
        </p:nvSpPr>
        <p:spPr>
          <a:xfrm>
            <a:off x="323528" y="332656"/>
            <a:ext cx="8280920" cy="954107"/>
          </a:xfrm>
          <a:prstGeom prst="rect">
            <a:avLst/>
          </a:prstGeom>
          <a:noFill/>
        </p:spPr>
        <p:txBody>
          <a:bodyPr wrap="square" rtlCol="0">
            <a:spAutoFit/>
          </a:bodyPr>
          <a:lstStyle/>
          <a:p>
            <a:pPr algn="ctr"/>
            <a:r>
              <a:rPr lang="en-GB" sz="2800" b="1" dirty="0"/>
              <a:t>How to ensure the effective participation of civil society in strengthening consular protection</a:t>
            </a:r>
            <a:endParaRPr lang="en-GB" sz="2800" b="1" dirty="0"/>
          </a:p>
        </p:txBody>
      </p:sp>
      <p:sp>
        <p:nvSpPr>
          <p:cNvPr id="2" name="1 Marcador de número de diapositiva"/>
          <p:cNvSpPr>
            <a:spLocks noGrp="1"/>
          </p:cNvSpPr>
          <p:nvPr>
            <p:ph type="sldNum" sz="quarter" idx="12"/>
          </p:nvPr>
        </p:nvSpPr>
        <p:spPr/>
        <p:txBody>
          <a:bodyPr/>
          <a:lstStyle/>
          <a:p>
            <a:fld id="{FB6F711F-9AA6-4503-8B23-6D2472BD09E6}" type="slidenum">
              <a:rPr lang="en-GB" smtClean="0"/>
              <a:pPr/>
              <a:t>9</a:t>
            </a:fld>
            <a:endParaRPr lang="en-GB" dirty="0"/>
          </a:p>
        </p:txBody>
      </p:sp>
    </p:spTree>
    <p:extLst>
      <p:ext uri="{BB962C8B-B14F-4D97-AF65-F5344CB8AC3E}">
        <p14:creationId xmlns:p14="http://schemas.microsoft.com/office/powerpoint/2010/main" val="9273950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TM04033923[[fn=Profundidad]]</Template>
  <TotalTime>3717</TotalTime>
  <Words>771</Words>
  <Application>Microsoft Macintosh PowerPoint</Application>
  <PresentationFormat>Presentación en pantalla (4:3)</PresentationFormat>
  <Paragraphs>48</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Profundidad</vt:lpstr>
      <vt:lpstr>Liaison Officer Network for Consular Protection   Regional Consultation Group on Migration Regional Conference on Migration  Honduran-Arab Social Centre San Pedro Sula, Honduras , 2016  </vt:lpstr>
      <vt:lpstr>Consular Protection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Funcionarios de Enlace de Protección Consular    Ciudad de México, 9 de noviembre de 2015</dc:title>
  <dc:creator>Centor</dc:creator>
  <cp:lastModifiedBy>Christiane Lehnhoff</cp:lastModifiedBy>
  <cp:revision>125</cp:revision>
  <dcterms:created xsi:type="dcterms:W3CDTF">2015-11-05T19:24:22Z</dcterms:created>
  <dcterms:modified xsi:type="dcterms:W3CDTF">2016-11-15T22:48:40Z</dcterms:modified>
</cp:coreProperties>
</file>