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275" r:id="rId3"/>
    <p:sldId id="276" r:id="rId4"/>
    <p:sldId id="283" r:id="rId5"/>
    <p:sldId id="279" r:id="rId6"/>
    <p:sldId id="285" r:id="rId7"/>
    <p:sldId id="274" r:id="rId8"/>
    <p:sldId id="282" r:id="rId9"/>
    <p:sldId id="286" r:id="rId10"/>
    <p:sldId id="287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78" autoAdjust="0"/>
    <p:restoredTop sz="94592"/>
  </p:normalViewPr>
  <p:slideViewPr>
    <p:cSldViewPr>
      <p:cViewPr varScale="1">
        <p:scale>
          <a:sx n="70" d="100"/>
          <a:sy n="70" d="100"/>
        </p:scale>
        <p:origin x="153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4E0EE-2C51-E74F-BFDE-D9B23DBB2BD0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426F-F24C-6045-97BD-93BDB2901B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SV" dirty="0" smtClean="0"/>
              <a:t>Facilitar a las organizaciones de la sociedad civil su trabajo con trabajadores migratorios, estén en situación regular o irregular, cuando su fin sea brindar ayuda humanitaria, protección de derechos y asistencia social al trabajador migrante y sus familias. </a:t>
            </a:r>
            <a:endParaRPr lang="es-CR" dirty="0" smtClean="0"/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CR" dirty="0" smtClean="0"/>
              <a:t>Representación </a:t>
            </a:r>
            <a:r>
              <a:rPr lang="es-ES" dirty="0" smtClean="0"/>
              <a:t>jurídica de </a:t>
            </a:r>
            <a:r>
              <a:rPr lang="es-HN" dirty="0" smtClean="0"/>
              <a:t>sus nacionales. Los consulados pueden establecer acuerdos con sociedad civil, universidades y otros, para asegurar esta representación.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HN" dirty="0" smtClean="0"/>
              <a:t>La </a:t>
            </a:r>
            <a:r>
              <a:rPr lang="es-CR" dirty="0" smtClean="0"/>
              <a:t>protección </a:t>
            </a:r>
            <a:r>
              <a:rPr lang="es-ES" dirty="0" smtClean="0"/>
              <a:t>consular es más que representación jurídica, se trata de </a:t>
            </a:r>
            <a:r>
              <a:rPr lang="es-HN" dirty="0" smtClean="0"/>
              <a:t>un trabajo integral, que debe incluir </a:t>
            </a:r>
            <a:r>
              <a:rPr lang="es-HN" dirty="0" err="1" smtClean="0"/>
              <a:t>atenci</a:t>
            </a:r>
            <a:r>
              <a:rPr lang="es-ES" dirty="0" err="1" smtClean="0"/>
              <a:t>ón</a:t>
            </a:r>
            <a:r>
              <a:rPr lang="es-HN" dirty="0" smtClean="0"/>
              <a:t> psicosocial, laboral, jurídica, de sensibilización e información.</a:t>
            </a:r>
          </a:p>
          <a:p>
            <a:pPr algn="just">
              <a:lnSpc>
                <a:spcPct val="160000"/>
              </a:lnSpc>
            </a:pPr>
            <a:endParaRPr lang="es-HN" dirty="0" smtClean="0"/>
          </a:p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2426F-F24C-6045-97BD-93BDB2901B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225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E35F7-5DED-42D3-AA90-B4B3AF796CB2}" type="datetime1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3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3D025-6A8C-4BDA-A686-97E8EB7C726E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7E17-3576-4199-9E66-48B5E25D6F4D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34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583B-F19E-41C5-80A0-3E5767ADB543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9189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FE1D5-6A8D-46D7-81D2-8033AD857D46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78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D0E-5E0E-45BC-B523-EB27012EABC2}" type="datetime1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10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7200E-70FD-4D42-B566-A1C0789BB4B3}" type="datetime1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90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7D20-BD5E-4C4B-907B-B2B847D0FA27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50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CEFE-60B0-4463-B2C4-BD8DEED18899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9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DD68-57AF-46FE-9EE9-8AA43B6DEC82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5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02D6C-DA48-48EC-9FB7-ABB7AAAC5428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6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6AE6E-341A-41E9-89FF-E0D5F88FBFDF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8D61-5E2D-458F-8CAA-FB11CEC8C2C6}" type="datetime1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7E16-6E6F-49DF-8605-5193FA2BE1F2}" type="datetime1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8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19CFE-233A-477B-90F2-952728D59918}" type="datetime1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9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9A52-1083-45E0-A9C9-3E9345615BF7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F9DA-A625-400B-B007-14F4174892B2}" type="datetime1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2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ACAC6ED-DC17-4477-9EE3-26D47FA337D2}" type="datetime1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B6F711F-9AA6-4503-8B23-6D2472BD09E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44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2736304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>
                <a:solidFill>
                  <a:schemeClr val="tx1"/>
                </a:solidFill>
              </a:rPr>
              <a:t>Red de Funcionarios de Enlace de Protección Consular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dirty="0">
                <a:solidFill>
                  <a:schemeClr val="tx1"/>
                </a:solidFill>
              </a:rPr>
              <a:t> 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Grupo Regional de Consulta de la Conferencia Regional </a:t>
            </a:r>
            <a:br>
              <a:rPr lang="es-CR" sz="2800" dirty="0" smtClean="0">
                <a:solidFill>
                  <a:schemeClr val="tx1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para las Migraciones</a:t>
            </a:r>
            <a:r>
              <a:rPr lang="es-CR" sz="2800" i="1" dirty="0" smtClean="0">
                <a:solidFill>
                  <a:srgbClr val="FF0000"/>
                </a:solidFill>
              </a:rPr>
              <a:t/>
            </a:r>
            <a:br>
              <a:rPr lang="es-CR" sz="2800" i="1" dirty="0" smtClean="0">
                <a:solidFill>
                  <a:srgbClr val="FF0000"/>
                </a:solidFill>
              </a:rPr>
            </a:br>
            <a:r>
              <a:rPr lang="es-CR" sz="2800" dirty="0">
                <a:solidFill>
                  <a:srgbClr val="FF0000"/>
                </a:solidFill>
              </a:rPr>
              <a:t/>
            </a:r>
            <a:br>
              <a:rPr lang="es-CR" sz="2800" dirty="0">
                <a:solidFill>
                  <a:srgbClr val="FF0000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Centro Social Hondureño </a:t>
            </a:r>
            <a:r>
              <a:rPr lang="es-CR" sz="2800" dirty="0" err="1" smtClean="0">
                <a:solidFill>
                  <a:schemeClr val="tx1"/>
                </a:solidFill>
              </a:rPr>
              <a:t>Arabe</a:t>
            </a:r>
            <a:r>
              <a:rPr lang="es-CR" sz="2800" dirty="0" smtClean="0">
                <a:solidFill>
                  <a:srgbClr val="FF0000"/>
                </a:solidFill>
              </a:rPr>
              <a:t/>
            </a:r>
            <a:br>
              <a:rPr lang="es-CR" sz="2800" dirty="0" smtClean="0">
                <a:solidFill>
                  <a:srgbClr val="FF0000"/>
                </a:solidFill>
              </a:rPr>
            </a:br>
            <a:r>
              <a:rPr lang="es-CR" sz="2800" dirty="0" smtClean="0">
                <a:solidFill>
                  <a:schemeClr val="tx1"/>
                </a:solidFill>
              </a:rPr>
              <a:t>San Pedro Sula, </a:t>
            </a:r>
            <a:r>
              <a:rPr lang="es-CR" sz="2800" dirty="0">
                <a:solidFill>
                  <a:schemeClr val="tx1"/>
                </a:solidFill>
              </a:rPr>
              <a:t>Honduras 2016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3068960"/>
            <a:ext cx="7200800" cy="17526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s-GT" sz="2400" b="1" dirty="0" smtClean="0"/>
          </a:p>
          <a:p>
            <a:pPr algn="ctr"/>
            <a:r>
              <a:rPr lang="es-GT" sz="2400" b="1" dirty="0" smtClean="0"/>
              <a:t>RED REGIONAL DE ORGANIZACIONES CIVILES PARA LAS MIGRACIONES Y ORGANIZACIONES DE LA SOCIEDAD CIVIL</a:t>
            </a:r>
          </a:p>
          <a:p>
            <a:pPr algn="ctr"/>
            <a:r>
              <a:rPr lang="es-ES" sz="2400" dirty="0" smtClean="0"/>
              <a:t>-RROCM-</a:t>
            </a:r>
            <a:endParaRPr lang="en-US" sz="2400" dirty="0" smtClean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947443"/>
            <a:ext cx="15605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2" descr="CRM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2664" y="5589240"/>
            <a:ext cx="2056961" cy="64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429684" cy="62151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SV" dirty="0" smtClean="0"/>
              <a:t>La RROCM solicita </a:t>
            </a:r>
            <a:r>
              <a:rPr lang="es-SV" dirty="0"/>
              <a:t>la presencia de funcionarios consulares </a:t>
            </a:r>
            <a:r>
              <a:rPr lang="es-SV" dirty="0" smtClean="0"/>
              <a:t>con experiencia en </a:t>
            </a:r>
            <a:r>
              <a:rPr lang="es-SV" dirty="0"/>
              <a:t>la atención de </a:t>
            </a:r>
            <a:r>
              <a:rPr lang="es-SV" dirty="0" smtClean="0"/>
              <a:t>NNA, con un enfoque de Derechos Humanos. </a:t>
            </a:r>
            <a:endParaRPr lang="es-HN" dirty="0"/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/>
              <a:t>Pronta </a:t>
            </a:r>
            <a:r>
              <a:rPr lang="es-CR" dirty="0"/>
              <a:t>adopción, </a:t>
            </a:r>
            <a:r>
              <a:rPr lang="es-ES" dirty="0"/>
              <a:t>aplicación y seguimiento por parte de los Estados miembros de la CRM de los documentos discutidos por el grupo Ad hoc de niños, niñas y adolescentes en el contexto de la migración. 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endParaRPr lang="es-HN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805264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s-CR" altLang="es-ES" sz="6000" b="1" dirty="0" smtClean="0">
              <a:solidFill>
                <a:srgbClr val="FFC000"/>
              </a:solidFill>
            </a:endParaRPr>
          </a:p>
          <a:p>
            <a:pPr algn="ctr">
              <a:buFont typeface="Arial" charset="0"/>
              <a:buNone/>
            </a:pPr>
            <a:r>
              <a:rPr lang="es-CR" altLang="es-ES" sz="6000" b="1" dirty="0" smtClean="0">
                <a:solidFill>
                  <a:srgbClr val="FFC000"/>
                </a:solidFill>
              </a:rPr>
              <a:t>Gracias 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www.rrocm.org</a:t>
            </a:r>
          </a:p>
          <a:p>
            <a:pPr algn="ctr">
              <a:buFont typeface="Arial" charset="0"/>
              <a:buNone/>
            </a:pPr>
            <a:r>
              <a:rPr lang="es-CR" altLang="es-ES" sz="4000" dirty="0" smtClean="0">
                <a:solidFill>
                  <a:schemeClr val="tx1"/>
                </a:solidFill>
              </a:rPr>
              <a:t>stcidehumrrocm@gmail.com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65104"/>
            <a:ext cx="1908845" cy="19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1110"/>
            <a:ext cx="7886700" cy="975642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tx2">
                    <a:lumMod val="75000"/>
                  </a:schemeClr>
                </a:solidFill>
              </a:rPr>
              <a:t>Protección </a:t>
            </a:r>
            <a:r>
              <a:rPr lang="es-ES" b="1" dirty="0" smtClean="0">
                <a:solidFill>
                  <a:schemeClr val="tx2">
                    <a:lumMod val="75000"/>
                  </a:schemeClr>
                </a:solidFill>
              </a:rPr>
              <a:t>Consular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047806" cy="532859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HN" sz="2000" dirty="0" smtClean="0"/>
              <a:t>Conjunto </a:t>
            </a:r>
            <a:r>
              <a:rPr lang="es-HN" sz="2000" dirty="0"/>
              <a:t>de acciones, gestiones, buenos oficios e intervenciones que realiza el personal de las representaciones consulares y diplom</a:t>
            </a:r>
            <a:r>
              <a:rPr lang="es-ES" sz="2000" dirty="0"/>
              <a:t>áticas de un </a:t>
            </a:r>
            <a:r>
              <a:rPr lang="es-ES" sz="2000" dirty="0" smtClean="0"/>
              <a:t>Estado </a:t>
            </a:r>
            <a:r>
              <a:rPr lang="es-ES" sz="2000" dirty="0"/>
              <a:t>en </a:t>
            </a:r>
            <a:r>
              <a:rPr lang="es-ES" sz="2000" dirty="0" smtClean="0"/>
              <a:t>el territorio </a:t>
            </a:r>
            <a:r>
              <a:rPr lang="es-ES" sz="2000" dirty="0"/>
              <a:t>de </a:t>
            </a:r>
            <a:r>
              <a:rPr lang="es-ES" sz="2000" dirty="0" smtClean="0"/>
              <a:t>otro Estado </a:t>
            </a:r>
            <a:r>
              <a:rPr lang="es-ES" sz="2000" dirty="0"/>
              <a:t>para salvaguardar los </a:t>
            </a:r>
            <a:r>
              <a:rPr lang="es-ES" sz="2000" dirty="0" smtClean="0"/>
              <a:t>derechos (en particular el derecho al debido proceso legal) </a:t>
            </a:r>
            <a:r>
              <a:rPr lang="es-ES" sz="2000" dirty="0"/>
              <a:t>y evitar los daños y perjuicios indebidos a </a:t>
            </a:r>
            <a:r>
              <a:rPr lang="es-ES" sz="2000" dirty="0" smtClean="0"/>
              <a:t>las personas, </a:t>
            </a:r>
            <a:r>
              <a:rPr lang="es-ES" sz="2000" dirty="0"/>
              <a:t>bienes e intereses de sus nacionales en el extranjero. </a:t>
            </a:r>
            <a:r>
              <a:rPr lang="es-ES" sz="2000" dirty="0" smtClean="0"/>
              <a:t>El contenido del derecho a la protección consular se encuentra desarrollado en la </a:t>
            </a:r>
            <a:r>
              <a:rPr lang="es-ES" sz="2000" i="1" dirty="0" smtClean="0"/>
              <a:t>Convención de Viena sobre Relaciones Consulares y en las Opiniones Consultivas OC-16 de 1999 y OC-21 de 2014 de la Corte Interamericana de Derechos Humanos</a:t>
            </a:r>
            <a:r>
              <a:rPr lang="es-ES" sz="2000" dirty="0" smtClean="0"/>
              <a:t>. </a:t>
            </a:r>
            <a:endParaRPr lang="es-HN" sz="20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5805264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30" y="1700808"/>
            <a:ext cx="8194079" cy="46085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spcAft>
                <a:spcPts val="2400"/>
              </a:spcAft>
              <a:buNone/>
            </a:pPr>
            <a:r>
              <a:rPr lang="es-SV" sz="2000" dirty="0"/>
              <a:t>En </a:t>
            </a:r>
            <a:r>
              <a:rPr lang="es-SV" sz="2000" dirty="0" smtClean="0"/>
              <a:t>la perspectiva de </a:t>
            </a:r>
            <a:r>
              <a:rPr lang="es-SV" sz="2000" dirty="0"/>
              <a:t>fortalecer las capacidades y darle sostenibilidad a </a:t>
            </a:r>
            <a:r>
              <a:rPr lang="es-SV" sz="2000" dirty="0" smtClean="0"/>
              <a:t>las </a:t>
            </a:r>
            <a:r>
              <a:rPr lang="es-SV" sz="2000" dirty="0"/>
              <a:t>acciones conjuntas </a:t>
            </a:r>
            <a:r>
              <a:rPr lang="es-SV" sz="2000" dirty="0" smtClean="0"/>
              <a:t>entre Sociedad </a:t>
            </a:r>
            <a:r>
              <a:rPr lang="es-SV" sz="2000" dirty="0"/>
              <a:t>C</a:t>
            </a:r>
            <a:r>
              <a:rPr lang="es-SV" sz="2000" dirty="0" smtClean="0"/>
              <a:t>ivil y Estados, proponemos </a:t>
            </a:r>
            <a:r>
              <a:rPr lang="es-SV" sz="2000" dirty="0"/>
              <a:t>lo siguiente: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SV" sz="2000" dirty="0" smtClean="0"/>
              <a:t>La sociedad civil se mantendrá en contacto con las representaciones consulares para reportar, de manera fluida y permanente, aquellas </a:t>
            </a:r>
            <a:r>
              <a:rPr lang="es-SV" sz="2000" dirty="0"/>
              <a:t>necesidades emergentes que son requeridas por las personas migrantes; y con ello, construir una </a:t>
            </a:r>
            <a:r>
              <a:rPr lang="es-SV" sz="2000" dirty="0" smtClean="0"/>
              <a:t>articulación </a:t>
            </a:r>
            <a:r>
              <a:rPr lang="es-SV" sz="2000" dirty="0"/>
              <a:t>que </a:t>
            </a:r>
            <a:r>
              <a:rPr lang="es-SV" sz="2000" dirty="0" smtClean="0"/>
              <a:t>brinde </a:t>
            </a:r>
            <a:r>
              <a:rPr lang="es-SV" sz="2000" dirty="0"/>
              <a:t>una respuesta efectiva a la población. </a:t>
            </a:r>
            <a:endParaRPr lang="es-SV" sz="2000" dirty="0" smtClean="0"/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endParaRPr lang="es-SV" dirty="0" smtClean="0"/>
          </a:p>
          <a:p>
            <a:pPr>
              <a:lnSpc>
                <a:spcPct val="160000"/>
              </a:lnSpc>
            </a:pPr>
            <a:endParaRPr lang="en-US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733256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3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03" y="1556792"/>
            <a:ext cx="8194079" cy="4608512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SV" sz="2200" dirty="0" smtClean="0"/>
              <a:t>Construir conjuntamente una directorio de referencia de organizaciones de sociedad civil y bufetes pro-bono que actúen en apoyo a la protección consular, de manera oportuna. 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r>
              <a:rPr lang="es-SV" sz="2200" dirty="0"/>
              <a:t>Hacer seguimiento y ofrecer retroalimentación a la articulación entre sociedad civil y representaciones consulares; destacando las buenas prácticas, lecciones aprendidas y socializar las estrategias y consolidarlas en el marco de la CRM. </a:t>
            </a:r>
          </a:p>
          <a:p>
            <a:pPr algn="just">
              <a:lnSpc>
                <a:spcPct val="160000"/>
              </a:lnSpc>
              <a:spcAft>
                <a:spcPts val="2400"/>
              </a:spcAft>
            </a:pPr>
            <a:endParaRPr lang="es-SV" dirty="0" smtClean="0"/>
          </a:p>
          <a:p>
            <a:pPr>
              <a:lnSpc>
                <a:spcPct val="160000"/>
              </a:lnSpc>
            </a:pPr>
            <a:endParaRPr lang="en-US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6995" y="5733256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844307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</a:pPr>
            <a:r>
              <a:rPr lang="es-HN" dirty="0"/>
              <a:t>La </a:t>
            </a:r>
            <a:r>
              <a:rPr lang="es-CR" dirty="0"/>
              <a:t>protección </a:t>
            </a:r>
            <a:r>
              <a:rPr lang="es-ES" dirty="0"/>
              <a:t>consular debe ser diferenciada, incluyendo una perspectiva de género, </a:t>
            </a:r>
            <a:r>
              <a:rPr lang="es-ES" dirty="0" err="1"/>
              <a:t>etárea</a:t>
            </a:r>
            <a:r>
              <a:rPr lang="es-ES" dirty="0"/>
              <a:t>, asegurando la atención con pertinencia cultural para los miembros de pueblos originarios</a:t>
            </a:r>
            <a:r>
              <a:rPr lang="es-ES" dirty="0" smtClean="0"/>
              <a:t>.</a:t>
            </a:r>
          </a:p>
          <a:p>
            <a:pPr algn="just">
              <a:lnSpc>
                <a:spcPct val="160000"/>
              </a:lnSpc>
            </a:pPr>
            <a:endParaRPr lang="es-HN" dirty="0"/>
          </a:p>
          <a:p>
            <a:pPr algn="just">
              <a:lnSpc>
                <a:spcPct val="160000"/>
              </a:lnSpc>
            </a:pPr>
            <a:r>
              <a:rPr lang="en-US" dirty="0" smtClean="0"/>
              <a:t>La </a:t>
            </a:r>
            <a:r>
              <a:rPr lang="en-US" dirty="0" err="1" smtClean="0"/>
              <a:t>Sociedad</a:t>
            </a:r>
            <a:r>
              <a:rPr lang="en-US" dirty="0" smtClean="0"/>
              <a:t> Civil propone </a:t>
            </a:r>
            <a:r>
              <a:rPr lang="en-US" dirty="0" err="1" smtClean="0"/>
              <a:t>compartir</a:t>
            </a:r>
            <a:r>
              <a:rPr lang="en-US" dirty="0" smtClean="0"/>
              <a:t> la </a:t>
            </a:r>
            <a:r>
              <a:rPr lang="en-US" dirty="0" err="1" smtClean="0"/>
              <a:t>experiencia</a:t>
            </a:r>
            <a:r>
              <a:rPr lang="en-US" dirty="0" smtClean="0"/>
              <a:t> y </a:t>
            </a:r>
            <a:r>
              <a:rPr lang="en-US" dirty="0" err="1" smtClean="0"/>
              <a:t>abordaje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atención</a:t>
            </a:r>
            <a:r>
              <a:rPr lang="en-US" dirty="0" smtClean="0"/>
              <a:t> </a:t>
            </a:r>
            <a:r>
              <a:rPr lang="en-US" dirty="0" err="1"/>
              <a:t>psicosocial</a:t>
            </a:r>
            <a:r>
              <a:rPr lang="en-US" dirty="0"/>
              <a:t> </a:t>
            </a:r>
            <a:r>
              <a:rPr lang="en-US" dirty="0" err="1" smtClean="0"/>
              <a:t>diferenciada</a:t>
            </a:r>
            <a:r>
              <a:rPr lang="en-US" dirty="0" smtClean="0"/>
              <a:t> </a:t>
            </a:r>
            <a:r>
              <a:rPr lang="en-US" dirty="0"/>
              <a:t>para </a:t>
            </a:r>
            <a:r>
              <a:rPr lang="en-US" dirty="0" err="1"/>
              <a:t>niñez</a:t>
            </a:r>
            <a:r>
              <a:rPr lang="en-US" dirty="0"/>
              <a:t>, </a:t>
            </a:r>
            <a:r>
              <a:rPr lang="en-US" dirty="0" err="1"/>
              <a:t>adolescencia</a:t>
            </a:r>
            <a:r>
              <a:rPr lang="en-US" dirty="0"/>
              <a:t> y personas </a:t>
            </a:r>
            <a:r>
              <a:rPr lang="en-US" dirty="0" err="1" smtClean="0"/>
              <a:t>adultas</a:t>
            </a:r>
            <a:r>
              <a:rPr lang="en-US" dirty="0" smtClean="0"/>
              <a:t>, para que sea </a:t>
            </a:r>
            <a:r>
              <a:rPr lang="en-US" dirty="0" err="1" smtClean="0"/>
              <a:t>implementada</a:t>
            </a:r>
            <a:r>
              <a:rPr lang="en-US" dirty="0" smtClean="0"/>
              <a:t> de forma </a:t>
            </a:r>
            <a:r>
              <a:rPr lang="en-US" dirty="0" err="1" smtClean="0"/>
              <a:t>permanente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parte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servicios</a:t>
            </a:r>
            <a:r>
              <a:rPr lang="en-US" dirty="0" smtClean="0"/>
              <a:t> </a:t>
            </a:r>
            <a:r>
              <a:rPr lang="en-US" dirty="0" err="1" smtClean="0"/>
              <a:t>consulares</a:t>
            </a:r>
            <a:r>
              <a:rPr lang="en-US" dirty="0" smtClean="0"/>
              <a:t>.</a:t>
            </a:r>
            <a:endParaRPr lang="en-US" dirty="0"/>
          </a:p>
          <a:p>
            <a:pPr algn="just">
              <a:lnSpc>
                <a:spcPct val="160000"/>
              </a:lnSpc>
            </a:pPr>
            <a:endParaRPr lang="es-SV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6065838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584430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CR" dirty="0" smtClean="0"/>
              <a:t>Armonizar los </a:t>
            </a:r>
            <a:r>
              <a:rPr lang="es-ES" dirty="0" smtClean="0"/>
              <a:t>marcos </a:t>
            </a:r>
            <a:r>
              <a:rPr lang="es-ES" dirty="0"/>
              <a:t>jurídicos nacionales </a:t>
            </a:r>
            <a:r>
              <a:rPr lang="es-ES" dirty="0" smtClean="0"/>
              <a:t>a los estándares internacionales para garantizar efectivamente la protección consular, reconociendo las </a:t>
            </a:r>
            <a:r>
              <a:rPr lang="es-ES" dirty="0"/>
              <a:t>dinámicas y contextos </a:t>
            </a:r>
            <a:r>
              <a:rPr lang="es-HN" dirty="0"/>
              <a:t>migratorios</a:t>
            </a:r>
            <a:r>
              <a:rPr lang="es-HN" dirty="0" smtClean="0"/>
              <a:t>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/>
              <a:t>Establecimiento de un mecanismo que permita la presentación de denuncias relativas a la protección consular recibida, garantizando el cumplimiento del debido proceso.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endParaRPr lang="es-HN" sz="26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730875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1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357166"/>
            <a:ext cx="8429684" cy="62151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 smtClean="0"/>
              <a:t>Cumplimiento del Memorándum de Entendimiento entre las Repúblicas de Guatemala, El Salvador, Honduras, Nicaragua, República Dominicana para el establecimiento de una red de protección consular y de asistencia humanitaria Centroamericana y de la República Dominicana en los Estados Unidos Mexicanos.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 smtClean="0"/>
              <a:t>Instamos a continuar desarrollando acuerdos y prácticas de esta naturaleza entre los demás Estados miembros de la CRM.</a:t>
            </a:r>
            <a:endParaRPr lang="es-HN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799114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429684" cy="62151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HN" dirty="0" smtClean="0"/>
              <a:t>Continuar con el acercamiento de los servicios consulares a la población a través de los consulados móviles y combinados, en conjunto con sociedad civil, priorizando el alcance y beneficio a las personas con dificultades económicas para acceder a dichos servicios. </a:t>
            </a:r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731627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429684" cy="621510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SV" sz="2200" dirty="0"/>
              <a:t>De manera específica, </a:t>
            </a:r>
            <a:r>
              <a:rPr lang="es-SV" sz="2200" dirty="0" smtClean="0"/>
              <a:t>hacemos un llamado a la cooperación internacional para apoyar y financiar al Estado de Haití para fortalecer y desarrollar un </a:t>
            </a:r>
            <a:r>
              <a:rPr lang="es-SV" sz="2200" dirty="0"/>
              <a:t>mecanismo que facilite la </a:t>
            </a:r>
            <a:r>
              <a:rPr lang="es-SV" sz="2200" dirty="0" smtClean="0"/>
              <a:t>identificación y documentación </a:t>
            </a:r>
            <a:r>
              <a:rPr lang="es-SV" sz="2200" dirty="0"/>
              <a:t>de las personas nacionales que transitan por la región.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r>
              <a:rPr lang="es-SV" sz="2200" dirty="0" smtClean="0"/>
              <a:t>La RROCM ofrece brindar capacitación a las representaciones consulares en la identificación y diferenciación de la trata de personas y el tráfico ilícito de migrantes, bajo un enfoque de derechos humanos.</a:t>
            </a:r>
          </a:p>
          <a:p>
            <a:pPr algn="just">
              <a:lnSpc>
                <a:spcPct val="150000"/>
              </a:lnSpc>
              <a:spcAft>
                <a:spcPts val="2400"/>
              </a:spcAft>
            </a:pPr>
            <a:endParaRPr lang="es-HN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805264"/>
            <a:ext cx="714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1"/>
          <p:cNvSpPr txBox="1"/>
          <p:nvPr/>
        </p:nvSpPr>
        <p:spPr>
          <a:xfrm>
            <a:off x="323528" y="332656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Cómo asegurar la participación efectiva de la sociedad civil para fortalecer la protección consular</a:t>
            </a:r>
            <a:endParaRPr lang="es-ES_tradnl" sz="28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F711F-9AA6-4503-8B23-6D2472BD09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">
  <a:themeElements>
    <a:clrScheme name="Profundidad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TM04033923[[fn=Profundidad]]</Template>
  <TotalTime>3649</TotalTime>
  <Words>825</Words>
  <Application>Microsoft Office PowerPoint</Application>
  <PresentationFormat>Presentación en pantalla (4:3)</PresentationFormat>
  <Paragraphs>48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Profundidad</vt:lpstr>
      <vt:lpstr>Red de Funcionarios de Enlace de Protección Consular    Grupo Regional de Consulta de la Conferencia Regional  para las Migraciones  Centro Social Hondureño Arabe San Pedro Sula, Honduras 2016  </vt:lpstr>
      <vt:lpstr>Protección Consular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http://www.centor.mx.gd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de Funcionarios de Enlace de Protección Consular    Ciudad de México, 9 de noviembre de 2015</dc:title>
  <dc:creator>Centor</dc:creator>
  <cp:lastModifiedBy>G-Richard</cp:lastModifiedBy>
  <cp:revision>101</cp:revision>
  <dcterms:created xsi:type="dcterms:W3CDTF">2015-11-05T19:24:22Z</dcterms:created>
  <dcterms:modified xsi:type="dcterms:W3CDTF">2016-11-14T21:53:11Z</dcterms:modified>
</cp:coreProperties>
</file>