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3" r:id="rId2"/>
    <p:sldId id="264" r:id="rId3"/>
    <p:sldId id="257" r:id="rId4"/>
    <p:sldId id="260" r:id="rId5"/>
    <p:sldId id="259" r:id="rId6"/>
    <p:sldId id="258" r:id="rId7"/>
    <p:sldId id="261" r:id="rId8"/>
    <p:sldId id="262" r:id="rId9"/>
    <p:sldId id="256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1003A-1CF8-4CE9-B60D-E0D0F4564C06}" type="datetimeFigureOut">
              <a:rPr lang="es-ES" smtClean="0"/>
              <a:pPr/>
              <a:t>14/03/2017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0AC5C-BE70-4AAE-829E-29D3DF6BFFCA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323528" y="1052736"/>
            <a:ext cx="8496944" cy="38884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SV" sz="3200" b="1" dirty="0" smtClean="0">
                <a:solidFill>
                  <a:srgbClr val="0033CC"/>
                </a:solidFill>
                <a:latin typeface="Cambria" pitchFamily="18" charset="0"/>
                <a:ea typeface="+mj-ea"/>
                <a:cs typeface="+mj-cs"/>
              </a:rPr>
              <a:t>Declaración ante los Viceministros durante la XVI Conferencia Regional sobre Migración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4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SV" sz="4400" dirty="0" smtClean="0">
              <a:solidFill>
                <a:srgbClr val="0033CC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Romana, Republica Dominicana, 09 de junio, 2011 </a:t>
            </a:r>
            <a:endParaRPr kumimoji="0" lang="es-SV" sz="30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2 Imagen" descr="LOGORROC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5406" y="4514046"/>
            <a:ext cx="2830770" cy="234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1804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 smtClean="0">
                <a:solidFill>
                  <a:srgbClr val="0033CC"/>
                </a:solidFill>
                <a:latin typeface="Cambria" pitchFamily="18" charset="0"/>
              </a:rPr>
              <a:t>I. Contexto de las migraciones en los países de la CRM </a:t>
            </a:r>
            <a:endParaRPr lang="es-ES" b="1" dirty="0">
              <a:solidFill>
                <a:srgbClr val="0033CC"/>
              </a:solidFill>
              <a:latin typeface="Cambria" pitchFamily="18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67544" y="2104256"/>
            <a:ext cx="8229600" cy="4061048"/>
          </a:xfrm>
        </p:spPr>
        <p:txBody>
          <a:bodyPr>
            <a:normAutofit lnSpcReduction="10000"/>
          </a:bodyPr>
          <a:lstStyle/>
          <a:p>
            <a:r>
              <a:rPr lang="es-SV" dirty="0" smtClean="0">
                <a:solidFill>
                  <a:srgbClr val="0033CC"/>
                </a:solidFill>
              </a:rPr>
              <a:t>Persiste el alto nivel de riesgo y vulneración a la integridad de la persona migrante</a:t>
            </a:r>
          </a:p>
          <a:p>
            <a:endParaRPr lang="es-SV" dirty="0" smtClean="0">
              <a:solidFill>
                <a:srgbClr val="0033CC"/>
              </a:solidFill>
            </a:endParaRPr>
          </a:p>
          <a:p>
            <a:r>
              <a:rPr lang="es-SV" dirty="0" smtClean="0">
                <a:solidFill>
                  <a:srgbClr val="0033CC"/>
                </a:solidFill>
              </a:rPr>
              <a:t>Persisten políticas de expulsión de trabajadores no regulares</a:t>
            </a:r>
          </a:p>
          <a:p>
            <a:endParaRPr lang="es-SV" dirty="0" smtClean="0">
              <a:solidFill>
                <a:srgbClr val="0033CC"/>
              </a:solidFill>
            </a:endParaRPr>
          </a:p>
          <a:p>
            <a:r>
              <a:rPr lang="es-SV" dirty="0" smtClean="0">
                <a:solidFill>
                  <a:srgbClr val="0033CC"/>
                </a:solidFill>
              </a:rPr>
              <a:t>Persisten programas de regularización todavía muy limitados</a:t>
            </a:r>
            <a:endParaRPr lang="es-SV" dirty="0">
              <a:solidFill>
                <a:srgbClr val="0033CC"/>
              </a:solidFill>
            </a:endParaRPr>
          </a:p>
        </p:txBody>
      </p:sp>
      <p:pic>
        <p:nvPicPr>
          <p:cNvPr id="5" name="4 Imagen" descr="LOGORROC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3390" y="5512306"/>
            <a:ext cx="1390610" cy="1345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10 Grupo"/>
          <p:cNvGrpSpPr/>
          <p:nvPr/>
        </p:nvGrpSpPr>
        <p:grpSpPr>
          <a:xfrm>
            <a:off x="4427984" y="2039583"/>
            <a:ext cx="4716016" cy="4818417"/>
            <a:chOff x="4427984" y="2039583"/>
            <a:chExt cx="4716016" cy="4818417"/>
          </a:xfrm>
        </p:grpSpPr>
        <p:pic>
          <p:nvPicPr>
            <p:cNvPr id="10" name="Picture 2" descr="http://imprasc.net:29572/DocumentosyPub/PublishingImages/cndhespecial201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80312" y="2039583"/>
              <a:ext cx="1763688" cy="2351584"/>
            </a:xfrm>
            <a:prstGeom prst="rect">
              <a:avLst/>
            </a:prstGeom>
            <a:noFill/>
          </p:spPr>
        </p:pic>
        <p:grpSp>
          <p:nvGrpSpPr>
            <p:cNvPr id="9" name="8 Grupo"/>
            <p:cNvGrpSpPr/>
            <p:nvPr/>
          </p:nvGrpSpPr>
          <p:grpSpPr>
            <a:xfrm>
              <a:off x="4427984" y="3667150"/>
              <a:ext cx="4716016" cy="3190850"/>
              <a:chOff x="2050892" y="1412776"/>
              <a:chExt cx="5998811" cy="4297982"/>
            </a:xfrm>
          </p:grpSpPr>
          <p:grpSp>
            <p:nvGrpSpPr>
              <p:cNvPr id="8" name="7 Grupo"/>
              <p:cNvGrpSpPr/>
              <p:nvPr/>
            </p:nvGrpSpPr>
            <p:grpSpPr>
              <a:xfrm>
                <a:off x="2050892" y="2546885"/>
                <a:ext cx="5998810" cy="3163873"/>
                <a:chOff x="2050892" y="2546885"/>
                <a:chExt cx="5998810" cy="3163873"/>
              </a:xfrm>
            </p:grpSpPr>
            <p:pic>
              <p:nvPicPr>
                <p:cNvPr id="14344" name="Picture 8" descr="http://diseres.files.wordpress.com/2011/02/secuestromigrantes.jp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2050892" y="2546885"/>
                  <a:ext cx="4392489" cy="2839796"/>
                </a:xfrm>
                <a:prstGeom prst="rect">
                  <a:avLst/>
                </a:prstGeom>
                <a:noFill/>
              </p:spPr>
            </p:pic>
            <p:pic>
              <p:nvPicPr>
                <p:cNvPr id="3" name="Picture 12" descr="http://t2.gstatic.com/images?q=tbn:ANd9GcRxcKcrcpBR5R_qTbup3u32MU8yqsPdFM_WdTUUO_Il69pWUx4H&amp;t=1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825370" y="3356993"/>
                  <a:ext cx="3224332" cy="2353765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14346" name="Picture 10" descr="http://es.globedia.com/imagenes/noticias/2011/4/7/amnistia-internacional-pide-fosas-clandestinas-sean-investigadas-forma-urgente_1_653712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932040" y="1412776"/>
                <a:ext cx="3117663" cy="2232248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2" name="1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33CC"/>
                </a:solidFill>
                <a:latin typeface="Cambria" pitchFamily="18" charset="0"/>
              </a:rPr>
              <a:t>Secuestros de Migrantes</a:t>
            </a:r>
            <a:endParaRPr lang="es-ES" b="1" dirty="0">
              <a:solidFill>
                <a:srgbClr val="0033CC"/>
              </a:solidFill>
              <a:latin typeface="Cambria" pitchFamily="18" charset="0"/>
            </a:endParaRPr>
          </a:p>
        </p:txBody>
      </p:sp>
      <p:sp>
        <p:nvSpPr>
          <p:cNvPr id="13" name="1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6779096" cy="4525963"/>
          </a:xfrm>
        </p:spPr>
        <p:txBody>
          <a:bodyPr/>
          <a:lstStyle/>
          <a:p>
            <a:r>
              <a:rPr lang="es-ES" dirty="0" smtClean="0">
                <a:solidFill>
                  <a:srgbClr val="0033CC"/>
                </a:solidFill>
              </a:rPr>
              <a:t>Informe de Amnistía Internacional</a:t>
            </a:r>
          </a:p>
          <a:p>
            <a:r>
              <a:rPr lang="es-ES" dirty="0" smtClean="0">
                <a:solidFill>
                  <a:srgbClr val="0033CC"/>
                </a:solidFill>
              </a:rPr>
              <a:t>Informe del Ministerio de Relaciones Exteriores de El Salvador </a:t>
            </a:r>
          </a:p>
          <a:p>
            <a:r>
              <a:rPr lang="es-ES" dirty="0" smtClean="0">
                <a:solidFill>
                  <a:srgbClr val="0033CC"/>
                </a:solidFill>
              </a:rPr>
              <a:t>Informe de la Comisión Interamericana de Derechos Humanos </a:t>
            </a:r>
          </a:p>
          <a:p>
            <a:endParaRPr lang="es-ES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cdn.noticiaaldia.com/wp-content/uploads/2011/01/Carcel2-305x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5766492"/>
            <a:ext cx="1331640" cy="1091508"/>
          </a:xfrm>
          <a:prstGeom prst="rect">
            <a:avLst/>
          </a:prstGeom>
          <a:noFill/>
        </p:spPr>
      </p:pic>
      <p:pic>
        <p:nvPicPr>
          <p:cNvPr id="3" name="Picture 2" descr="http://www.noticialocal.pe/portal/images/stories/lima/limacentro/junio2010/tra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64350"/>
            <a:ext cx="1456978" cy="1049026"/>
          </a:xfrm>
          <a:prstGeom prst="rect">
            <a:avLst/>
          </a:prstGeom>
          <a:noFill/>
        </p:spPr>
      </p:pic>
      <p:pic>
        <p:nvPicPr>
          <p:cNvPr id="4" name="Picture 6" descr="http://1.bp.blogspot.com/-hU2Hpi1OEdQ/TblvCdUUL2I/AAAAAAAAAAM/UXUo3Ss4b5w/s760/trata_de_personas-e1d3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5829100"/>
            <a:ext cx="1056284" cy="1056284"/>
          </a:xfrm>
          <a:prstGeom prst="rect">
            <a:avLst/>
          </a:prstGeom>
          <a:noFill/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457200" y="1340768"/>
            <a:ext cx="8229600" cy="43924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SV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s-SV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Proponemos una aplicación</a:t>
            </a:r>
            <a:r>
              <a:rPr lang="es-SV" sz="2400" dirty="0" smtClean="0">
                <a:solidFill>
                  <a:srgbClr val="0033CC"/>
                </a:solidFill>
              </a:rPr>
              <a:t> extensiva de los Lineamientos Regionales a víctimas adultas</a:t>
            </a:r>
            <a:endParaRPr kumimoji="0" lang="es-SV" sz="2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SV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SV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Sustituir el énfasis de repatriación por el de protección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SV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Asumirnos como</a:t>
            </a:r>
            <a:r>
              <a:rPr kumimoji="0" lang="es-SV" sz="2400" b="0" i="0" u="none" strike="noStrike" kern="1200" cap="none" spc="0" normalizeH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SV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países  fuente, tránsito y  destino de la trata de personas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SV" sz="2400" dirty="0" smtClean="0">
                <a:solidFill>
                  <a:srgbClr val="0033CC"/>
                </a:solidFill>
              </a:rPr>
              <a:t>Homologación en la recolección de información, regularización temporal y/o permanente para las víctimas, criterios de reasentamiento para las víctimas  y criterios de atención en favor de  sobrevivientes extra-continentales .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s-SV" sz="2400" dirty="0" smtClean="0">
                <a:solidFill>
                  <a:srgbClr val="0033CC"/>
                </a:solidFill>
              </a:rPr>
              <a:t>Sostenibilidad de las respuestas  institucionales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s-SV" sz="2400" dirty="0" smtClean="0">
              <a:solidFill>
                <a:srgbClr val="0033CC"/>
              </a:solidFill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l"/>
            <a:r>
              <a:rPr lang="es-SV" b="1" dirty="0" smtClean="0">
                <a:solidFill>
                  <a:srgbClr val="0033CC"/>
                </a:solidFill>
                <a:latin typeface="Cambria" pitchFamily="18" charset="0"/>
              </a:rPr>
              <a:t>II. Trata de Personas </a:t>
            </a:r>
            <a:endParaRPr lang="es-SV" b="1" dirty="0">
              <a:solidFill>
                <a:srgbClr val="0033CC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0" y="5237689"/>
            <a:ext cx="9144000" cy="1662841"/>
            <a:chOff x="0" y="5237689"/>
            <a:chExt cx="9144000" cy="1662841"/>
          </a:xfrm>
        </p:grpSpPr>
        <p:pic>
          <p:nvPicPr>
            <p:cNvPr id="16390" name="Picture 6" descr="http://www.cachicha.com/wp-content/uploads/A-deportados-de-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90556" y="5296882"/>
              <a:ext cx="2353444" cy="1561118"/>
            </a:xfrm>
            <a:prstGeom prst="rect">
              <a:avLst/>
            </a:prstGeom>
            <a:noFill/>
          </p:spPr>
        </p:pic>
        <p:grpSp>
          <p:nvGrpSpPr>
            <p:cNvPr id="8" name="7 Grupo"/>
            <p:cNvGrpSpPr/>
            <p:nvPr/>
          </p:nvGrpSpPr>
          <p:grpSpPr>
            <a:xfrm>
              <a:off x="0" y="5237689"/>
              <a:ext cx="7020272" cy="1662841"/>
              <a:chOff x="0" y="5237689"/>
              <a:chExt cx="7020272" cy="1662841"/>
            </a:xfrm>
          </p:grpSpPr>
          <p:pic>
            <p:nvPicPr>
              <p:cNvPr id="16386" name="Picture 2" descr="http://www.lahora.com.gt/imagenes/2009/02/174779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5298114"/>
                <a:ext cx="2381250" cy="1581151"/>
              </a:xfrm>
              <a:prstGeom prst="rect">
                <a:avLst/>
              </a:prstGeom>
              <a:noFill/>
            </p:spPr>
          </p:pic>
          <p:pic>
            <p:nvPicPr>
              <p:cNvPr id="16394" name="Picture 10" descr="http://s.univision.com/noticias/inmigracion/fotos/photo/2010-08-31/deportados-de-eu_323x216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369230" y="5272176"/>
                <a:ext cx="2434991" cy="1628354"/>
              </a:xfrm>
              <a:prstGeom prst="rect">
                <a:avLst/>
              </a:prstGeom>
              <a:noFill/>
            </p:spPr>
          </p:pic>
          <p:pic>
            <p:nvPicPr>
              <p:cNvPr id="16396" name="Picture 12" descr="http://lamp02.entravision.com/Media/images/El-2010-cerro-con-29-095-guatemaltecos-deportados-de-Estados-Unidos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72000" y="5237689"/>
                <a:ext cx="2448272" cy="1620311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SV" b="1" dirty="0" smtClean="0">
                <a:solidFill>
                  <a:srgbClr val="0033CC"/>
                </a:solidFill>
                <a:latin typeface="Cambria" pitchFamily="18" charset="0"/>
              </a:rPr>
              <a:t>III. Deportaciones </a:t>
            </a:r>
            <a:endParaRPr lang="es-SV" b="1" dirty="0">
              <a:solidFill>
                <a:srgbClr val="0033CC"/>
              </a:solidFill>
              <a:latin typeface="Cambria" pitchFamily="18" charset="0"/>
            </a:endParaRPr>
          </a:p>
        </p:txBody>
      </p:sp>
      <p:sp>
        <p:nvSpPr>
          <p:cNvPr id="13" name="1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sz="3000" dirty="0" smtClean="0">
                <a:solidFill>
                  <a:srgbClr val="0033CC"/>
                </a:solidFill>
              </a:rPr>
              <a:t>Impactos en las familias y en los países de origen</a:t>
            </a:r>
          </a:p>
          <a:p>
            <a:r>
              <a:rPr lang="es-SV" sz="3000" dirty="0" smtClean="0">
                <a:solidFill>
                  <a:srgbClr val="0033CC"/>
                </a:solidFill>
              </a:rPr>
              <a:t>Procesos de recepción y opciones de reinserción </a:t>
            </a:r>
          </a:p>
          <a:p>
            <a:r>
              <a:rPr lang="es-SV" sz="3000" dirty="0" smtClean="0">
                <a:solidFill>
                  <a:srgbClr val="0033CC"/>
                </a:solidFill>
              </a:rPr>
              <a:t>Verificación del cumplimiento de los lineamientos regionales para el retorno seguro y ordenado de migrantes</a:t>
            </a:r>
          </a:p>
          <a:p>
            <a:r>
              <a:rPr lang="es-SV" sz="3000" dirty="0" smtClean="0">
                <a:solidFill>
                  <a:srgbClr val="0033CC"/>
                </a:solidFill>
              </a:rPr>
              <a:t>Recuperación de bienes</a:t>
            </a:r>
            <a:endParaRPr lang="es-SV" sz="3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http://www.elarsenal.net/wp-content/uploads/2011/04/inmigrantes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55778" y="1916833"/>
            <a:ext cx="6588222" cy="4941168"/>
          </a:xfrm>
          <a:prstGeom prst="rect">
            <a:avLst/>
          </a:prstGeom>
          <a:noFill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SV" sz="3600" b="1" dirty="0" smtClean="0">
                <a:solidFill>
                  <a:srgbClr val="0033CC"/>
                </a:solidFill>
              </a:rPr>
              <a:t>IV. Niños, Niñas y Adolescentes Migrantes </a:t>
            </a:r>
            <a:endParaRPr lang="es-SV" sz="3600" b="1" dirty="0">
              <a:solidFill>
                <a:srgbClr val="0033CC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>
                <a:solidFill>
                  <a:srgbClr val="0033CC"/>
                </a:solidFill>
              </a:rPr>
              <a:t>Incremento de la migración de NNA en la región</a:t>
            </a:r>
          </a:p>
          <a:p>
            <a:r>
              <a:rPr lang="es-SV" dirty="0" smtClean="0">
                <a:solidFill>
                  <a:srgbClr val="0033CC"/>
                </a:solidFill>
              </a:rPr>
              <a:t>Vulnerabilidad</a:t>
            </a:r>
          </a:p>
          <a:p>
            <a:r>
              <a:rPr lang="es-SV" dirty="0" smtClean="0">
                <a:solidFill>
                  <a:srgbClr val="0033CC"/>
                </a:solidFill>
              </a:rPr>
              <a:t>Principio del interés superior del niño</a:t>
            </a:r>
          </a:p>
          <a:p>
            <a:r>
              <a:rPr lang="es-SV" dirty="0" smtClean="0">
                <a:solidFill>
                  <a:srgbClr val="0033CC"/>
                </a:solidFill>
              </a:rPr>
              <a:t>Responsabilidad compartida de los Estados en la protección</a:t>
            </a:r>
          </a:p>
          <a:p>
            <a:r>
              <a:rPr lang="es-SV" dirty="0" smtClean="0">
                <a:solidFill>
                  <a:srgbClr val="0033CC"/>
                </a:solidFill>
              </a:rPr>
              <a:t>Separación de los grupos familiares</a:t>
            </a:r>
          </a:p>
          <a:p>
            <a:r>
              <a:rPr lang="es-SV" dirty="0" smtClean="0">
                <a:solidFill>
                  <a:srgbClr val="0033CC"/>
                </a:solidFill>
              </a:rPr>
              <a:t>Necesidad de opciones de regularización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http://t1.gstatic.com/images?q=tbn:ANd9GcTE_KX2KnaTEHavk_0D4kzHgtlwsyUpIMBZRGN4RTi6A5AXChZYg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2741" y="1700808"/>
            <a:ext cx="2191259" cy="1656184"/>
          </a:xfrm>
          <a:prstGeom prst="rect">
            <a:avLst/>
          </a:prstGeom>
          <a:noFill/>
        </p:spPr>
      </p:pic>
      <p:pic>
        <p:nvPicPr>
          <p:cNvPr id="18440" name="Picture 8" descr="http://t3.gstatic.com/images?q=tbn:ANd9GcS6rnChjy7wYPU9hy8_Spv9TRlEK0G_KslwKiL80AwZxZcSkIW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581128"/>
            <a:ext cx="2141015" cy="1800200"/>
          </a:xfrm>
          <a:prstGeom prst="rect">
            <a:avLst/>
          </a:prstGeom>
          <a:noFill/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SV" b="1" dirty="0" smtClean="0">
                <a:solidFill>
                  <a:srgbClr val="0033CC"/>
                </a:solidFill>
                <a:latin typeface="Cambria" pitchFamily="18" charset="0"/>
              </a:rPr>
              <a:t>V. Marcos Legales y Programas </a:t>
            </a:r>
            <a:endParaRPr lang="es-SV" b="1" dirty="0">
              <a:solidFill>
                <a:srgbClr val="0033CC"/>
              </a:solidFill>
              <a:latin typeface="Cambria" pitchFamily="18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s-SV" dirty="0" smtClean="0">
                <a:solidFill>
                  <a:srgbClr val="0033CC"/>
                </a:solidFill>
              </a:rPr>
              <a:t>Iniciativa de Ley 4126 - Guatemala</a:t>
            </a:r>
          </a:p>
          <a:p>
            <a:endParaRPr lang="es-SV" dirty="0" smtClean="0">
              <a:solidFill>
                <a:srgbClr val="0033CC"/>
              </a:solidFill>
            </a:endParaRPr>
          </a:p>
          <a:p>
            <a:endParaRPr lang="es-SV" dirty="0" smtClean="0">
              <a:solidFill>
                <a:srgbClr val="0033CC"/>
              </a:solidFill>
            </a:endParaRPr>
          </a:p>
          <a:p>
            <a:endParaRPr lang="es-SV" sz="1200" dirty="0" smtClean="0">
              <a:solidFill>
                <a:srgbClr val="0033CC"/>
              </a:solidFill>
            </a:endParaRPr>
          </a:p>
          <a:p>
            <a:r>
              <a:rPr lang="es-SV" dirty="0" smtClean="0">
                <a:solidFill>
                  <a:srgbClr val="0033CC"/>
                </a:solidFill>
              </a:rPr>
              <a:t>Programa Piloto de Retorno Voluntario Asistido– Canadá </a:t>
            </a:r>
          </a:p>
          <a:p>
            <a:endParaRPr lang="es-SV" dirty="0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2987824" y="2996952"/>
            <a:ext cx="6156176" cy="4569296"/>
            <a:chOff x="2987824" y="2996952"/>
            <a:chExt cx="6156176" cy="4569296"/>
          </a:xfrm>
        </p:grpSpPr>
        <p:pic>
          <p:nvPicPr>
            <p:cNvPr id="19464" name="Picture 8" descr="http://www.guatemalaenusa.net/No118/images/consul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32240" y="2996952"/>
              <a:ext cx="2411760" cy="2290174"/>
            </a:xfrm>
            <a:prstGeom prst="rect">
              <a:avLst/>
            </a:prstGeom>
            <a:noFill/>
          </p:spPr>
        </p:pic>
        <p:grpSp>
          <p:nvGrpSpPr>
            <p:cNvPr id="6" name="5 Grupo"/>
            <p:cNvGrpSpPr/>
            <p:nvPr/>
          </p:nvGrpSpPr>
          <p:grpSpPr>
            <a:xfrm>
              <a:off x="2987824" y="4941168"/>
              <a:ext cx="6156176" cy="2625080"/>
              <a:chOff x="2987824" y="4941168"/>
              <a:chExt cx="6156176" cy="2625080"/>
            </a:xfrm>
          </p:grpSpPr>
          <p:pic>
            <p:nvPicPr>
              <p:cNvPr id="19458" name="Picture 2" descr="http://4.bp.blogspot.com/_B0ZuozO-JRk/TGbB_wgAKkI/AAAAAAACQZQ/x3IoulwBg0E/s400/consulado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588224" y="4941168"/>
                <a:ext cx="2555776" cy="1916832"/>
              </a:xfrm>
              <a:prstGeom prst="rect">
                <a:avLst/>
              </a:prstGeom>
              <a:noFill/>
            </p:spPr>
          </p:pic>
          <p:pic>
            <p:nvPicPr>
              <p:cNvPr id="19460" name="Picture 4" descr="http://www.asich.com/media/2/thumb_20070720-consulado%20de%20Honduras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635896" y="5661248"/>
                <a:ext cx="3433564" cy="1905000"/>
              </a:xfrm>
              <a:prstGeom prst="rect">
                <a:avLst/>
              </a:prstGeom>
              <a:noFill/>
            </p:spPr>
          </p:pic>
          <p:pic>
            <p:nvPicPr>
              <p:cNvPr id="19462" name="Picture 6" descr="http://www.nicasnews.com/archive/52/5225-02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987824" y="5085184"/>
                <a:ext cx="3917232" cy="864096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SV" b="1" dirty="0" smtClean="0">
                <a:solidFill>
                  <a:srgbClr val="0033CC"/>
                </a:solidFill>
                <a:latin typeface="Cambria" pitchFamily="18" charset="0"/>
              </a:rPr>
              <a:t>VI. Protección Consular </a:t>
            </a:r>
            <a:endParaRPr lang="es-SV" b="1" dirty="0">
              <a:solidFill>
                <a:srgbClr val="0033CC"/>
              </a:solidFill>
              <a:latin typeface="Cambria" pitchFamily="18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/>
          <a:lstStyle/>
          <a:p>
            <a:r>
              <a:rPr lang="es-SV" dirty="0" smtClean="0">
                <a:solidFill>
                  <a:srgbClr val="0033CC"/>
                </a:solidFill>
              </a:rPr>
              <a:t>Asistencia técnica a connacionales </a:t>
            </a:r>
          </a:p>
          <a:p>
            <a:r>
              <a:rPr lang="es-SV" dirty="0" smtClean="0">
                <a:solidFill>
                  <a:srgbClr val="0033CC"/>
                </a:solidFill>
              </a:rPr>
              <a:t>Agregado Laboral</a:t>
            </a:r>
          </a:p>
          <a:p>
            <a:r>
              <a:rPr lang="es-SV" dirty="0" smtClean="0">
                <a:solidFill>
                  <a:srgbClr val="0033CC"/>
                </a:solidFill>
              </a:rPr>
              <a:t>Ayuda humanitaria</a:t>
            </a:r>
          </a:p>
          <a:p>
            <a:r>
              <a:rPr lang="es-SV" dirty="0" smtClean="0">
                <a:solidFill>
                  <a:srgbClr val="0033CC"/>
                </a:solidFill>
              </a:rPr>
              <a:t>Protección de funcionarios consulares</a:t>
            </a:r>
            <a:endParaRPr lang="es-SV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16 Grupo"/>
          <p:cNvGrpSpPr/>
          <p:nvPr/>
        </p:nvGrpSpPr>
        <p:grpSpPr>
          <a:xfrm>
            <a:off x="6444208" y="2"/>
            <a:ext cx="2763586" cy="6842161"/>
            <a:chOff x="6135452" y="2"/>
            <a:chExt cx="3072342" cy="6842161"/>
          </a:xfrm>
        </p:grpSpPr>
        <p:pic>
          <p:nvPicPr>
            <p:cNvPr id="11278" name="Picture 14" descr="http://eltelegramadigital.com/wp-content/uploads/2011/04/imigrante-mexico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56176" y="4438936"/>
              <a:ext cx="2987824" cy="2403227"/>
            </a:xfrm>
            <a:prstGeom prst="rect">
              <a:avLst/>
            </a:prstGeom>
            <a:noFill/>
          </p:spPr>
        </p:pic>
        <p:grpSp>
          <p:nvGrpSpPr>
            <p:cNvPr id="16" name="15 Grupo"/>
            <p:cNvGrpSpPr/>
            <p:nvPr/>
          </p:nvGrpSpPr>
          <p:grpSpPr>
            <a:xfrm>
              <a:off x="6135452" y="2"/>
              <a:ext cx="3072342" cy="4450162"/>
              <a:chOff x="6135452" y="2"/>
              <a:chExt cx="3072342" cy="4450162"/>
            </a:xfrm>
          </p:grpSpPr>
          <p:pic>
            <p:nvPicPr>
              <p:cNvPr id="11280" name="Picture 16" descr="http://radioquintanaroo.com/wp-content/uploads/2011/04/150db_migrantes1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147963" y="2"/>
                <a:ext cx="3059831" cy="2232850"/>
              </a:xfrm>
              <a:prstGeom prst="rect">
                <a:avLst/>
              </a:prstGeom>
              <a:noFill/>
            </p:spPr>
          </p:pic>
          <p:pic>
            <p:nvPicPr>
              <p:cNvPr id="11282" name="Picture 18" descr="http://3.bp.blogspot.com/_tGfNtEQt950/TT_wWAAJa-I/AAAAAAAAMbw/KO8t8CzIBqs/s1600/mujeres-migrantes-ok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135452" y="2145908"/>
                <a:ext cx="3072341" cy="2304256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SV" b="1" dirty="0" smtClean="0">
                <a:solidFill>
                  <a:srgbClr val="0033CC"/>
                </a:solidFill>
                <a:latin typeface="Cambria" pitchFamily="18" charset="0"/>
              </a:rPr>
              <a:t>VII. Sobre el futuro de la CRM</a:t>
            </a:r>
            <a:endParaRPr lang="es-SV" b="1" dirty="0">
              <a:solidFill>
                <a:srgbClr val="0033CC"/>
              </a:solidFill>
              <a:latin typeface="Cambria" pitchFamily="18" charset="0"/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915000" cy="4997152"/>
          </a:xfrm>
        </p:spPr>
        <p:txBody>
          <a:bodyPr/>
          <a:lstStyle/>
          <a:p>
            <a:r>
              <a:rPr lang="es-SV" dirty="0" smtClean="0">
                <a:solidFill>
                  <a:srgbClr val="0033CC"/>
                </a:solidFill>
              </a:rPr>
              <a:t>Perfil de la CRM</a:t>
            </a:r>
          </a:p>
          <a:p>
            <a:r>
              <a:rPr lang="es-SV" dirty="0" smtClean="0">
                <a:solidFill>
                  <a:srgbClr val="0033CC"/>
                </a:solidFill>
              </a:rPr>
              <a:t>Cambio en el esquema de participación de organizaciones civiles</a:t>
            </a:r>
          </a:p>
          <a:p>
            <a:r>
              <a:rPr lang="es-SV" dirty="0" smtClean="0">
                <a:solidFill>
                  <a:srgbClr val="0033CC"/>
                </a:solidFill>
              </a:rPr>
              <a:t>Grupo Ad-hoc </a:t>
            </a:r>
          </a:p>
          <a:p>
            <a:r>
              <a:rPr lang="es-SV" dirty="0" smtClean="0">
                <a:solidFill>
                  <a:srgbClr val="0033CC"/>
                </a:solidFill>
              </a:rPr>
              <a:t>Proceso democrático de diálogo regional</a:t>
            </a:r>
          </a:p>
          <a:p>
            <a:endParaRPr lang="es-SV" dirty="0" smtClean="0">
              <a:solidFill>
                <a:srgbClr val="0033CC"/>
              </a:solidFill>
            </a:endParaRPr>
          </a:p>
          <a:p>
            <a:endParaRPr lang="es-SV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237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de Office</vt:lpstr>
      <vt:lpstr>PowerPoint Presentation</vt:lpstr>
      <vt:lpstr>I. Contexto de las migraciones en los países de la CRM </vt:lpstr>
      <vt:lpstr>Secuestros de Migrantes</vt:lpstr>
      <vt:lpstr>II. Trata de Personas </vt:lpstr>
      <vt:lpstr>III. Deportaciones </vt:lpstr>
      <vt:lpstr>IV. Niños, Niñas y Adolescentes Migrantes </vt:lpstr>
      <vt:lpstr>V. Marcos Legales y Programas </vt:lpstr>
      <vt:lpstr>VI. Protección Consular </vt:lpstr>
      <vt:lpstr>VII. Sobre el futuro de la CRM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 GIRÓN</dc:creator>
  <cp:lastModifiedBy>CON Ana Paola</cp:lastModifiedBy>
  <cp:revision>17</cp:revision>
  <dcterms:created xsi:type="dcterms:W3CDTF">2011-06-09T14:40:10Z</dcterms:created>
  <dcterms:modified xsi:type="dcterms:W3CDTF">2017-03-14T16:08:08Z</dcterms:modified>
</cp:coreProperties>
</file>